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75" r:id="rId2"/>
    <p:sldId id="276" r:id="rId3"/>
    <p:sldId id="277" r:id="rId4"/>
    <p:sldId id="278" r:id="rId5"/>
    <p:sldId id="279" r:id="rId6"/>
  </p:sldIdLst>
  <p:sldSz cx="10058400" cy="7772400"/>
  <p:notesSz cx="7010400" cy="9296400"/>
  <p:defaultTextStyle>
    <a:defPPr>
      <a:defRPr lang="en-US"/>
    </a:defPPr>
    <a:lvl1pPr marL="0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48">
          <p15:clr>
            <a:srgbClr val="A4A3A4"/>
          </p15:clr>
        </p15:guide>
        <p15:guide id="2" pos="316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856" autoAdjust="0"/>
    <p:restoredTop sz="94639" autoAdjust="0"/>
  </p:normalViewPr>
  <p:slideViewPr>
    <p:cSldViewPr>
      <p:cViewPr varScale="1">
        <p:scale>
          <a:sx n="77" d="100"/>
          <a:sy n="77" d="100"/>
        </p:scale>
        <p:origin x="1661" y="77"/>
      </p:cViewPr>
      <p:guideLst>
        <p:guide orient="horz" pos="2448"/>
        <p:guide pos="316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0" d="100"/>
          <a:sy n="60" d="100"/>
        </p:scale>
        <p:origin x="-1651" y="-67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42EF7DA-AE5C-4554-BE0A-CF72C2A13902}" type="datetimeFigureOut">
              <a:rPr lang="en-US" smtClean="0"/>
              <a:t>9/16/2019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49363" y="696913"/>
            <a:ext cx="4511675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966CC6E-D67B-422E-A430-E975DA3D2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906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1882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101882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101882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101882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101882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101882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101882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101882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101882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696913"/>
            <a:ext cx="4511675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66CC6E-D67B-422E-A430-E975DA3D24D6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2439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696913"/>
            <a:ext cx="4511675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66CC6E-D67B-422E-A430-E975DA3D24D6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1386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696913"/>
            <a:ext cx="4511675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66CC6E-D67B-422E-A430-E975DA3D24D6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1209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696913"/>
            <a:ext cx="4511675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66CC6E-D67B-422E-A430-E975DA3D24D6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0557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696913"/>
            <a:ext cx="4511675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66CC6E-D67B-422E-A430-E975DA3D24D6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536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2414482"/>
            <a:ext cx="8549640" cy="166602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8760" y="4404360"/>
            <a:ext cx="7040880" cy="19862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94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88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82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7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47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56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6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75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xx/xx/xxxx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Rev. xx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1B8BC-B549-4654-96FB-95A40DD64A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5988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xx/xx/xxxx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Rev. xx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1B8BC-B549-4654-96FB-95A40DD64A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42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92340" y="311257"/>
            <a:ext cx="2263140" cy="663172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311257"/>
            <a:ext cx="6621780" cy="663172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xx/xx/xxxx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Rev. xx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1B8BC-B549-4654-96FB-95A40DD64A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711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xx/xx/</a:t>
            </a:r>
            <a:r>
              <a:rPr lang="en-US" dirty="0" err="1" smtClean="0"/>
              <a:t>xxxx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Rev. xx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1B8BC-B549-4654-96FB-95A40DD64A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956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544" y="4994487"/>
            <a:ext cx="8549640" cy="1543685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4544" y="3294275"/>
            <a:ext cx="8549640" cy="1700212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941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1882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282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376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470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564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6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752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xx/xx/xxxx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Rev. xx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1B8BC-B549-4654-96FB-95A40DD64A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209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20" y="1813560"/>
            <a:ext cx="4442460" cy="5129425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3020" y="1813560"/>
            <a:ext cx="4442460" cy="5129425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xx/xx/xxxx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Rev. xx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1B8BC-B549-4654-96FB-95A40DD64A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766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739795"/>
            <a:ext cx="4444207" cy="725064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9412" indent="0">
              <a:buNone/>
              <a:defRPr sz="2200" b="1"/>
            </a:lvl2pPr>
            <a:lvl3pPr marL="1018824" indent="0">
              <a:buNone/>
              <a:defRPr sz="2000" b="1"/>
            </a:lvl3pPr>
            <a:lvl4pPr marL="1528237" indent="0">
              <a:buNone/>
              <a:defRPr sz="1800" b="1"/>
            </a:lvl4pPr>
            <a:lvl5pPr marL="2037649" indent="0">
              <a:buNone/>
              <a:defRPr sz="1800" b="1"/>
            </a:lvl5pPr>
            <a:lvl6pPr marL="2547061" indent="0">
              <a:buNone/>
              <a:defRPr sz="1800" b="1"/>
            </a:lvl6pPr>
            <a:lvl7pPr marL="3056473" indent="0">
              <a:buNone/>
              <a:defRPr sz="1800" b="1"/>
            </a:lvl7pPr>
            <a:lvl8pPr marL="3565886" indent="0">
              <a:buNone/>
              <a:defRPr sz="1800" b="1"/>
            </a:lvl8pPr>
            <a:lvl9pPr marL="4075298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" y="2464859"/>
            <a:ext cx="4444207" cy="4478126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9528" y="1739795"/>
            <a:ext cx="4445953" cy="725064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9412" indent="0">
              <a:buNone/>
              <a:defRPr sz="2200" b="1"/>
            </a:lvl2pPr>
            <a:lvl3pPr marL="1018824" indent="0">
              <a:buNone/>
              <a:defRPr sz="2000" b="1"/>
            </a:lvl3pPr>
            <a:lvl4pPr marL="1528237" indent="0">
              <a:buNone/>
              <a:defRPr sz="1800" b="1"/>
            </a:lvl4pPr>
            <a:lvl5pPr marL="2037649" indent="0">
              <a:buNone/>
              <a:defRPr sz="1800" b="1"/>
            </a:lvl5pPr>
            <a:lvl6pPr marL="2547061" indent="0">
              <a:buNone/>
              <a:defRPr sz="1800" b="1"/>
            </a:lvl6pPr>
            <a:lvl7pPr marL="3056473" indent="0">
              <a:buNone/>
              <a:defRPr sz="1800" b="1"/>
            </a:lvl7pPr>
            <a:lvl8pPr marL="3565886" indent="0">
              <a:buNone/>
              <a:defRPr sz="1800" b="1"/>
            </a:lvl8pPr>
            <a:lvl9pPr marL="4075298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9528" y="2464859"/>
            <a:ext cx="4445953" cy="4478126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xx/xx/xxxx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Rev. xx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1B8BC-B549-4654-96FB-95A40DD64A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259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xx/xx/xxxx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Rev. xx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1B8BC-B549-4654-96FB-95A40DD64A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186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xx/xx/xxxx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Rev. xx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1B8BC-B549-4654-96FB-95A40DD64A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367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1" y="309457"/>
            <a:ext cx="3309144" cy="131699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2555" y="309457"/>
            <a:ext cx="5622925" cy="6633528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921" y="1626447"/>
            <a:ext cx="3309144" cy="5316538"/>
          </a:xfrm>
        </p:spPr>
        <p:txBody>
          <a:bodyPr/>
          <a:lstStyle>
            <a:lvl1pPr marL="0" indent="0">
              <a:buNone/>
              <a:defRPr sz="1600"/>
            </a:lvl1pPr>
            <a:lvl2pPr marL="509412" indent="0">
              <a:buNone/>
              <a:defRPr sz="1300"/>
            </a:lvl2pPr>
            <a:lvl3pPr marL="1018824" indent="0">
              <a:buNone/>
              <a:defRPr sz="1100"/>
            </a:lvl3pPr>
            <a:lvl4pPr marL="1528237" indent="0">
              <a:buNone/>
              <a:defRPr sz="1000"/>
            </a:lvl4pPr>
            <a:lvl5pPr marL="2037649" indent="0">
              <a:buNone/>
              <a:defRPr sz="1000"/>
            </a:lvl5pPr>
            <a:lvl6pPr marL="2547061" indent="0">
              <a:buNone/>
              <a:defRPr sz="1000"/>
            </a:lvl6pPr>
            <a:lvl7pPr marL="3056473" indent="0">
              <a:buNone/>
              <a:defRPr sz="1000"/>
            </a:lvl7pPr>
            <a:lvl8pPr marL="3565886" indent="0">
              <a:buNone/>
              <a:defRPr sz="1000"/>
            </a:lvl8pPr>
            <a:lvl9pPr marL="4075298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xx/xx/xxxx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Rev. xx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1B8BC-B549-4654-96FB-95A40DD64A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215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517" y="5440680"/>
            <a:ext cx="6035040" cy="642303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1517" y="694478"/>
            <a:ext cx="6035040" cy="4663440"/>
          </a:xfrm>
        </p:spPr>
        <p:txBody>
          <a:bodyPr/>
          <a:lstStyle>
            <a:lvl1pPr marL="0" indent="0">
              <a:buNone/>
              <a:defRPr sz="3600"/>
            </a:lvl1pPr>
            <a:lvl2pPr marL="509412" indent="0">
              <a:buNone/>
              <a:defRPr sz="3100"/>
            </a:lvl2pPr>
            <a:lvl3pPr marL="1018824" indent="0">
              <a:buNone/>
              <a:defRPr sz="2700"/>
            </a:lvl3pPr>
            <a:lvl4pPr marL="1528237" indent="0">
              <a:buNone/>
              <a:defRPr sz="2200"/>
            </a:lvl4pPr>
            <a:lvl5pPr marL="2037649" indent="0">
              <a:buNone/>
              <a:defRPr sz="2200"/>
            </a:lvl5pPr>
            <a:lvl6pPr marL="2547061" indent="0">
              <a:buNone/>
              <a:defRPr sz="2200"/>
            </a:lvl6pPr>
            <a:lvl7pPr marL="3056473" indent="0">
              <a:buNone/>
              <a:defRPr sz="2200"/>
            </a:lvl7pPr>
            <a:lvl8pPr marL="3565886" indent="0">
              <a:buNone/>
              <a:defRPr sz="2200"/>
            </a:lvl8pPr>
            <a:lvl9pPr marL="4075298" indent="0">
              <a:buNone/>
              <a:defRPr sz="2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1517" y="6082983"/>
            <a:ext cx="6035040" cy="912177"/>
          </a:xfrm>
        </p:spPr>
        <p:txBody>
          <a:bodyPr/>
          <a:lstStyle>
            <a:lvl1pPr marL="0" indent="0">
              <a:buNone/>
              <a:defRPr sz="1600"/>
            </a:lvl1pPr>
            <a:lvl2pPr marL="509412" indent="0">
              <a:buNone/>
              <a:defRPr sz="1300"/>
            </a:lvl2pPr>
            <a:lvl3pPr marL="1018824" indent="0">
              <a:buNone/>
              <a:defRPr sz="1100"/>
            </a:lvl3pPr>
            <a:lvl4pPr marL="1528237" indent="0">
              <a:buNone/>
              <a:defRPr sz="1000"/>
            </a:lvl4pPr>
            <a:lvl5pPr marL="2037649" indent="0">
              <a:buNone/>
              <a:defRPr sz="1000"/>
            </a:lvl5pPr>
            <a:lvl6pPr marL="2547061" indent="0">
              <a:buNone/>
              <a:defRPr sz="1000"/>
            </a:lvl6pPr>
            <a:lvl7pPr marL="3056473" indent="0">
              <a:buNone/>
              <a:defRPr sz="1000"/>
            </a:lvl7pPr>
            <a:lvl8pPr marL="3565886" indent="0">
              <a:buNone/>
              <a:defRPr sz="1000"/>
            </a:lvl8pPr>
            <a:lvl9pPr marL="4075298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xx/xx/xxxx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Rev. xx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1B8BC-B549-4654-96FB-95A40DD64A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067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311256"/>
            <a:ext cx="9052560" cy="1295400"/>
          </a:xfrm>
          <a:prstGeom prst="rect">
            <a:avLst/>
          </a:prstGeom>
        </p:spPr>
        <p:txBody>
          <a:bodyPr vert="horz" lIns="101882" tIns="50941" rIns="101882" bIns="5094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813560"/>
            <a:ext cx="9052560" cy="5129425"/>
          </a:xfrm>
          <a:prstGeom prst="rect">
            <a:avLst/>
          </a:prstGeom>
        </p:spPr>
        <p:txBody>
          <a:bodyPr vert="horz" lIns="101882" tIns="50941" rIns="101882" bIns="5094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2920" y="7203864"/>
            <a:ext cx="2346960" cy="413808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xx/xx/</a:t>
            </a:r>
            <a:r>
              <a:rPr lang="en-US" dirty="0" err="1" smtClean="0"/>
              <a:t>xxxx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36620" y="7203864"/>
            <a:ext cx="3185160" cy="413808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Rev. xx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08520" y="7203864"/>
            <a:ext cx="2346960" cy="413808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1B8BC-B549-4654-96FB-95A40DD64A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853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1018824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2059" indent="-382059" algn="l" defTabSz="1018824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27795" indent="-318383" algn="l" defTabSz="1018824" rtl="0" eaLnBrk="1" latinLnBrk="0" hangingPunct="1">
        <a:spcBef>
          <a:spcPct val="20000"/>
        </a:spcBef>
        <a:buFont typeface="Arial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73531" indent="-254706" algn="l" defTabSz="1018824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82943" indent="-254706" algn="l" defTabSz="1018824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92355" indent="-254706" algn="l" defTabSz="1018824" rtl="0" eaLnBrk="1" latinLnBrk="0" hangingPunct="1">
        <a:spcBef>
          <a:spcPct val="20000"/>
        </a:spcBef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01767" indent="-254706" algn="l" defTabSz="1018824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1180" indent="-254706" algn="l" defTabSz="1018824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20592" indent="-254706" algn="l" defTabSz="1018824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30004" indent="-254706" algn="l" defTabSz="1018824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412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824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8237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7649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7061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6473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5886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5298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5792592"/>
              </p:ext>
            </p:extLst>
          </p:nvPr>
        </p:nvGraphicFramePr>
        <p:xfrm>
          <a:off x="167643" y="259080"/>
          <a:ext cx="9585957" cy="711395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53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355454">
                <a:tc gridSpan="2"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0584" marR="100584" marT="51816" marB="518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eaLnBrk="1" hangingPunct="1">
                        <a:spcBef>
                          <a:spcPct val="20000"/>
                        </a:spcBef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Visual Inspection Master – </a:t>
                      </a:r>
                      <a:r>
                        <a:rPr lang="en-US" sz="2000" b="0" i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62219-02 Connector</a:t>
                      </a:r>
                      <a:br>
                        <a:rPr lang="en-US" sz="2000" b="0" i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Inspection Control Method</a:t>
                      </a:r>
                    </a:p>
                    <a:p>
                      <a:pPr algn="ctr" eaLnBrk="1" hangingPunct="1">
                        <a:spcBef>
                          <a:spcPct val="20000"/>
                        </a:spcBef>
                      </a:pPr>
                      <a:r>
                        <a:rPr lang="en-US" sz="11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Note: Always reference the drawing when inspecting.  If there is a conflict between the Visual Inspection Master and the drawing, always follow the drawing.</a:t>
                      </a:r>
                      <a:endParaRPr 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0584" marR="100584" marT="51816" marB="518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QA146</a:t>
                      </a:r>
                      <a:r>
                        <a:rPr lang="en-US" sz="2000" b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/>
                      </a:r>
                      <a:br>
                        <a:rPr lang="en-US" sz="2000" b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</a:br>
                      <a:endParaRPr 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0584" marR="100584" marT="51816" marB="518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1435">
                <a:tc>
                  <a:txBody>
                    <a:bodyPr/>
                    <a:lstStyle/>
                    <a:p>
                      <a:pPr algn="ctr" eaLnBrk="1" hangingPunct="1"/>
                      <a:r>
                        <a:rPr lang="en-US" sz="900" dirty="0" smtClean="0">
                          <a:latin typeface="Arial" pitchFamily="34" charset="0"/>
                          <a:cs typeface="Arial" pitchFamily="34" charset="0"/>
                        </a:rPr>
                        <a:t>Non-conformance</a:t>
                      </a:r>
                    </a:p>
                    <a:p>
                      <a:pPr algn="ctr" eaLnBrk="1" hangingPunct="1"/>
                      <a:r>
                        <a:rPr lang="en-US" sz="900" dirty="0" smtClean="0">
                          <a:latin typeface="Arial" pitchFamily="34" charset="0"/>
                          <a:cs typeface="Arial" pitchFamily="34" charset="0"/>
                        </a:rPr>
                        <a:t>Type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0584" marR="100584" marT="51816" marB="518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eaLnBrk="1" hangingPunct="1"/>
                      <a:r>
                        <a:rPr lang="en-US" sz="900" dirty="0" smtClean="0">
                          <a:latin typeface="Arial" pitchFamily="34" charset="0"/>
                          <a:cs typeface="Arial" pitchFamily="34" charset="0"/>
                        </a:rPr>
                        <a:t>Specification </a:t>
                      </a:r>
                    </a:p>
                    <a:p>
                      <a:pPr algn="ctr" eaLnBrk="1" hangingPunct="1"/>
                      <a:r>
                        <a:rPr lang="en-US" sz="900" dirty="0" smtClean="0">
                          <a:latin typeface="Arial" pitchFamily="34" charset="0"/>
                          <a:cs typeface="Arial" pitchFamily="34" charset="0"/>
                        </a:rPr>
                        <a:t>Tolerance</a:t>
                      </a:r>
                      <a:endParaRPr lang="en-US" sz="9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0584" marR="100584" marT="51816" marB="518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ACCEPT</a:t>
                      </a:r>
                    </a:p>
                  </a:txBody>
                  <a:tcPr marL="100584" marR="100584" marT="51816" marB="518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REJECT</a:t>
                      </a:r>
                      <a:endParaRPr lang="en-US" sz="27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0584" marR="100584" marT="51816" marB="518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eaLnBrk="1" hangingPunct="1"/>
                      <a:r>
                        <a:rPr lang="en-US" sz="900" dirty="0" smtClean="0">
                          <a:latin typeface="Arial" pitchFamily="34" charset="0"/>
                          <a:cs typeface="Arial" pitchFamily="34" charset="0"/>
                        </a:rPr>
                        <a:t>Specification </a:t>
                      </a:r>
                    </a:p>
                    <a:p>
                      <a:pPr algn="ctr" eaLnBrk="1" hangingPunct="1"/>
                      <a:r>
                        <a:rPr lang="en-US" sz="900" dirty="0" smtClean="0">
                          <a:latin typeface="Arial" pitchFamily="34" charset="0"/>
                          <a:cs typeface="Arial" pitchFamily="34" charset="0"/>
                        </a:rPr>
                        <a:t>Tolerance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0584" marR="100584" marT="51816" marB="518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latin typeface="Arial" pitchFamily="34" charset="0"/>
                          <a:cs typeface="Arial" pitchFamily="34" charset="0"/>
                        </a:rPr>
                        <a:t>Measurement Method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0584" marR="100584" marT="51816" marB="518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58978">
                <a:tc>
                  <a:txBody>
                    <a:bodyPr/>
                    <a:lstStyle/>
                    <a:p>
                      <a:pPr lvl="0" algn="ctr" eaLnBrk="1" fontAlgn="base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</a:pPr>
                      <a:endParaRPr lang="en-US" sz="11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lvl="0" algn="ctr" eaLnBrk="1" fontAlgn="base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</a:pPr>
                      <a:endParaRPr lang="en-US" sz="11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lvl="0" algn="ctr" eaLnBrk="1" fontAlgn="base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</a:pPr>
                      <a:endParaRPr lang="en-US" sz="11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lvl="0" algn="ctr" eaLnBrk="1" fontAlgn="base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</a:pPr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FOD – Elastic “Gooey” material</a:t>
                      </a:r>
                    </a:p>
                  </a:txBody>
                  <a:tcPr marL="100584" marR="100584" marT="51816" marB="518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eaLnBrk="1" hangingPunct="1">
                        <a:spcBef>
                          <a:spcPct val="50000"/>
                        </a:spcBef>
                      </a:pPr>
                      <a:endParaRPr lang="en-US" sz="1100" b="1" dirty="0" smtClean="0">
                        <a:solidFill>
                          <a:srgbClr val="008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eaLnBrk="1" hangingPunct="1">
                        <a:spcBef>
                          <a:spcPct val="50000"/>
                        </a:spcBef>
                      </a:pPr>
                      <a:endParaRPr lang="en-US" sz="1100" b="1" dirty="0" smtClean="0">
                        <a:solidFill>
                          <a:srgbClr val="008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eaLnBrk="1" hangingPunct="1">
                        <a:spcBef>
                          <a:spcPct val="50000"/>
                        </a:spcBef>
                      </a:pPr>
                      <a:endParaRPr lang="en-US" sz="1100" b="1" dirty="0" smtClean="0">
                        <a:solidFill>
                          <a:srgbClr val="008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smtClean="0">
                          <a:solidFill>
                            <a:srgbClr val="008000"/>
                          </a:solidFill>
                          <a:latin typeface="Arial" pitchFamily="34" charset="0"/>
                          <a:cs typeface="Arial" pitchFamily="34" charset="0"/>
                        </a:rPr>
                        <a:t>ACCEPT- </a:t>
                      </a:r>
                      <a:r>
                        <a:rPr lang="en-US" sz="1100" b="0" dirty="0" smtClean="0">
                          <a:solidFill>
                            <a:srgbClr val="008000"/>
                          </a:solidFill>
                          <a:latin typeface="Arial" pitchFamily="34" charset="0"/>
                          <a:cs typeface="Arial" pitchFamily="34" charset="0"/>
                        </a:rPr>
                        <a:t>On</a:t>
                      </a:r>
                      <a:r>
                        <a:rPr lang="en-US" sz="1100" b="0" baseline="0" dirty="0" smtClean="0">
                          <a:solidFill>
                            <a:srgbClr val="008000"/>
                          </a:solidFill>
                          <a:latin typeface="Arial" pitchFamily="34" charset="0"/>
                          <a:cs typeface="Arial" pitchFamily="34" charset="0"/>
                        </a:rPr>
                        <a:t> all external surfaces, after</a:t>
                      </a:r>
                      <a:endParaRPr lang="en-US" sz="1100" b="0" dirty="0" smtClean="0">
                        <a:solidFill>
                          <a:srgbClr val="008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 smtClean="0">
                          <a:solidFill>
                            <a:srgbClr val="008000"/>
                          </a:solidFill>
                          <a:latin typeface="Arial" pitchFamily="34" charset="0"/>
                          <a:cs typeface="Arial" pitchFamily="34" charset="0"/>
                        </a:rPr>
                        <a:t>scraping off as much as possible </a:t>
                      </a:r>
                      <a:r>
                        <a:rPr lang="en-US" sz="1100" b="0" baseline="0" dirty="0" smtClean="0">
                          <a:solidFill>
                            <a:srgbClr val="008000"/>
                          </a:solidFill>
                          <a:latin typeface="Arial" pitchFamily="34" charset="0"/>
                          <a:cs typeface="Arial" pitchFamily="34" charset="0"/>
                        </a:rPr>
                        <a:t>(See Engineering).</a:t>
                      </a:r>
                      <a:endParaRPr lang="en-US" sz="1100" b="0" dirty="0" smtClean="0">
                        <a:solidFill>
                          <a:srgbClr val="008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eaLnBrk="1" hangingPunct="1">
                        <a:spcBef>
                          <a:spcPct val="50000"/>
                        </a:spcBef>
                      </a:pPr>
                      <a:endParaRPr lang="en-US" sz="1100" b="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0584" marR="100584" marT="51816" marB="518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2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2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0584" marR="100584" marT="51816" marB="518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0584" marR="100584" marT="51816" marB="518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 smtClean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RE-WORKABLE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-  If material can be mechanically removed. </a:t>
                      </a:r>
                      <a:r>
                        <a:rPr lang="en-US" sz="11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R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e-clean</a:t>
                      </a:r>
                      <a:r>
                        <a:rPr lang="en-US" sz="11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per procedure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REJECT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– in the counter bore or</a:t>
                      </a:r>
                      <a:r>
                        <a:rPr lang="en-US" sz="11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weld area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0584" marR="100584" marT="51816" marB="518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20000"/>
                        </a:spcBef>
                      </a:pPr>
                      <a:endParaRPr lang="en-US" altLang="en-US" sz="11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Bef>
                          <a:spcPct val="20000"/>
                        </a:spcBef>
                      </a:pPr>
                      <a:endParaRPr lang="en-US" altLang="en-US" sz="11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Bef>
                          <a:spcPct val="20000"/>
                        </a:spcBef>
                      </a:pPr>
                      <a:r>
                        <a:rPr lang="en-US" altLang="en-US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Initial inspection by eye,</a:t>
                      </a:r>
                      <a:r>
                        <a:rPr lang="en-US" altLang="en-US" sz="11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en-US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If required 10x power under a microscope </a:t>
                      </a:r>
                    </a:p>
                  </a:txBody>
                  <a:tcPr marL="100584" marR="100584" marT="51816" marB="518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874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FOD – White powder</a:t>
                      </a:r>
                      <a:r>
                        <a:rPr lang="en-US" sz="1100" baseline="0" dirty="0" smtClean="0">
                          <a:latin typeface="Arial" pitchFamily="34" charset="0"/>
                          <a:cs typeface="Arial" pitchFamily="34" charset="0"/>
                        </a:rPr>
                        <a:t> material</a:t>
                      </a:r>
                      <a:endParaRPr lang="en-US" sz="11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0584" marR="100584" marT="51816" marB="518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 smtClean="0">
                        <a:solidFill>
                          <a:srgbClr val="008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 smtClean="0">
                        <a:solidFill>
                          <a:srgbClr val="008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 smtClean="0">
                        <a:solidFill>
                          <a:srgbClr val="008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 smtClean="0">
                        <a:solidFill>
                          <a:srgbClr val="008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smtClean="0">
                          <a:solidFill>
                            <a:srgbClr val="008000"/>
                          </a:solidFill>
                          <a:latin typeface="Arial" pitchFamily="34" charset="0"/>
                          <a:cs typeface="Arial" pitchFamily="34" charset="0"/>
                        </a:rPr>
                        <a:t>ACCEPT- </a:t>
                      </a:r>
                      <a:r>
                        <a:rPr lang="en-US" sz="1100" b="0" dirty="0" smtClean="0">
                          <a:solidFill>
                            <a:srgbClr val="008000"/>
                          </a:solidFill>
                          <a:latin typeface="Arial" pitchFamily="34" charset="0"/>
                          <a:cs typeface="Arial" pitchFamily="34" charset="0"/>
                        </a:rPr>
                        <a:t>On</a:t>
                      </a:r>
                      <a:r>
                        <a:rPr lang="en-US" sz="1100" b="0" baseline="0" dirty="0" smtClean="0">
                          <a:solidFill>
                            <a:srgbClr val="008000"/>
                          </a:solidFill>
                          <a:latin typeface="Arial" pitchFamily="34" charset="0"/>
                          <a:cs typeface="Arial" pitchFamily="34" charset="0"/>
                        </a:rPr>
                        <a:t> all external surfaces</a:t>
                      </a:r>
                      <a:endParaRPr lang="en-US" sz="1100" b="0" dirty="0" smtClean="0">
                        <a:solidFill>
                          <a:srgbClr val="008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0584" marR="100584" marT="51816" marB="518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0584" marR="100584" marT="51816" marB="518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0584" marR="100584" marT="51816" marB="518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RE-WORKABLE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-  If material can be mechanically removed. </a:t>
                      </a:r>
                      <a:r>
                        <a:rPr lang="en-US" sz="11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R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e-clean</a:t>
                      </a:r>
                      <a:r>
                        <a:rPr lang="en-US" sz="11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per procedure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REJECT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- If not removable.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kern="12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0584" marR="100584" marT="51816" marB="518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ct val="20000"/>
                        </a:spcBef>
                      </a:pPr>
                      <a:endParaRPr lang="en-US" altLang="en-US" sz="11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1018824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1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en-US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Initial inspection by eye,</a:t>
                      </a:r>
                      <a:r>
                        <a:rPr lang="en-US" altLang="en-US" sz="11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en-US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If required 10x power under a microscope </a:t>
                      </a:r>
                    </a:p>
                    <a:p>
                      <a:pPr>
                        <a:spcBef>
                          <a:spcPct val="20000"/>
                        </a:spcBef>
                      </a:pPr>
                      <a:endParaRPr lang="en-US" alt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0584" marR="100584" marT="51816" marB="518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9" name="Picture 16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" y="518160"/>
            <a:ext cx="1257300" cy="54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8001000" y="914400"/>
            <a:ext cx="1676400" cy="413808"/>
          </a:xfrm>
        </p:spPr>
        <p:txBody>
          <a:bodyPr/>
          <a:lstStyle/>
          <a:p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9/16/2019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7848600" y="582031"/>
            <a:ext cx="1676400" cy="413808"/>
          </a:xfrm>
        </p:spPr>
        <p:txBody>
          <a:bodyPr/>
          <a:lstStyle/>
          <a:p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Rev. 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9342120" y="7282392"/>
            <a:ext cx="411480" cy="413808"/>
          </a:xfrm>
        </p:spPr>
        <p:txBody>
          <a:bodyPr/>
          <a:lstStyle/>
          <a:p>
            <a:fld id="{A8E1B8BC-B549-4654-96FB-95A40DD64ADA}" type="slidenum">
              <a:rPr lang="en-US" smtClean="0"/>
              <a:t>1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28600" y="7391400"/>
            <a:ext cx="15049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QA071  Rev. C  10/16/15</a:t>
            </a:r>
            <a:endParaRPr lang="en-US" sz="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7" t="9697" r="37113"/>
          <a:stretch/>
        </p:blipFill>
        <p:spPr bwMode="auto">
          <a:xfrm>
            <a:off x="5105400" y="2590800"/>
            <a:ext cx="2323223" cy="1802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5" t="17190" r="33465" b="33563"/>
          <a:stretch/>
        </p:blipFill>
        <p:spPr bwMode="auto">
          <a:xfrm>
            <a:off x="2514600" y="5105400"/>
            <a:ext cx="2209800" cy="2067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1" r="19231"/>
          <a:stretch/>
        </p:blipFill>
        <p:spPr bwMode="auto">
          <a:xfrm>
            <a:off x="5049331" y="5105399"/>
            <a:ext cx="2379292" cy="2081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3635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9385504"/>
              </p:ext>
            </p:extLst>
          </p:nvPr>
        </p:nvGraphicFramePr>
        <p:xfrm>
          <a:off x="167643" y="259080"/>
          <a:ext cx="9585957" cy="715461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53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67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364545">
                <a:tc gridSpan="2"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0584" marR="100584" marT="51816" marB="518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eaLnBrk="1" hangingPunct="1">
                        <a:spcBef>
                          <a:spcPct val="20000"/>
                        </a:spcBef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Visual Inspection Master – </a:t>
                      </a:r>
                      <a:r>
                        <a:rPr lang="en-US" sz="2000" b="0" i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62219-02 Connector</a:t>
                      </a:r>
                      <a:br>
                        <a:rPr lang="en-US" sz="2000" b="0" i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Inspection Control Method</a:t>
                      </a:r>
                    </a:p>
                    <a:p>
                      <a:pPr algn="ctr" eaLnBrk="1" hangingPunct="1">
                        <a:spcBef>
                          <a:spcPct val="20000"/>
                        </a:spcBef>
                      </a:pPr>
                      <a:r>
                        <a:rPr lang="en-US" sz="11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Note: Always reference the drawing when inspecting.  If there is a conflict between the Visual Inspection Master and the drawing, always follow the drawing.</a:t>
                      </a:r>
                      <a:endParaRPr 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0584" marR="100584" marT="51816" marB="518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QA146</a:t>
                      </a:r>
                      <a:r>
                        <a:rPr lang="en-US" sz="2000" b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/>
                      </a:r>
                      <a:br>
                        <a:rPr lang="en-US" sz="2000" b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</a:br>
                      <a:endParaRPr 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0584" marR="100584" marT="51816" marB="518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5231">
                <a:tc>
                  <a:txBody>
                    <a:bodyPr/>
                    <a:lstStyle/>
                    <a:p>
                      <a:pPr algn="ctr" eaLnBrk="1" hangingPunct="1"/>
                      <a:r>
                        <a:rPr lang="en-US" sz="900" dirty="0" smtClean="0">
                          <a:latin typeface="Arial" pitchFamily="34" charset="0"/>
                          <a:cs typeface="Arial" pitchFamily="34" charset="0"/>
                        </a:rPr>
                        <a:t>Non-conformance</a:t>
                      </a:r>
                    </a:p>
                    <a:p>
                      <a:pPr algn="ctr" eaLnBrk="1" hangingPunct="1"/>
                      <a:r>
                        <a:rPr lang="en-US" sz="900" dirty="0" smtClean="0">
                          <a:latin typeface="Arial" pitchFamily="34" charset="0"/>
                          <a:cs typeface="Arial" pitchFamily="34" charset="0"/>
                        </a:rPr>
                        <a:t>Type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0584" marR="100584" marT="51816" marB="518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eaLnBrk="1" hangingPunct="1"/>
                      <a:r>
                        <a:rPr lang="en-US" sz="900" dirty="0" smtClean="0">
                          <a:latin typeface="Arial" pitchFamily="34" charset="0"/>
                          <a:cs typeface="Arial" pitchFamily="34" charset="0"/>
                        </a:rPr>
                        <a:t>Specification </a:t>
                      </a:r>
                    </a:p>
                    <a:p>
                      <a:pPr algn="ctr" eaLnBrk="1" hangingPunct="1"/>
                      <a:r>
                        <a:rPr lang="en-US" sz="900" dirty="0" smtClean="0">
                          <a:latin typeface="Arial" pitchFamily="34" charset="0"/>
                          <a:cs typeface="Arial" pitchFamily="34" charset="0"/>
                        </a:rPr>
                        <a:t>Tolerance</a:t>
                      </a:r>
                      <a:endParaRPr lang="en-US" sz="9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0584" marR="100584" marT="51816" marB="518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ACCEPT</a:t>
                      </a:r>
                    </a:p>
                  </a:txBody>
                  <a:tcPr marL="100584" marR="100584" marT="51816" marB="518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REJECT</a:t>
                      </a:r>
                      <a:endParaRPr lang="en-US" sz="27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0584" marR="100584" marT="51816" marB="518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eaLnBrk="1" hangingPunct="1"/>
                      <a:r>
                        <a:rPr lang="en-US" sz="900" dirty="0" smtClean="0">
                          <a:latin typeface="Arial" pitchFamily="34" charset="0"/>
                          <a:cs typeface="Arial" pitchFamily="34" charset="0"/>
                        </a:rPr>
                        <a:t>Specification </a:t>
                      </a:r>
                    </a:p>
                    <a:p>
                      <a:pPr algn="ctr" eaLnBrk="1" hangingPunct="1"/>
                      <a:r>
                        <a:rPr lang="en-US" sz="900" dirty="0" smtClean="0">
                          <a:latin typeface="Arial" pitchFamily="34" charset="0"/>
                          <a:cs typeface="Arial" pitchFamily="34" charset="0"/>
                        </a:rPr>
                        <a:t>Tolerance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0584" marR="100584" marT="51816" marB="518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latin typeface="Arial" pitchFamily="34" charset="0"/>
                          <a:cs typeface="Arial" pitchFamily="34" charset="0"/>
                        </a:rPr>
                        <a:t>Measurement Method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0584" marR="100584" marT="51816" marB="518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17018">
                <a:tc>
                  <a:txBody>
                    <a:bodyPr/>
                    <a:lstStyle/>
                    <a:p>
                      <a:pPr lvl="0" algn="ctr" eaLnBrk="1" fontAlgn="base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</a:pPr>
                      <a:endParaRPr lang="en-US" sz="11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lvl="0" algn="ctr" eaLnBrk="1" fontAlgn="base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</a:pPr>
                      <a:endParaRPr lang="en-US" sz="11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lvl="0" algn="ctr" eaLnBrk="1" fontAlgn="base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</a:pPr>
                      <a:endParaRPr lang="en-US" sz="11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lvl="0" algn="ctr" eaLnBrk="1" fontAlgn="base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</a:pPr>
                      <a:endParaRPr lang="en-US" sz="11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lvl="0" algn="ctr" eaLnBrk="1" fontAlgn="base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</a:pPr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FOD – Non-attached</a:t>
                      </a:r>
                      <a:r>
                        <a:rPr lang="en-US" sz="1100" baseline="0" dirty="0" smtClean="0">
                          <a:latin typeface="Arial" pitchFamily="34" charset="0"/>
                          <a:cs typeface="Arial" pitchFamily="34" charset="0"/>
                        </a:rPr>
                        <a:t> fibers</a:t>
                      </a:r>
                      <a:endParaRPr lang="en-US" sz="11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0584" marR="100584" marT="51816" marB="518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eaLnBrk="1" hangingPunct="1">
                        <a:spcBef>
                          <a:spcPct val="50000"/>
                        </a:spcBef>
                      </a:pPr>
                      <a:endParaRPr lang="en-US" sz="1100" b="1" dirty="0" smtClean="0">
                        <a:solidFill>
                          <a:srgbClr val="008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eaLnBrk="1" hangingPunct="1">
                        <a:spcBef>
                          <a:spcPct val="50000"/>
                        </a:spcBef>
                      </a:pPr>
                      <a:endParaRPr lang="en-US" sz="1100" b="1" dirty="0" smtClean="0">
                        <a:solidFill>
                          <a:srgbClr val="008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eaLnBrk="1" hangingPunct="1">
                        <a:spcBef>
                          <a:spcPct val="50000"/>
                        </a:spcBef>
                      </a:pPr>
                      <a:endParaRPr lang="en-US" sz="1100" b="1" dirty="0" smtClean="0">
                        <a:solidFill>
                          <a:srgbClr val="008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eaLnBrk="1" hangingPunct="1">
                        <a:spcBef>
                          <a:spcPct val="50000"/>
                        </a:spcBef>
                      </a:pPr>
                      <a:r>
                        <a:rPr lang="en-US" sz="1100" b="1" dirty="0" smtClean="0">
                          <a:solidFill>
                            <a:srgbClr val="008000"/>
                          </a:solidFill>
                          <a:latin typeface="Arial" pitchFamily="34" charset="0"/>
                          <a:cs typeface="Arial" pitchFamily="34" charset="0"/>
                        </a:rPr>
                        <a:t>ACCEPT</a:t>
                      </a:r>
                      <a:r>
                        <a:rPr lang="en-US" sz="1100" b="1" baseline="0" dirty="0" smtClean="0">
                          <a:solidFill>
                            <a:srgbClr val="008000"/>
                          </a:solidFill>
                          <a:latin typeface="Arial" pitchFamily="34" charset="0"/>
                          <a:cs typeface="Arial" pitchFamily="34" charset="0"/>
                        </a:rPr>
                        <a:t> - </a:t>
                      </a:r>
                      <a:r>
                        <a:rPr lang="en-US" sz="1100" b="0" dirty="0" smtClean="0">
                          <a:solidFill>
                            <a:srgbClr val="008000"/>
                          </a:solidFill>
                          <a:latin typeface="Arial" pitchFamily="34" charset="0"/>
                          <a:cs typeface="Arial" pitchFamily="34" charset="0"/>
                        </a:rPr>
                        <a:t> As long as material can be removed  </a:t>
                      </a:r>
                    </a:p>
                    <a:p>
                      <a:pPr eaLnBrk="1" hangingPunct="1">
                        <a:spcBef>
                          <a:spcPct val="50000"/>
                        </a:spcBef>
                      </a:pPr>
                      <a:endParaRPr lang="en-US" sz="1100" b="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0584" marR="100584" marT="51816" marB="518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2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2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0584" marR="100584" marT="51816" marB="518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2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2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0584" marR="100584" marT="51816" marB="518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REJECT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r>
                        <a:rPr lang="en-US" sz="11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N/A</a:t>
                      </a:r>
                      <a:endParaRPr lang="en-US" sz="110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kern="12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0584" marR="100584" marT="51816" marB="518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20000"/>
                        </a:spcBef>
                      </a:pPr>
                      <a:endParaRPr lang="en-US" altLang="en-US" sz="11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Bef>
                          <a:spcPct val="20000"/>
                        </a:spcBef>
                      </a:pPr>
                      <a:endParaRPr lang="en-US" altLang="en-US" sz="11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Bef>
                          <a:spcPct val="20000"/>
                        </a:spcBef>
                      </a:pPr>
                      <a:endParaRPr lang="en-US" altLang="en-US" sz="11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Bef>
                          <a:spcPct val="20000"/>
                        </a:spcBef>
                      </a:pPr>
                      <a:r>
                        <a:rPr lang="en-US" altLang="en-US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Initial inspection by eye,</a:t>
                      </a:r>
                      <a:r>
                        <a:rPr lang="en-US" altLang="en-US" sz="11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en-US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If required 10x power under a microscope </a:t>
                      </a:r>
                    </a:p>
                  </a:txBody>
                  <a:tcPr marL="100584" marR="100584" marT="51816" marB="518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055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FOD – Metal Shavings in Counter bore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0584" marR="100584" marT="51816" marB="518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 smtClean="0">
                        <a:solidFill>
                          <a:srgbClr val="008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 smtClean="0">
                        <a:solidFill>
                          <a:srgbClr val="008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 smtClean="0">
                        <a:solidFill>
                          <a:srgbClr val="008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 smtClean="0">
                        <a:solidFill>
                          <a:srgbClr val="008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 smtClean="0">
                        <a:solidFill>
                          <a:srgbClr val="008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 smtClean="0">
                        <a:solidFill>
                          <a:srgbClr val="008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 smtClean="0">
                        <a:solidFill>
                          <a:srgbClr val="008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smtClean="0">
                          <a:solidFill>
                            <a:srgbClr val="008000"/>
                          </a:solidFill>
                          <a:latin typeface="Arial" pitchFamily="34" charset="0"/>
                          <a:cs typeface="Arial" pitchFamily="34" charset="0"/>
                        </a:rPr>
                        <a:t>ACCEPT- N/A</a:t>
                      </a:r>
                    </a:p>
                  </a:txBody>
                  <a:tcPr marL="100584" marR="100584" marT="51816" marB="518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2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2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0584" marR="100584" marT="51816" marB="518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0584" marR="100584" marT="51816" marB="518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RE-WORKABLE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-  If material can be mechanically removed. </a:t>
                      </a:r>
                      <a:r>
                        <a:rPr lang="en-US" sz="11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R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e-clean</a:t>
                      </a:r>
                      <a:r>
                        <a:rPr lang="en-US" sz="11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per procedure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kern="12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0584" marR="100584" marT="51816" marB="518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ct val="20000"/>
                        </a:spcBef>
                      </a:pPr>
                      <a:endParaRPr lang="en-US" altLang="en-US" sz="11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1018824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1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 lvl="0" indent="0" algn="ctr" defTabSz="1018824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Initial inspection by eye,</a:t>
                      </a:r>
                      <a:r>
                        <a:rPr lang="en-US" altLang="en-US" sz="11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en-US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If required 10x power under a microscope </a:t>
                      </a:r>
                    </a:p>
                    <a:p>
                      <a:pPr>
                        <a:spcBef>
                          <a:spcPct val="20000"/>
                        </a:spcBef>
                      </a:pPr>
                      <a:endParaRPr lang="en-US" alt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0584" marR="100584" marT="51816" marB="518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9" name="Picture 16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" y="518160"/>
            <a:ext cx="1257300" cy="54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8001000" y="914400"/>
            <a:ext cx="1676400" cy="413808"/>
          </a:xfrm>
        </p:spPr>
        <p:txBody>
          <a:bodyPr/>
          <a:lstStyle/>
          <a:p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9/16/2019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7848600" y="582031"/>
            <a:ext cx="1676400" cy="413808"/>
          </a:xfrm>
        </p:spPr>
        <p:txBody>
          <a:bodyPr/>
          <a:lstStyle/>
          <a:p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Rev. B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9342120" y="7282392"/>
            <a:ext cx="411480" cy="413808"/>
          </a:xfrm>
        </p:spPr>
        <p:txBody>
          <a:bodyPr/>
          <a:lstStyle/>
          <a:p>
            <a:fld id="{A8E1B8BC-B549-4654-96FB-95A40DD64ADA}" type="slidenum">
              <a:rPr lang="en-US" smtClean="0"/>
              <a:t>2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28600" y="7391400"/>
            <a:ext cx="15049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QA071  Rev. C  10/16/15</a:t>
            </a:r>
            <a:endParaRPr lang="en-US" sz="8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5" t="19191" r="20389"/>
          <a:stretch/>
        </p:blipFill>
        <p:spPr bwMode="auto">
          <a:xfrm>
            <a:off x="2514599" y="2362200"/>
            <a:ext cx="2310063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5" r="15217"/>
          <a:stretch/>
        </p:blipFill>
        <p:spPr bwMode="auto">
          <a:xfrm>
            <a:off x="5105399" y="4953000"/>
            <a:ext cx="2356701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225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8006127"/>
              </p:ext>
            </p:extLst>
          </p:nvPr>
        </p:nvGraphicFramePr>
        <p:xfrm>
          <a:off x="167643" y="259081"/>
          <a:ext cx="9585957" cy="7418669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53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359313">
                <a:tc gridSpan="2"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0584" marR="100584" marT="51816" marB="518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eaLnBrk="1" hangingPunct="1">
                        <a:spcBef>
                          <a:spcPct val="20000"/>
                        </a:spcBef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Visual Inspection Master – </a:t>
                      </a:r>
                      <a:r>
                        <a:rPr lang="en-US" sz="2000" b="0" i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62219-02 Connector</a:t>
                      </a:r>
                      <a:br>
                        <a:rPr lang="en-US" sz="2000" b="0" i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Inspection Control Method</a:t>
                      </a:r>
                    </a:p>
                    <a:p>
                      <a:pPr algn="ctr" eaLnBrk="1" hangingPunct="1">
                        <a:spcBef>
                          <a:spcPct val="20000"/>
                        </a:spcBef>
                      </a:pPr>
                      <a:r>
                        <a:rPr lang="en-US" sz="11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Note: Always reference the drawing when inspecting.  If there is a conflict between the Visual Inspection Master and the drawing, always follow the drawing.</a:t>
                      </a:r>
                      <a:endParaRPr 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0584" marR="100584" marT="51816" marB="518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QA146</a:t>
                      </a:r>
                      <a:r>
                        <a:rPr lang="en-US" sz="2000" b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/>
                      </a:r>
                      <a:br>
                        <a:rPr lang="en-US" sz="2000" b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</a:br>
                      <a:endParaRPr 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0584" marR="100584" marT="51816" marB="518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4888">
                <a:tc>
                  <a:txBody>
                    <a:bodyPr/>
                    <a:lstStyle/>
                    <a:p>
                      <a:pPr algn="ctr" eaLnBrk="1" hangingPunct="1"/>
                      <a:r>
                        <a:rPr lang="en-US" sz="900" dirty="0" smtClean="0">
                          <a:latin typeface="Arial" pitchFamily="34" charset="0"/>
                          <a:cs typeface="Arial" pitchFamily="34" charset="0"/>
                        </a:rPr>
                        <a:t>Non-conformance</a:t>
                      </a:r>
                    </a:p>
                    <a:p>
                      <a:pPr algn="ctr" eaLnBrk="1" hangingPunct="1"/>
                      <a:r>
                        <a:rPr lang="en-US" sz="900" dirty="0" smtClean="0">
                          <a:latin typeface="Arial" pitchFamily="34" charset="0"/>
                          <a:cs typeface="Arial" pitchFamily="34" charset="0"/>
                        </a:rPr>
                        <a:t>Type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0584" marR="100584" marT="51816" marB="518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eaLnBrk="1" hangingPunct="1"/>
                      <a:r>
                        <a:rPr lang="en-US" sz="900" dirty="0" smtClean="0">
                          <a:latin typeface="Arial" pitchFamily="34" charset="0"/>
                          <a:cs typeface="Arial" pitchFamily="34" charset="0"/>
                        </a:rPr>
                        <a:t>Specification </a:t>
                      </a:r>
                    </a:p>
                    <a:p>
                      <a:pPr algn="ctr" eaLnBrk="1" hangingPunct="1"/>
                      <a:r>
                        <a:rPr lang="en-US" sz="900" dirty="0" smtClean="0">
                          <a:latin typeface="Arial" pitchFamily="34" charset="0"/>
                          <a:cs typeface="Arial" pitchFamily="34" charset="0"/>
                        </a:rPr>
                        <a:t>Tolerance</a:t>
                      </a:r>
                      <a:endParaRPr lang="en-US" sz="9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0584" marR="100584" marT="51816" marB="518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ACCEPT</a:t>
                      </a:r>
                    </a:p>
                  </a:txBody>
                  <a:tcPr marL="100584" marR="100584" marT="51816" marB="518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REJECT</a:t>
                      </a:r>
                      <a:endParaRPr lang="en-US" sz="27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0584" marR="100584" marT="51816" marB="518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eaLnBrk="1" hangingPunct="1"/>
                      <a:r>
                        <a:rPr lang="en-US" sz="900" dirty="0" smtClean="0">
                          <a:latin typeface="Arial" pitchFamily="34" charset="0"/>
                          <a:cs typeface="Arial" pitchFamily="34" charset="0"/>
                        </a:rPr>
                        <a:t>Specification </a:t>
                      </a:r>
                    </a:p>
                    <a:p>
                      <a:pPr algn="ctr" eaLnBrk="1" hangingPunct="1"/>
                      <a:r>
                        <a:rPr lang="en-US" sz="900" dirty="0" smtClean="0">
                          <a:latin typeface="Arial" pitchFamily="34" charset="0"/>
                          <a:cs typeface="Arial" pitchFamily="34" charset="0"/>
                        </a:rPr>
                        <a:t>Tolerance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0584" marR="100584" marT="51816" marB="518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latin typeface="Arial" pitchFamily="34" charset="0"/>
                          <a:cs typeface="Arial" pitchFamily="34" charset="0"/>
                        </a:rPr>
                        <a:t>Measurement Method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0584" marR="100584" marT="51816" marB="518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49167">
                <a:tc>
                  <a:txBody>
                    <a:bodyPr/>
                    <a:lstStyle/>
                    <a:p>
                      <a:pPr lvl="0" algn="ctr" eaLnBrk="1" fontAlgn="base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</a:pPr>
                      <a:endParaRPr lang="en-US" sz="11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lvl="0" algn="ctr" eaLnBrk="1" fontAlgn="base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</a:pPr>
                      <a:endParaRPr lang="en-US" sz="11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lvl="0" algn="ctr" eaLnBrk="1" fontAlgn="base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</a:pPr>
                      <a:endParaRPr lang="en-US" sz="11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lvl="0" algn="ctr" eaLnBrk="1" fontAlgn="base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</a:pPr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FOD – Spots/ specks</a:t>
                      </a:r>
                    </a:p>
                  </a:txBody>
                  <a:tcPr marL="100584" marR="100584" marT="51816" marB="518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eaLnBrk="1" hangingPunct="1">
                        <a:spcBef>
                          <a:spcPct val="50000"/>
                        </a:spcBef>
                      </a:pPr>
                      <a:r>
                        <a:rPr lang="en-US" sz="1100" b="1" dirty="0" smtClean="0">
                          <a:solidFill>
                            <a:srgbClr val="008000"/>
                          </a:solidFill>
                          <a:latin typeface="Arial" pitchFamily="34" charset="0"/>
                          <a:cs typeface="Arial" pitchFamily="34" charset="0"/>
                        </a:rPr>
                        <a:t>ACCEPT</a:t>
                      </a:r>
                      <a:r>
                        <a:rPr lang="en-US" sz="1100" b="0" baseline="0" dirty="0" smtClean="0">
                          <a:solidFill>
                            <a:srgbClr val="008000"/>
                          </a:solidFill>
                          <a:latin typeface="Arial" pitchFamily="34" charset="0"/>
                          <a:cs typeface="Arial" pitchFamily="34" charset="0"/>
                        </a:rPr>
                        <a:t> - </a:t>
                      </a:r>
                      <a:r>
                        <a:rPr lang="en-US" sz="1100" b="0" dirty="0" smtClean="0">
                          <a:solidFill>
                            <a:srgbClr val="008000"/>
                          </a:solidFill>
                          <a:latin typeface="Arial" pitchFamily="34" charset="0"/>
                          <a:cs typeface="Arial" pitchFamily="34" charset="0"/>
                        </a:rPr>
                        <a:t> If 6 or less spots/ specks are visual performing inspection by eye in c</a:t>
                      </a:r>
                      <a:r>
                        <a:rPr lang="en-US" sz="1100" b="0" baseline="0" dirty="0" smtClean="0">
                          <a:solidFill>
                            <a:srgbClr val="008000"/>
                          </a:solidFill>
                          <a:latin typeface="Arial" pitchFamily="34" charset="0"/>
                          <a:cs typeface="Arial" pitchFamily="34" charset="0"/>
                        </a:rPr>
                        <a:t>ounter </a:t>
                      </a:r>
                      <a:r>
                        <a:rPr lang="en-US" sz="1100" b="0" dirty="0" smtClean="0">
                          <a:solidFill>
                            <a:srgbClr val="008000"/>
                          </a:solidFill>
                          <a:latin typeface="Arial" pitchFamily="34" charset="0"/>
                          <a:cs typeface="Arial" pitchFamily="34" charset="0"/>
                        </a:rPr>
                        <a:t>bore area.</a:t>
                      </a:r>
                    </a:p>
                    <a:p>
                      <a:pPr marL="0" marR="0" lvl="0" indent="0" algn="l" defTabSz="1018824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smtClean="0">
                          <a:solidFill>
                            <a:srgbClr val="008000"/>
                          </a:solidFill>
                          <a:latin typeface="Arial" pitchFamily="34" charset="0"/>
                          <a:cs typeface="Arial" pitchFamily="34" charset="0"/>
                        </a:rPr>
                        <a:t>ACCEPT </a:t>
                      </a:r>
                      <a:r>
                        <a:rPr lang="en-US" sz="1100" b="0" dirty="0" smtClean="0">
                          <a:solidFill>
                            <a:srgbClr val="008000"/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r>
                        <a:rPr lang="en-US" sz="1100" b="0" baseline="0" dirty="0" smtClean="0">
                          <a:solidFill>
                            <a:srgbClr val="008000"/>
                          </a:solidFill>
                          <a:latin typeface="Arial" pitchFamily="34" charset="0"/>
                          <a:cs typeface="Arial" pitchFamily="34" charset="0"/>
                        </a:rPr>
                        <a:t> On external features</a:t>
                      </a:r>
                      <a:r>
                        <a:rPr lang="en-US" sz="1100" b="1" baseline="0" dirty="0" smtClean="0">
                          <a:solidFill>
                            <a:srgbClr val="008000"/>
                          </a:solidFill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</a:p>
                    <a:p>
                      <a:pPr marL="0" marR="0" lvl="0" indent="0" algn="l" defTabSz="1018824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baseline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ACCEPT </a:t>
                      </a:r>
                      <a:r>
                        <a:rPr lang="en-US" sz="1100" b="0" baseline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– In weld area only if spot is &gt; .03” away from weld joint. (Covered by 72112-01 &amp; 72113-01 fixtures)</a:t>
                      </a:r>
                      <a:endParaRPr lang="en-US" sz="1100" b="1" baseline="0" dirty="0" smtClean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0584" marR="100584" marT="51816" marB="518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2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2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0584" marR="100584" marT="51816" marB="518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2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2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0584" marR="100584" marT="51816" marB="518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REJECT-</a:t>
                      </a:r>
                      <a:r>
                        <a:rPr lang="en-US" sz="1100" b="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If more than 6</a:t>
                      </a:r>
                      <a:r>
                        <a:rPr lang="en-US" sz="1100" b="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1100" b="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spots/specks are visual performing inspection by eye in counter</a:t>
                      </a:r>
                      <a:r>
                        <a:rPr lang="en-US" sz="1100" b="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1100" b="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bore area.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aseline="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REJECT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- if  </a:t>
                      </a:r>
                      <a:r>
                        <a:rPr lang="en-US" sz="110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within .03” of the weld joint. (If</a:t>
                      </a:r>
                      <a:r>
                        <a:rPr lang="en-US" sz="1100" baseline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 the spot can still be seen using </a:t>
                      </a:r>
                      <a:r>
                        <a:rPr lang="en-US" sz="1100" b="0" baseline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72112-01 &amp; 72113-01 fixtures</a:t>
                      </a:r>
                      <a:r>
                        <a:rPr lang="en-US" sz="1100" baseline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endParaRPr lang="en-US" sz="110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REJECT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- Any size larger than .050 in counter bore area. </a:t>
                      </a:r>
                    </a:p>
                  </a:txBody>
                  <a:tcPr marL="100584" marR="100584" marT="51816" marB="518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20000"/>
                        </a:spcBef>
                      </a:pPr>
                      <a:endParaRPr lang="en-US" altLang="en-US" sz="11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Bef>
                          <a:spcPct val="20000"/>
                        </a:spcBef>
                      </a:pPr>
                      <a:endParaRPr lang="en-US" altLang="en-US" sz="11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Bef>
                          <a:spcPct val="20000"/>
                        </a:spcBef>
                      </a:pPr>
                      <a:endParaRPr lang="en-US" altLang="en-US" sz="11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Bef>
                          <a:spcPct val="20000"/>
                        </a:spcBef>
                      </a:pPr>
                      <a:r>
                        <a:rPr lang="en-US" altLang="en-US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Initial inspection by eye,</a:t>
                      </a:r>
                      <a:r>
                        <a:rPr lang="en-US" altLang="en-US" sz="11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en-US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If required 10x power under a microscope </a:t>
                      </a:r>
                    </a:p>
                  </a:txBody>
                  <a:tcPr marL="100584" marR="100584" marT="51816" marB="518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999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Damage – Nicks/Dings</a:t>
                      </a:r>
                      <a:endParaRPr kumimoji="0" 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0584" marR="100584" marT="51816" marB="518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smtClean="0">
                          <a:solidFill>
                            <a:srgbClr val="008000"/>
                          </a:solidFill>
                          <a:latin typeface="Arial" pitchFamily="34" charset="0"/>
                          <a:cs typeface="Arial" pitchFamily="34" charset="0"/>
                        </a:rPr>
                        <a:t>ACCEPT-</a:t>
                      </a:r>
                      <a:r>
                        <a:rPr lang="en-US" sz="1100" b="1" baseline="0" dirty="0" smtClean="0">
                          <a:solidFill>
                            <a:srgbClr val="008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100" b="0" baseline="0" dirty="0" smtClean="0">
                          <a:solidFill>
                            <a:srgbClr val="008000"/>
                          </a:solidFill>
                          <a:latin typeface="Arial" pitchFamily="34" charset="0"/>
                          <a:cs typeface="Arial" pitchFamily="34" charset="0"/>
                        </a:rPr>
                        <a:t>On external features.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baseline="0" dirty="0" smtClean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baseline="0" dirty="0" smtClean="0">
                          <a:solidFill>
                            <a:srgbClr val="008000"/>
                          </a:solidFill>
                          <a:latin typeface="Arial" pitchFamily="34" charset="0"/>
                          <a:cs typeface="Arial" pitchFamily="34" charset="0"/>
                        </a:rPr>
                        <a:t>ACCEPT – </a:t>
                      </a:r>
                      <a:r>
                        <a:rPr lang="en-US" sz="1100" b="0" baseline="0" dirty="0" smtClean="0">
                          <a:solidFill>
                            <a:srgbClr val="008000"/>
                          </a:solidFill>
                          <a:latin typeface="Arial" pitchFamily="34" charset="0"/>
                          <a:cs typeface="Arial" pitchFamily="34" charset="0"/>
                        </a:rPr>
                        <a:t>If Nicks/Dings is flush/recessed </a:t>
                      </a:r>
                      <a:r>
                        <a:rPr lang="en-US" sz="1100" b="0" kern="1200" baseline="0" dirty="0" smtClean="0">
                          <a:solidFill>
                            <a:srgbClr val="008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with the weld edge (OD) or contact surface</a:t>
                      </a:r>
                      <a:r>
                        <a:rPr lang="en-US" sz="1100" dirty="0" smtClean="0">
                          <a:solidFill>
                            <a:srgbClr val="008000"/>
                          </a:solidFill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endParaRPr lang="en-US" sz="1100" kern="1200" dirty="0" smtClean="0">
                        <a:solidFill>
                          <a:srgbClr val="008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0584" marR="100584" marT="51816" marB="518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2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2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0584" marR="100584" marT="51816" marB="518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0584" marR="100584" marT="51816" marB="518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REJECT</a:t>
                      </a:r>
                      <a:r>
                        <a:rPr lang="en-US" sz="11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– I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f nick is a raised burr on the weld edge (OD)</a:t>
                      </a:r>
                      <a:r>
                        <a:rPr lang="en-US" sz="11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or contact surface.</a:t>
                      </a:r>
                      <a:endParaRPr lang="en-US" sz="1100" kern="12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0584" marR="100584" marT="51816" marB="518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ct val="20000"/>
                        </a:spcBef>
                      </a:pPr>
                      <a:endParaRPr lang="en-US" altLang="en-US" sz="11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1018824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1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 lvl="0" indent="0" algn="ctr" defTabSz="1018824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Initial inspection by eye,</a:t>
                      </a:r>
                      <a:r>
                        <a:rPr lang="en-US" altLang="en-US" sz="11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en-US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If required 10x power under a microscope </a:t>
                      </a:r>
                    </a:p>
                    <a:p>
                      <a:pPr>
                        <a:spcBef>
                          <a:spcPct val="20000"/>
                        </a:spcBef>
                      </a:pPr>
                      <a:endParaRPr lang="en-US" alt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0584" marR="100584" marT="51816" marB="518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9" name="Picture 16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" y="518160"/>
            <a:ext cx="1257300" cy="54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8001000" y="914400"/>
            <a:ext cx="1676400" cy="413808"/>
          </a:xfrm>
        </p:spPr>
        <p:txBody>
          <a:bodyPr/>
          <a:lstStyle/>
          <a:p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9/16/2019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7848600" y="582031"/>
            <a:ext cx="1676400" cy="413808"/>
          </a:xfrm>
        </p:spPr>
        <p:txBody>
          <a:bodyPr/>
          <a:lstStyle/>
          <a:p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Rev. B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9342120" y="7282392"/>
            <a:ext cx="411480" cy="413808"/>
          </a:xfrm>
        </p:spPr>
        <p:txBody>
          <a:bodyPr/>
          <a:lstStyle/>
          <a:p>
            <a:fld id="{A8E1B8BC-B549-4654-96FB-95A40DD64ADA}" type="slidenum">
              <a:rPr lang="en-US" smtClean="0"/>
              <a:t>3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28600" y="7391400"/>
            <a:ext cx="15049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QA071  Rev. C  10/16/15</a:t>
            </a:r>
            <a:endParaRPr lang="en-US" sz="8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7" t="22362" r="53081" b="21519"/>
          <a:stretch>
            <a:fillRect/>
          </a:stretch>
        </p:blipFill>
        <p:spPr bwMode="auto">
          <a:xfrm>
            <a:off x="2514601" y="2920665"/>
            <a:ext cx="2089266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920665"/>
            <a:ext cx="2339271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66" t="26126" r="38881" b="22522"/>
          <a:stretch/>
        </p:blipFill>
        <p:spPr bwMode="auto">
          <a:xfrm>
            <a:off x="2601728" y="5667195"/>
            <a:ext cx="1864476" cy="1822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33" t="21929" r="24730" b="23169"/>
          <a:stretch/>
        </p:blipFill>
        <p:spPr bwMode="auto">
          <a:xfrm>
            <a:off x="4853871" y="5755055"/>
            <a:ext cx="2286000" cy="1646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7655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5733639"/>
              </p:ext>
            </p:extLst>
          </p:nvPr>
        </p:nvGraphicFramePr>
        <p:xfrm>
          <a:off x="167643" y="259080"/>
          <a:ext cx="9585957" cy="715461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53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67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364545">
                <a:tc gridSpan="2"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0584" marR="100584" marT="51816" marB="518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eaLnBrk="1" hangingPunct="1">
                        <a:spcBef>
                          <a:spcPct val="20000"/>
                        </a:spcBef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Visual Inspection Master – </a:t>
                      </a:r>
                      <a:r>
                        <a:rPr lang="en-US" sz="2000" b="0" i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62219-02 Connector</a:t>
                      </a:r>
                      <a:br>
                        <a:rPr lang="en-US" sz="2000" b="0" i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Inspection Control Method</a:t>
                      </a:r>
                    </a:p>
                    <a:p>
                      <a:pPr algn="ctr" eaLnBrk="1" hangingPunct="1">
                        <a:spcBef>
                          <a:spcPct val="20000"/>
                        </a:spcBef>
                      </a:pPr>
                      <a:r>
                        <a:rPr lang="en-US" sz="11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Note: Always reference the drawing when inspecting.  If there is a conflict between the Visual Inspection Master and the drawing, always follow the drawing.</a:t>
                      </a:r>
                      <a:endParaRPr 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0584" marR="100584" marT="51816" marB="518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QA146</a:t>
                      </a:r>
                      <a:r>
                        <a:rPr lang="en-US" sz="2000" b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/>
                      </a:r>
                      <a:br>
                        <a:rPr lang="en-US" sz="2000" b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</a:br>
                      <a:endParaRPr 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0584" marR="100584" marT="51816" marB="518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5231">
                <a:tc>
                  <a:txBody>
                    <a:bodyPr/>
                    <a:lstStyle/>
                    <a:p>
                      <a:pPr algn="ctr" eaLnBrk="1" hangingPunct="1"/>
                      <a:r>
                        <a:rPr lang="en-US" sz="900" dirty="0" smtClean="0">
                          <a:latin typeface="Arial" pitchFamily="34" charset="0"/>
                          <a:cs typeface="Arial" pitchFamily="34" charset="0"/>
                        </a:rPr>
                        <a:t>Non-conformance</a:t>
                      </a:r>
                    </a:p>
                    <a:p>
                      <a:pPr algn="ctr" eaLnBrk="1" hangingPunct="1"/>
                      <a:r>
                        <a:rPr lang="en-US" sz="900" dirty="0" smtClean="0">
                          <a:latin typeface="Arial" pitchFamily="34" charset="0"/>
                          <a:cs typeface="Arial" pitchFamily="34" charset="0"/>
                        </a:rPr>
                        <a:t>Type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0584" marR="100584" marT="51816" marB="518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eaLnBrk="1" hangingPunct="1"/>
                      <a:r>
                        <a:rPr lang="en-US" sz="900" dirty="0" smtClean="0">
                          <a:latin typeface="Arial" pitchFamily="34" charset="0"/>
                          <a:cs typeface="Arial" pitchFamily="34" charset="0"/>
                        </a:rPr>
                        <a:t>Specification </a:t>
                      </a:r>
                    </a:p>
                    <a:p>
                      <a:pPr algn="ctr" eaLnBrk="1" hangingPunct="1"/>
                      <a:r>
                        <a:rPr lang="en-US" sz="900" dirty="0" smtClean="0">
                          <a:latin typeface="Arial" pitchFamily="34" charset="0"/>
                          <a:cs typeface="Arial" pitchFamily="34" charset="0"/>
                        </a:rPr>
                        <a:t>Tolerance</a:t>
                      </a:r>
                      <a:endParaRPr lang="en-US" sz="9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0584" marR="100584" marT="51816" marB="518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ACCEPT</a:t>
                      </a:r>
                    </a:p>
                  </a:txBody>
                  <a:tcPr marL="100584" marR="100584" marT="51816" marB="518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REJECT</a:t>
                      </a:r>
                      <a:endParaRPr lang="en-US" sz="27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0584" marR="100584" marT="51816" marB="518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eaLnBrk="1" hangingPunct="1"/>
                      <a:r>
                        <a:rPr lang="en-US" sz="900" dirty="0" smtClean="0">
                          <a:latin typeface="Arial" pitchFamily="34" charset="0"/>
                          <a:cs typeface="Arial" pitchFamily="34" charset="0"/>
                        </a:rPr>
                        <a:t>Specification </a:t>
                      </a:r>
                    </a:p>
                    <a:p>
                      <a:pPr algn="ctr" eaLnBrk="1" hangingPunct="1"/>
                      <a:r>
                        <a:rPr lang="en-US" sz="900" dirty="0" smtClean="0">
                          <a:latin typeface="Arial" pitchFamily="34" charset="0"/>
                          <a:cs typeface="Arial" pitchFamily="34" charset="0"/>
                        </a:rPr>
                        <a:t>Tolerance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0584" marR="100584" marT="51816" marB="518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latin typeface="Arial" pitchFamily="34" charset="0"/>
                          <a:cs typeface="Arial" pitchFamily="34" charset="0"/>
                        </a:rPr>
                        <a:t>Measurement Method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0584" marR="100584" marT="51816" marB="518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17018">
                <a:tc>
                  <a:txBody>
                    <a:bodyPr/>
                    <a:lstStyle/>
                    <a:p>
                      <a:pPr lvl="0" algn="ctr" eaLnBrk="1" fontAlgn="base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</a:pPr>
                      <a:endParaRPr lang="en-US" sz="11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lvl="0" algn="ctr" eaLnBrk="1" fontAlgn="base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</a:pPr>
                      <a:endParaRPr lang="en-US" sz="11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lvl="0" algn="ctr" eaLnBrk="1" fontAlgn="base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</a:pPr>
                      <a:endParaRPr lang="en-US" sz="11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lvl="0" algn="ctr" eaLnBrk="1" fontAlgn="base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</a:pPr>
                      <a:endParaRPr lang="en-US" sz="11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lvl="0" algn="ctr" eaLnBrk="1" fontAlgn="base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</a:pPr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FOD – Raised</a:t>
                      </a:r>
                      <a:r>
                        <a:rPr lang="en-US" sz="1100" baseline="0" dirty="0" smtClean="0">
                          <a:latin typeface="Arial" pitchFamily="34" charset="0"/>
                          <a:cs typeface="Arial" pitchFamily="34" charset="0"/>
                        </a:rPr>
                        <a:t> Glass</a:t>
                      </a:r>
                      <a:endParaRPr lang="en-US" sz="11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0584" marR="100584" marT="51816" marB="518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eaLnBrk="1" hangingPunct="1">
                        <a:spcBef>
                          <a:spcPct val="50000"/>
                        </a:spcBef>
                      </a:pPr>
                      <a:endParaRPr lang="en-US" sz="1100" b="1" dirty="0" smtClean="0">
                        <a:solidFill>
                          <a:srgbClr val="008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eaLnBrk="1" hangingPunct="1">
                        <a:spcBef>
                          <a:spcPct val="50000"/>
                        </a:spcBef>
                      </a:pPr>
                      <a:endParaRPr lang="en-US" sz="1100" b="1" dirty="0" smtClean="0">
                        <a:solidFill>
                          <a:srgbClr val="008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eaLnBrk="1" hangingPunct="1">
                        <a:spcBef>
                          <a:spcPct val="50000"/>
                        </a:spcBef>
                      </a:pPr>
                      <a:endParaRPr lang="en-US" sz="1100" b="1" dirty="0" smtClean="0">
                        <a:solidFill>
                          <a:srgbClr val="008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eaLnBrk="1" hangingPunct="1">
                        <a:spcBef>
                          <a:spcPct val="50000"/>
                        </a:spcBef>
                      </a:pPr>
                      <a:endParaRPr lang="en-US" sz="1100" b="1" dirty="0" smtClean="0">
                        <a:solidFill>
                          <a:srgbClr val="008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eaLnBrk="1" hangingPunct="1">
                        <a:spcBef>
                          <a:spcPct val="50000"/>
                        </a:spcBef>
                      </a:pPr>
                      <a:r>
                        <a:rPr lang="en-US" sz="1100" b="1" dirty="0" smtClean="0">
                          <a:solidFill>
                            <a:srgbClr val="008000"/>
                          </a:solidFill>
                          <a:latin typeface="Arial" pitchFamily="34" charset="0"/>
                          <a:cs typeface="Arial" pitchFamily="34" charset="0"/>
                        </a:rPr>
                        <a:t>ACCEPT</a:t>
                      </a:r>
                      <a:r>
                        <a:rPr lang="en-US" sz="1100" b="1" baseline="0" dirty="0" smtClean="0">
                          <a:solidFill>
                            <a:srgbClr val="008000"/>
                          </a:solidFill>
                          <a:latin typeface="Arial" pitchFamily="34" charset="0"/>
                          <a:cs typeface="Arial" pitchFamily="34" charset="0"/>
                        </a:rPr>
                        <a:t> –  </a:t>
                      </a:r>
                      <a:r>
                        <a:rPr lang="en-US" sz="1100" b="1" dirty="0" smtClean="0">
                          <a:solidFill>
                            <a:srgbClr val="008000"/>
                          </a:solidFill>
                          <a:latin typeface="Arial" pitchFamily="34" charset="0"/>
                          <a:cs typeface="Arial" pitchFamily="34" charset="0"/>
                        </a:rPr>
                        <a:t>N/A</a:t>
                      </a:r>
                    </a:p>
                    <a:p>
                      <a:pPr eaLnBrk="1" hangingPunct="1">
                        <a:spcBef>
                          <a:spcPct val="50000"/>
                        </a:spcBef>
                      </a:pPr>
                      <a:endParaRPr lang="en-US" sz="1100" b="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0584" marR="100584" marT="51816" marB="518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2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2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</a:p>
                  </a:txBody>
                  <a:tcPr marL="100584" marR="100584" marT="51816" marB="518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2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2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0584" marR="100584" marT="51816" marB="518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 smtClean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 smtClean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 smtClean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 smtClean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 smtClean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REJECT-</a:t>
                      </a:r>
                      <a:r>
                        <a:rPr lang="en-US" sz="11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1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On inside of counter bore</a:t>
                      </a:r>
                      <a:r>
                        <a:rPr lang="en-US" sz="1100" b="0" baseline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endParaRPr lang="en-US" sz="1100" b="0" dirty="0" smtClean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0584" marR="100584" marT="51816" marB="518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20000"/>
                        </a:spcBef>
                      </a:pPr>
                      <a:endParaRPr lang="en-US" altLang="en-US" sz="11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Bef>
                          <a:spcPct val="20000"/>
                        </a:spcBef>
                      </a:pPr>
                      <a:endParaRPr lang="en-US" altLang="en-US" sz="11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Bef>
                          <a:spcPct val="20000"/>
                        </a:spcBef>
                      </a:pPr>
                      <a:endParaRPr lang="en-US" altLang="en-US" sz="11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Bef>
                          <a:spcPct val="20000"/>
                        </a:spcBef>
                      </a:pPr>
                      <a:r>
                        <a:rPr lang="en-US" altLang="en-US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Initial inspection by eye,</a:t>
                      </a:r>
                      <a:r>
                        <a:rPr lang="en-US" altLang="en-US" sz="11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en-US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If required 10x power under a microscope </a:t>
                      </a:r>
                    </a:p>
                  </a:txBody>
                  <a:tcPr marL="100584" marR="100584" marT="51816" marB="518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055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FOD</a:t>
                      </a:r>
                      <a:r>
                        <a:rPr lang="en-US" sz="1100" baseline="0" dirty="0" smtClean="0">
                          <a:latin typeface="Arial" pitchFamily="34" charset="0"/>
                          <a:cs typeface="Arial" pitchFamily="34" charset="0"/>
                        </a:rPr>
                        <a:t> - Staining</a:t>
                      </a:r>
                      <a:endParaRPr kumimoji="0" 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0584" marR="100584" marT="51816" marB="518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 smtClean="0">
                        <a:solidFill>
                          <a:srgbClr val="008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 smtClean="0">
                        <a:solidFill>
                          <a:srgbClr val="008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 smtClean="0">
                        <a:solidFill>
                          <a:srgbClr val="008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 smtClean="0">
                        <a:solidFill>
                          <a:srgbClr val="008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 smtClean="0">
                        <a:solidFill>
                          <a:srgbClr val="008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 smtClean="0">
                        <a:solidFill>
                          <a:srgbClr val="008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smtClean="0">
                          <a:solidFill>
                            <a:srgbClr val="008000"/>
                          </a:solidFill>
                          <a:latin typeface="Arial" pitchFamily="34" charset="0"/>
                          <a:cs typeface="Arial" pitchFamily="34" charset="0"/>
                        </a:rPr>
                        <a:t>ACCEPT-</a:t>
                      </a:r>
                      <a:r>
                        <a:rPr lang="en-US" sz="1100" b="1" baseline="0" dirty="0" smtClean="0">
                          <a:solidFill>
                            <a:srgbClr val="008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100" b="0" baseline="0" dirty="0" smtClean="0">
                          <a:solidFill>
                            <a:srgbClr val="008000"/>
                          </a:solidFill>
                          <a:latin typeface="Arial" pitchFamily="34" charset="0"/>
                          <a:cs typeface="Arial" pitchFamily="34" charset="0"/>
                        </a:rPr>
                        <a:t>On external surfaces</a:t>
                      </a:r>
                      <a:endParaRPr lang="en-US" sz="1100" b="0" dirty="0" smtClean="0">
                        <a:solidFill>
                          <a:srgbClr val="008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0584" marR="100584" marT="51816" marB="518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2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2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0584" marR="100584" marT="51816" marB="518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0584" marR="100584" marT="51816" marB="518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 smtClean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RE-WORKABLE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-  If material can be mechanically removed. </a:t>
                      </a:r>
                      <a:r>
                        <a:rPr lang="en-US" sz="11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R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e-clean</a:t>
                      </a:r>
                      <a:r>
                        <a:rPr lang="en-US" sz="11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per procedure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REJECT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- If not removable</a:t>
                      </a:r>
                      <a:r>
                        <a:rPr lang="en-US" sz="110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0584" marR="100584" marT="51816" marB="518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ct val="20000"/>
                        </a:spcBef>
                      </a:pPr>
                      <a:endParaRPr lang="en-US" altLang="en-US" sz="11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1018824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1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 lvl="0" indent="0" algn="ctr" defTabSz="1018824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Initial inspection by eye,</a:t>
                      </a:r>
                      <a:r>
                        <a:rPr lang="en-US" altLang="en-US" sz="11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en-US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If required 10x power under a microscope </a:t>
                      </a:r>
                    </a:p>
                    <a:p>
                      <a:pPr>
                        <a:spcBef>
                          <a:spcPct val="20000"/>
                        </a:spcBef>
                      </a:pPr>
                      <a:endParaRPr lang="en-US" alt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0584" marR="100584" marT="51816" marB="518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9" name="Picture 16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" y="518160"/>
            <a:ext cx="1257300" cy="54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8001000" y="914400"/>
            <a:ext cx="1676400" cy="413808"/>
          </a:xfrm>
        </p:spPr>
        <p:txBody>
          <a:bodyPr/>
          <a:lstStyle/>
          <a:p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9/16/2019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7848600" y="582031"/>
            <a:ext cx="1676400" cy="413808"/>
          </a:xfrm>
        </p:spPr>
        <p:txBody>
          <a:bodyPr/>
          <a:lstStyle/>
          <a:p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Rev. B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9342120" y="7282392"/>
            <a:ext cx="411480" cy="413808"/>
          </a:xfrm>
        </p:spPr>
        <p:txBody>
          <a:bodyPr/>
          <a:lstStyle/>
          <a:p>
            <a:fld id="{A8E1B8BC-B549-4654-96FB-95A40DD64ADA}" type="slidenum">
              <a:rPr lang="en-US" smtClean="0"/>
              <a:t>4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28600" y="7391400"/>
            <a:ext cx="15049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QA071  Rev. C  10/16/15</a:t>
            </a:r>
            <a:endParaRPr lang="en-US" sz="8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81" t="48088" r="23414" b="38793"/>
          <a:stretch/>
        </p:blipFill>
        <p:spPr bwMode="auto">
          <a:xfrm>
            <a:off x="5069191" y="2514601"/>
            <a:ext cx="2511518" cy="2134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4" r="6423" b="26598"/>
          <a:stretch/>
        </p:blipFill>
        <p:spPr bwMode="auto">
          <a:xfrm>
            <a:off x="5099219" y="4947913"/>
            <a:ext cx="2376914" cy="1869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355" t="32904" r="40490" b="31200"/>
          <a:stretch/>
        </p:blipFill>
        <p:spPr bwMode="auto">
          <a:xfrm>
            <a:off x="2821752" y="5105400"/>
            <a:ext cx="1597848" cy="1917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"/>
          <p:cNvSpPr txBox="1"/>
          <p:nvPr/>
        </p:nvSpPr>
        <p:spPr>
          <a:xfrm>
            <a:off x="5208970" y="2590800"/>
            <a:ext cx="1059656" cy="440532"/>
          </a:xfrm>
          <a:prstGeom prst="rect">
            <a:avLst/>
          </a:prstGeom>
          <a:solidFill>
            <a:schemeClr val="lt1"/>
          </a:solidFill>
          <a:ln w="19050" cmpd="sng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/>
              <a:t>RAISED</a:t>
            </a:r>
            <a:r>
              <a:rPr lang="en-US" sz="1100" baseline="0" dirty="0"/>
              <a:t> GLASS</a:t>
            </a:r>
            <a:endParaRPr lang="en-US" sz="1100" dirty="0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5867400" y="3031332"/>
            <a:ext cx="304800" cy="39766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398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0345386"/>
              </p:ext>
            </p:extLst>
          </p:nvPr>
        </p:nvGraphicFramePr>
        <p:xfrm>
          <a:off x="167643" y="259080"/>
          <a:ext cx="9585957" cy="715461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53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67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364545">
                <a:tc gridSpan="2"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0584" marR="100584" marT="51816" marB="518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eaLnBrk="1" hangingPunct="1">
                        <a:spcBef>
                          <a:spcPct val="20000"/>
                        </a:spcBef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Visual Inspection Master – </a:t>
                      </a:r>
                      <a:r>
                        <a:rPr lang="en-US" sz="2000" b="0" i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62219-02 Connector</a:t>
                      </a:r>
                      <a:br>
                        <a:rPr lang="en-US" sz="2000" b="0" i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Inspection Control Method</a:t>
                      </a:r>
                    </a:p>
                    <a:p>
                      <a:pPr algn="ctr" eaLnBrk="1" hangingPunct="1">
                        <a:spcBef>
                          <a:spcPct val="20000"/>
                        </a:spcBef>
                      </a:pPr>
                      <a:r>
                        <a:rPr lang="en-US" sz="11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Note: Always reference the drawing when inspecting.  If there is a conflict between the Visual Inspection Master and the drawing, always follow the drawing.</a:t>
                      </a:r>
                      <a:endParaRPr 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0584" marR="100584" marT="51816" marB="518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QA146</a:t>
                      </a:r>
                      <a:r>
                        <a:rPr lang="en-US" sz="2000" b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/>
                      </a:r>
                      <a:br>
                        <a:rPr lang="en-US" sz="2000" b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</a:br>
                      <a:endParaRPr 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0584" marR="100584" marT="51816" marB="518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5231">
                <a:tc>
                  <a:txBody>
                    <a:bodyPr/>
                    <a:lstStyle/>
                    <a:p>
                      <a:pPr algn="ctr" eaLnBrk="1" hangingPunct="1"/>
                      <a:r>
                        <a:rPr lang="en-US" sz="900" dirty="0" smtClean="0">
                          <a:latin typeface="Arial" pitchFamily="34" charset="0"/>
                          <a:cs typeface="Arial" pitchFamily="34" charset="0"/>
                        </a:rPr>
                        <a:t>Non-conformance</a:t>
                      </a:r>
                    </a:p>
                    <a:p>
                      <a:pPr algn="ctr" eaLnBrk="1" hangingPunct="1"/>
                      <a:r>
                        <a:rPr lang="en-US" sz="900" dirty="0" smtClean="0">
                          <a:latin typeface="Arial" pitchFamily="34" charset="0"/>
                          <a:cs typeface="Arial" pitchFamily="34" charset="0"/>
                        </a:rPr>
                        <a:t>Type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0584" marR="100584" marT="51816" marB="518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eaLnBrk="1" hangingPunct="1"/>
                      <a:r>
                        <a:rPr lang="en-US" sz="900" dirty="0" smtClean="0">
                          <a:latin typeface="Arial" pitchFamily="34" charset="0"/>
                          <a:cs typeface="Arial" pitchFamily="34" charset="0"/>
                        </a:rPr>
                        <a:t>Specification </a:t>
                      </a:r>
                    </a:p>
                    <a:p>
                      <a:pPr algn="ctr" eaLnBrk="1" hangingPunct="1"/>
                      <a:r>
                        <a:rPr lang="en-US" sz="900" dirty="0" smtClean="0">
                          <a:latin typeface="Arial" pitchFamily="34" charset="0"/>
                          <a:cs typeface="Arial" pitchFamily="34" charset="0"/>
                        </a:rPr>
                        <a:t>Tolerance</a:t>
                      </a:r>
                      <a:endParaRPr lang="en-US" sz="9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0584" marR="100584" marT="51816" marB="518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ACCEPT</a:t>
                      </a:r>
                    </a:p>
                  </a:txBody>
                  <a:tcPr marL="100584" marR="100584" marT="51816" marB="518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REJECT</a:t>
                      </a:r>
                      <a:endParaRPr lang="en-US" sz="27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0584" marR="100584" marT="51816" marB="518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eaLnBrk="1" hangingPunct="1"/>
                      <a:r>
                        <a:rPr lang="en-US" sz="900" dirty="0" smtClean="0">
                          <a:latin typeface="Arial" pitchFamily="34" charset="0"/>
                          <a:cs typeface="Arial" pitchFamily="34" charset="0"/>
                        </a:rPr>
                        <a:t>Specification </a:t>
                      </a:r>
                    </a:p>
                    <a:p>
                      <a:pPr algn="ctr" eaLnBrk="1" hangingPunct="1"/>
                      <a:r>
                        <a:rPr lang="en-US" sz="900" dirty="0" smtClean="0">
                          <a:latin typeface="Arial" pitchFamily="34" charset="0"/>
                          <a:cs typeface="Arial" pitchFamily="34" charset="0"/>
                        </a:rPr>
                        <a:t>Tolerance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0584" marR="100584" marT="51816" marB="518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latin typeface="Arial" pitchFamily="34" charset="0"/>
                          <a:cs typeface="Arial" pitchFamily="34" charset="0"/>
                        </a:rPr>
                        <a:t>Measurement Method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0584" marR="100584" marT="51816" marB="518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17018">
                <a:tc>
                  <a:txBody>
                    <a:bodyPr/>
                    <a:lstStyle/>
                    <a:p>
                      <a:pPr lvl="0" algn="ctr" eaLnBrk="1" fontAlgn="base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</a:pPr>
                      <a:endParaRPr lang="en-US" sz="11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lvl="0" algn="ctr" eaLnBrk="1" fontAlgn="base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</a:pPr>
                      <a:endParaRPr lang="en-US" sz="11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lvl="0" algn="ctr" eaLnBrk="1" fontAlgn="base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</a:pPr>
                      <a:endParaRPr lang="en-US" sz="11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lvl="0" algn="ctr" eaLnBrk="1" fontAlgn="base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</a:pPr>
                      <a:endParaRPr lang="en-US" sz="11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lvl="0" algn="ctr" eaLnBrk="1" fontAlgn="base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</a:pPr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FOD – Glass</a:t>
                      </a:r>
                      <a:r>
                        <a:rPr lang="en-US" sz="110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900" baseline="0" dirty="0" smtClean="0">
                          <a:latin typeface="Arial" pitchFamily="34" charset="0"/>
                          <a:cs typeface="Arial" pitchFamily="34" charset="0"/>
                        </a:rPr>
                        <a:t>Contamination</a:t>
                      </a:r>
                      <a:endParaRPr lang="en-US" sz="9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0584" marR="100584" marT="51816" marB="518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eaLnBrk="1" hangingPunct="1">
                        <a:spcBef>
                          <a:spcPct val="50000"/>
                        </a:spcBef>
                      </a:pPr>
                      <a:endParaRPr lang="en-US" sz="1100" b="1" dirty="0" smtClean="0">
                        <a:solidFill>
                          <a:srgbClr val="008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eaLnBrk="1" hangingPunct="1">
                        <a:spcBef>
                          <a:spcPct val="50000"/>
                        </a:spcBef>
                      </a:pPr>
                      <a:endParaRPr lang="en-US" sz="1100" b="1" dirty="0" smtClean="0">
                        <a:solidFill>
                          <a:srgbClr val="008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eaLnBrk="1" hangingPunct="1">
                        <a:spcBef>
                          <a:spcPct val="50000"/>
                        </a:spcBef>
                      </a:pPr>
                      <a:endParaRPr lang="en-US" sz="1100" b="1" dirty="0" smtClean="0">
                        <a:solidFill>
                          <a:srgbClr val="008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eaLnBrk="1" hangingPunct="1">
                        <a:spcBef>
                          <a:spcPct val="50000"/>
                        </a:spcBef>
                      </a:pPr>
                      <a:endParaRPr lang="en-US" sz="1100" b="1" dirty="0" smtClean="0">
                        <a:solidFill>
                          <a:srgbClr val="008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eaLnBrk="1" hangingPunct="1">
                        <a:spcBef>
                          <a:spcPct val="50000"/>
                        </a:spcBef>
                      </a:pPr>
                      <a:r>
                        <a:rPr lang="en-US" sz="1100" b="1" dirty="0" smtClean="0">
                          <a:solidFill>
                            <a:srgbClr val="008000"/>
                          </a:solidFill>
                          <a:latin typeface="Arial" pitchFamily="34" charset="0"/>
                          <a:cs typeface="Arial" pitchFamily="34" charset="0"/>
                        </a:rPr>
                        <a:t>ACCEPT</a:t>
                      </a:r>
                      <a:r>
                        <a:rPr lang="en-US" sz="1100" b="1" baseline="0" dirty="0" smtClean="0">
                          <a:solidFill>
                            <a:srgbClr val="008000"/>
                          </a:solidFill>
                          <a:latin typeface="Arial" pitchFamily="34" charset="0"/>
                          <a:cs typeface="Arial" pitchFamily="34" charset="0"/>
                        </a:rPr>
                        <a:t> –  </a:t>
                      </a:r>
                      <a:r>
                        <a:rPr lang="en-US" sz="1100" b="1" dirty="0" smtClean="0">
                          <a:solidFill>
                            <a:srgbClr val="008000"/>
                          </a:solidFill>
                          <a:latin typeface="Arial" pitchFamily="34" charset="0"/>
                          <a:cs typeface="Arial" pitchFamily="34" charset="0"/>
                        </a:rPr>
                        <a:t>N/A</a:t>
                      </a:r>
                    </a:p>
                    <a:p>
                      <a:pPr eaLnBrk="1" hangingPunct="1">
                        <a:spcBef>
                          <a:spcPct val="50000"/>
                        </a:spcBef>
                      </a:pPr>
                      <a:endParaRPr lang="en-US" sz="1100" b="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0584" marR="100584" marT="51816" marB="518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2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2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</a:p>
                  </a:txBody>
                  <a:tcPr marL="100584" marR="100584" marT="51816" marB="518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2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2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0584" marR="100584" marT="51816" marB="518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REJECT</a:t>
                      </a:r>
                      <a:endParaRPr lang="en-US" sz="1100" b="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kern="12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0584" marR="100584" marT="51816" marB="518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20000"/>
                        </a:spcBef>
                      </a:pPr>
                      <a:endParaRPr lang="en-US" altLang="en-US" sz="11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Bef>
                          <a:spcPct val="20000"/>
                        </a:spcBef>
                      </a:pPr>
                      <a:endParaRPr lang="en-US" altLang="en-US" sz="11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Bef>
                          <a:spcPct val="20000"/>
                        </a:spcBef>
                      </a:pPr>
                      <a:endParaRPr lang="en-US" altLang="en-US" sz="11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Bef>
                          <a:spcPct val="20000"/>
                        </a:spcBef>
                      </a:pPr>
                      <a:r>
                        <a:rPr lang="en-US" altLang="en-US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Initial inspection by eye,</a:t>
                      </a:r>
                      <a:r>
                        <a:rPr lang="en-US" altLang="en-US" sz="11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en-US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If required 10x power under a microscope </a:t>
                      </a:r>
                    </a:p>
                  </a:txBody>
                  <a:tcPr marL="100584" marR="100584" marT="51816" marB="518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055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FOD</a:t>
                      </a:r>
                      <a:r>
                        <a:rPr lang="en-US" sz="1100" baseline="0" dirty="0" smtClean="0">
                          <a:latin typeface="Arial" pitchFamily="34" charset="0"/>
                          <a:cs typeface="Arial" pitchFamily="34" charset="0"/>
                        </a:rPr>
                        <a:t> – Fired swirl marks</a:t>
                      </a:r>
                      <a:endParaRPr kumimoji="0" 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0584" marR="100584" marT="51816" marB="518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 smtClean="0">
                        <a:solidFill>
                          <a:srgbClr val="008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 smtClean="0">
                        <a:solidFill>
                          <a:srgbClr val="008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 smtClean="0">
                        <a:solidFill>
                          <a:srgbClr val="008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 smtClean="0">
                        <a:solidFill>
                          <a:srgbClr val="008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 smtClean="0">
                        <a:solidFill>
                          <a:srgbClr val="008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 smtClean="0">
                        <a:solidFill>
                          <a:srgbClr val="008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smtClean="0">
                          <a:solidFill>
                            <a:srgbClr val="008000"/>
                          </a:solidFill>
                          <a:latin typeface="Arial" pitchFamily="34" charset="0"/>
                          <a:cs typeface="Arial" pitchFamily="34" charset="0"/>
                        </a:rPr>
                        <a:t>ACCEPT- All Surfaces</a:t>
                      </a:r>
                      <a:r>
                        <a:rPr lang="en-US" sz="1100" b="1" baseline="0" dirty="0" smtClean="0">
                          <a:solidFill>
                            <a:srgbClr val="008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en-US" sz="1100" b="0" dirty="0" smtClean="0">
                        <a:solidFill>
                          <a:srgbClr val="008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0584" marR="100584" marT="51816" marB="518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2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2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0584" marR="100584" marT="51816" marB="518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2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2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10188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N/A</a:t>
                      </a:r>
                    </a:p>
                    <a:p>
                      <a:endParaRPr lang="en-US" sz="2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0584" marR="100584" marT="51816" marB="518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kern="12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kern="12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kern="12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kern="12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kern="12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REJECT</a:t>
                      </a:r>
                      <a:endParaRPr lang="en-US" sz="1100" b="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0584" marR="100584" marT="51816" marB="518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ct val="20000"/>
                        </a:spcBef>
                      </a:pPr>
                      <a:endParaRPr lang="en-US" altLang="en-US" sz="11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1018824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1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 lvl="0" indent="0" algn="ctr" defTabSz="1018824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Initial inspection by eye,</a:t>
                      </a:r>
                      <a:r>
                        <a:rPr lang="en-US" altLang="en-US" sz="11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en-US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If required 10x power under a microscope </a:t>
                      </a:r>
                    </a:p>
                    <a:p>
                      <a:pPr>
                        <a:spcBef>
                          <a:spcPct val="20000"/>
                        </a:spcBef>
                      </a:pPr>
                      <a:endParaRPr lang="en-US" alt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0584" marR="100584" marT="51816" marB="518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9" name="Picture 16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" y="518160"/>
            <a:ext cx="1257300" cy="54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8001000" y="914400"/>
            <a:ext cx="1676400" cy="413808"/>
          </a:xfrm>
        </p:spPr>
        <p:txBody>
          <a:bodyPr/>
          <a:lstStyle/>
          <a:p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9/16/2019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7848600" y="582031"/>
            <a:ext cx="1676400" cy="413808"/>
          </a:xfrm>
        </p:spPr>
        <p:txBody>
          <a:bodyPr/>
          <a:lstStyle/>
          <a:p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Rev. 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9342120" y="7282392"/>
            <a:ext cx="411480" cy="413808"/>
          </a:xfrm>
        </p:spPr>
        <p:txBody>
          <a:bodyPr/>
          <a:lstStyle/>
          <a:p>
            <a:fld id="{A8E1B8BC-B549-4654-96FB-95A40DD64ADA}" type="slidenum">
              <a:rPr lang="en-US" smtClean="0"/>
              <a:t>5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28600" y="7391400"/>
            <a:ext cx="15049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QA071  Rev. C  10/16/15</a:t>
            </a:r>
            <a:endParaRPr lang="en-US" sz="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0" t="22581" r="18334" b="16128"/>
          <a:stretch/>
        </p:blipFill>
        <p:spPr>
          <a:xfrm>
            <a:off x="5043262" y="2667000"/>
            <a:ext cx="2488828" cy="1970322"/>
          </a:xfrm>
          <a:prstGeom prst="rect">
            <a:avLst/>
          </a:prstGeom>
        </p:spPr>
      </p:pic>
      <p:sp>
        <p:nvSpPr>
          <p:cNvPr id="16" name="TextBox 2"/>
          <p:cNvSpPr txBox="1"/>
          <p:nvPr/>
        </p:nvSpPr>
        <p:spPr>
          <a:xfrm>
            <a:off x="5043262" y="2675256"/>
            <a:ext cx="1059656" cy="440532"/>
          </a:xfrm>
          <a:prstGeom prst="rect">
            <a:avLst/>
          </a:prstGeom>
          <a:solidFill>
            <a:schemeClr val="lt1"/>
          </a:solidFill>
          <a:ln w="19050" cmpd="sng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baseline="0" dirty="0" smtClean="0"/>
              <a:t>GLASS FRAGMENT</a:t>
            </a:r>
            <a:endParaRPr lang="en-US" sz="1100" dirty="0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5800513" y="3109057"/>
            <a:ext cx="371687" cy="15299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3328" t="-74172" r="169997" b="58057"/>
          <a:stretch/>
        </p:blipFill>
        <p:spPr>
          <a:xfrm rot="5400000">
            <a:off x="5867399" y="228602"/>
            <a:ext cx="2590800" cy="2590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1" t="15322" r="13137" b="6439"/>
          <a:stretch/>
        </p:blipFill>
        <p:spPr>
          <a:xfrm>
            <a:off x="2438400" y="4876800"/>
            <a:ext cx="2405592" cy="2405592"/>
          </a:xfrm>
          <a:prstGeom prst="rect">
            <a:avLst/>
          </a:prstGeom>
        </p:spPr>
      </p:pic>
      <p:sp>
        <p:nvSpPr>
          <p:cNvPr id="19" name="TextBox 2"/>
          <p:cNvSpPr txBox="1"/>
          <p:nvPr/>
        </p:nvSpPr>
        <p:spPr>
          <a:xfrm>
            <a:off x="3784336" y="5715000"/>
            <a:ext cx="1059656" cy="440532"/>
          </a:xfrm>
          <a:prstGeom prst="rect">
            <a:avLst/>
          </a:prstGeom>
          <a:solidFill>
            <a:schemeClr val="lt1"/>
          </a:solidFill>
          <a:ln w="19050" cmpd="sng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Swirl Marks</a:t>
            </a:r>
            <a:endParaRPr lang="en-US" sz="1100" dirty="0"/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3581400" y="6165503"/>
            <a:ext cx="546920" cy="23529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3505200" y="5181600"/>
            <a:ext cx="676130" cy="53372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8823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4319</TotalTime>
  <Words>609</Words>
  <Application>Microsoft Office PowerPoint</Application>
  <PresentationFormat>Custom</PresentationFormat>
  <Paragraphs>304</Paragraphs>
  <Slides>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8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PCB Piezotronics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 Garza</dc:creator>
  <cp:lastModifiedBy>Mark Wollenberg</cp:lastModifiedBy>
  <cp:revision>191</cp:revision>
  <cp:lastPrinted>2018-01-25T14:00:57Z</cp:lastPrinted>
  <dcterms:created xsi:type="dcterms:W3CDTF">2013-09-11T17:58:48Z</dcterms:created>
  <dcterms:modified xsi:type="dcterms:W3CDTF">2019-09-16T19:10:47Z</dcterms:modified>
</cp:coreProperties>
</file>