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762" r:id="rId3"/>
    <p:sldId id="1099" r:id="rId4"/>
    <p:sldId id="825" r:id="rId5"/>
    <p:sldId id="797" r:id="rId6"/>
    <p:sldId id="786" r:id="rId7"/>
    <p:sldId id="790" r:id="rId8"/>
    <p:sldId id="1094" r:id="rId9"/>
    <p:sldId id="1090" r:id="rId10"/>
    <p:sldId id="1091" r:id="rId11"/>
    <p:sldId id="1092" r:id="rId12"/>
    <p:sldId id="1093" r:id="rId13"/>
    <p:sldId id="769" r:id="rId14"/>
    <p:sldId id="1098" r:id="rId15"/>
    <p:sldId id="1102" r:id="rId16"/>
    <p:sldId id="1096" r:id="rId17"/>
    <p:sldId id="1101" r:id="rId18"/>
    <p:sldId id="1103" r:id="rId19"/>
    <p:sldId id="1100" r:id="rId20"/>
    <p:sldId id="1097" r:id="rId21"/>
    <p:sldId id="1095" r:id="rId22"/>
    <p:sldId id="800" r:id="rId23"/>
    <p:sldId id="776" r:id="rId24"/>
    <p:sldId id="793" r:id="rId25"/>
    <p:sldId id="794" r:id="rId26"/>
    <p:sldId id="801" r:id="rId27"/>
    <p:sldId id="803" r:id="rId28"/>
    <p:sldId id="804" r:id="rId29"/>
    <p:sldId id="1083" r:id="rId30"/>
    <p:sldId id="807" r:id="rId31"/>
    <p:sldId id="1077" r:id="rId32"/>
    <p:sldId id="1084" r:id="rId33"/>
    <p:sldId id="1085" r:id="rId34"/>
    <p:sldId id="1086" r:id="rId35"/>
    <p:sldId id="806" r:id="rId36"/>
    <p:sldId id="1082" r:id="rId37"/>
    <p:sldId id="808" r:id="rId38"/>
    <p:sldId id="1072" r:id="rId39"/>
    <p:sldId id="1087" r:id="rId40"/>
    <p:sldId id="1088" r:id="rId41"/>
    <p:sldId id="1089" r:id="rId42"/>
    <p:sldId id="802" r:id="rId43"/>
    <p:sldId id="1078" r:id="rId44"/>
    <p:sldId id="1079" r:id="rId45"/>
    <p:sldId id="1080"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ey, Dennis" initials="DD" lastIdx="17" clrIdx="0">
    <p:extLst>
      <p:ext uri="{19B8F6BF-5375-455C-9EA6-DF929625EA0E}">
        <p15:presenceInfo xmlns:p15="http://schemas.microsoft.com/office/powerpoint/2012/main" userId="S::daleyd@go.mts.com::b6af913f-97e2-4066-a203-d023f59ec4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77819" autoAdjust="0"/>
  </p:normalViewPr>
  <p:slideViewPr>
    <p:cSldViewPr snapToGrid="0">
      <p:cViewPr varScale="1">
        <p:scale>
          <a:sx n="106" d="100"/>
          <a:sy n="106" d="100"/>
        </p:scale>
        <p:origin x="1608" y="9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7T12:00:10.978" idx="6">
    <p:pos x="2825" y="207"/>
    <p:text>Be consistent on sldies format. Previuos sldie was Arial, this Calibri and not bold</p:text>
    <p:extLst>
      <p:ext uri="{C676402C-5697-4E1C-873F-D02D1690AC5C}">
        <p15:threadingInfo xmlns:p15="http://schemas.microsoft.com/office/powerpoint/2012/main" timeZoneBias="300"/>
      </p:ext>
    </p:extLst>
  </p:cm>
  <p:cm authorId="1" dt="2020-09-27T12:01:32.416" idx="7">
    <p:pos x="3346" y="190"/>
    <p:text>Never use a single bullet mark, at least two and preferable three</p:text>
    <p:extLst>
      <p:ext uri="{C676402C-5697-4E1C-873F-D02D1690AC5C}">
        <p15:threadingInfo xmlns:p15="http://schemas.microsoft.com/office/powerpoint/2012/main" timeZoneBias="300"/>
      </p:ext>
    </p:extLst>
  </p:cm>
  <p:cm authorId="1" dt="2020-09-27T12:20:10.229" idx="10">
    <p:pos x="3818" y="242"/>
    <p:text>Just a perosnal choice if you are using a block paragrpah, summarize the paragraph with key bullets if you have open white spaceanduse that to brief to</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27T12:03:44.566" idx="8">
    <p:pos x="3452" y="215"/>
    <p:text>Compare your layout versus mine.  Always try to organize teh sldie for readability.</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27T12:22:44.458" idx="11">
    <p:pos x="4678" y="242"/>
    <p:text>Inseretd animation to make a point of importance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9-27T12:34:13.854" idx="14">
    <p:pos x="3428" y="208"/>
    <p:text>Left justify title for consistency and used borders of pages to show reader this is adocument copy</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26FFC35-F22A-4C32-B6C7-4E26E1258662}" type="datetimeFigureOut">
              <a:rPr lang="en-US" smtClean="0"/>
              <a:t>10/4/2020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9A49A6-3F7A-48CC-9588-6CF3F5C98E1B}" type="slidenum">
              <a:rPr lang="en-US" smtClean="0"/>
              <a:t>‹#›</a:t>
            </a:fld>
            <a:endParaRPr lang="en-US"/>
          </a:p>
        </p:txBody>
      </p:sp>
    </p:spTree>
    <p:extLst>
      <p:ext uri="{BB962C8B-B14F-4D97-AF65-F5344CB8AC3E}">
        <p14:creationId xmlns:p14="http://schemas.microsoft.com/office/powerpoint/2010/main" val="338912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1FC366-A80B-4F6C-80C8-F04820BA119E}" type="slidenum">
              <a:rPr lang="en-US" altLang="en-US" smtClean="0"/>
              <a:pPr>
                <a:defRPr/>
              </a:pPr>
              <a:t>1</a:t>
            </a:fld>
            <a:endParaRPr lang="en-US" altLang="en-US" dirty="0"/>
          </a:p>
        </p:txBody>
      </p:sp>
    </p:spTree>
    <p:extLst>
      <p:ext uri="{BB962C8B-B14F-4D97-AF65-F5344CB8AC3E}">
        <p14:creationId xmlns:p14="http://schemas.microsoft.com/office/powerpoint/2010/main" val="46893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12</a:t>
            </a:fld>
            <a:endParaRPr lang="en-US" altLang="en-US"/>
          </a:p>
        </p:txBody>
      </p:sp>
    </p:spTree>
    <p:extLst>
      <p:ext uri="{BB962C8B-B14F-4D97-AF65-F5344CB8AC3E}">
        <p14:creationId xmlns:p14="http://schemas.microsoft.com/office/powerpoint/2010/main" val="302222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21</a:t>
            </a:fld>
            <a:endParaRPr lang="en-US" altLang="en-US"/>
          </a:p>
        </p:txBody>
      </p:sp>
    </p:spTree>
    <p:extLst>
      <p:ext uri="{BB962C8B-B14F-4D97-AF65-F5344CB8AC3E}">
        <p14:creationId xmlns:p14="http://schemas.microsoft.com/office/powerpoint/2010/main" val="341543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23</a:t>
            </a:fld>
            <a:endParaRPr lang="en-US" altLang="en-US"/>
          </a:p>
        </p:txBody>
      </p:sp>
    </p:spTree>
    <p:extLst>
      <p:ext uri="{BB962C8B-B14F-4D97-AF65-F5344CB8AC3E}">
        <p14:creationId xmlns:p14="http://schemas.microsoft.com/office/powerpoint/2010/main" val="3477807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24</a:t>
            </a:fld>
            <a:endParaRPr lang="en-US" altLang="en-US"/>
          </a:p>
        </p:txBody>
      </p:sp>
    </p:spTree>
    <p:extLst>
      <p:ext uri="{BB962C8B-B14F-4D97-AF65-F5344CB8AC3E}">
        <p14:creationId xmlns:p14="http://schemas.microsoft.com/office/powerpoint/2010/main" val="81597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25</a:t>
            </a:fld>
            <a:endParaRPr lang="en-US" altLang="en-US"/>
          </a:p>
        </p:txBody>
      </p:sp>
    </p:spTree>
    <p:extLst>
      <p:ext uri="{BB962C8B-B14F-4D97-AF65-F5344CB8AC3E}">
        <p14:creationId xmlns:p14="http://schemas.microsoft.com/office/powerpoint/2010/main" val="328477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27</a:t>
            </a:fld>
            <a:endParaRPr lang="en-US" altLang="en-US"/>
          </a:p>
        </p:txBody>
      </p:sp>
    </p:spTree>
    <p:extLst>
      <p:ext uri="{BB962C8B-B14F-4D97-AF65-F5344CB8AC3E}">
        <p14:creationId xmlns:p14="http://schemas.microsoft.com/office/powerpoint/2010/main" val="1780718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28</a:t>
            </a:fld>
            <a:endParaRPr lang="en-US" altLang="en-US"/>
          </a:p>
        </p:txBody>
      </p:sp>
    </p:spTree>
    <p:extLst>
      <p:ext uri="{BB962C8B-B14F-4D97-AF65-F5344CB8AC3E}">
        <p14:creationId xmlns:p14="http://schemas.microsoft.com/office/powerpoint/2010/main" val="48671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29</a:t>
            </a:fld>
            <a:endParaRPr lang="en-US" altLang="en-US"/>
          </a:p>
        </p:txBody>
      </p:sp>
    </p:spTree>
    <p:extLst>
      <p:ext uri="{BB962C8B-B14F-4D97-AF65-F5344CB8AC3E}">
        <p14:creationId xmlns:p14="http://schemas.microsoft.com/office/powerpoint/2010/main" val="43847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30</a:t>
            </a:fld>
            <a:endParaRPr lang="en-US" altLang="en-US"/>
          </a:p>
        </p:txBody>
      </p:sp>
    </p:spTree>
    <p:extLst>
      <p:ext uri="{BB962C8B-B14F-4D97-AF65-F5344CB8AC3E}">
        <p14:creationId xmlns:p14="http://schemas.microsoft.com/office/powerpoint/2010/main" val="992700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31</a:t>
            </a:fld>
            <a:endParaRPr lang="en-US" altLang="en-US"/>
          </a:p>
        </p:txBody>
      </p:sp>
    </p:spTree>
    <p:extLst>
      <p:ext uri="{BB962C8B-B14F-4D97-AF65-F5344CB8AC3E}">
        <p14:creationId xmlns:p14="http://schemas.microsoft.com/office/powerpoint/2010/main" val="207840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2</a:t>
            </a:fld>
            <a:endParaRPr lang="en-US" altLang="en-US"/>
          </a:p>
        </p:txBody>
      </p:sp>
    </p:spTree>
    <p:extLst>
      <p:ext uri="{BB962C8B-B14F-4D97-AF65-F5344CB8AC3E}">
        <p14:creationId xmlns:p14="http://schemas.microsoft.com/office/powerpoint/2010/main" val="4633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32</a:t>
            </a:fld>
            <a:endParaRPr lang="en-US" altLang="en-US"/>
          </a:p>
        </p:txBody>
      </p:sp>
    </p:spTree>
    <p:extLst>
      <p:ext uri="{BB962C8B-B14F-4D97-AF65-F5344CB8AC3E}">
        <p14:creationId xmlns:p14="http://schemas.microsoft.com/office/powerpoint/2010/main" val="383458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35</a:t>
            </a:fld>
            <a:endParaRPr lang="en-US" altLang="en-US"/>
          </a:p>
        </p:txBody>
      </p:sp>
    </p:spTree>
    <p:extLst>
      <p:ext uri="{BB962C8B-B14F-4D97-AF65-F5344CB8AC3E}">
        <p14:creationId xmlns:p14="http://schemas.microsoft.com/office/powerpoint/2010/main" val="650797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36</a:t>
            </a:fld>
            <a:endParaRPr lang="en-US" altLang="en-US"/>
          </a:p>
        </p:txBody>
      </p:sp>
    </p:spTree>
    <p:extLst>
      <p:ext uri="{BB962C8B-B14F-4D97-AF65-F5344CB8AC3E}">
        <p14:creationId xmlns:p14="http://schemas.microsoft.com/office/powerpoint/2010/main" val="887777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37</a:t>
            </a:fld>
            <a:endParaRPr lang="en-US" altLang="en-US"/>
          </a:p>
        </p:txBody>
      </p:sp>
    </p:spTree>
    <p:extLst>
      <p:ext uri="{BB962C8B-B14F-4D97-AF65-F5344CB8AC3E}">
        <p14:creationId xmlns:p14="http://schemas.microsoft.com/office/powerpoint/2010/main" val="1586746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38</a:t>
            </a:fld>
            <a:endParaRPr lang="en-US" altLang="en-US"/>
          </a:p>
        </p:txBody>
      </p:sp>
    </p:spTree>
    <p:extLst>
      <p:ext uri="{BB962C8B-B14F-4D97-AF65-F5344CB8AC3E}">
        <p14:creationId xmlns:p14="http://schemas.microsoft.com/office/powerpoint/2010/main" val="2046126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3</a:t>
            </a:fld>
            <a:endParaRPr lang="en-US" altLang="en-US"/>
          </a:p>
        </p:txBody>
      </p:sp>
    </p:spTree>
    <p:extLst>
      <p:ext uri="{BB962C8B-B14F-4D97-AF65-F5344CB8AC3E}">
        <p14:creationId xmlns:p14="http://schemas.microsoft.com/office/powerpoint/2010/main" val="2556010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43</a:t>
            </a:fld>
            <a:endParaRPr lang="en-US" altLang="en-US"/>
          </a:p>
        </p:txBody>
      </p:sp>
    </p:spTree>
    <p:extLst>
      <p:ext uri="{BB962C8B-B14F-4D97-AF65-F5344CB8AC3E}">
        <p14:creationId xmlns:p14="http://schemas.microsoft.com/office/powerpoint/2010/main" val="3577851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44</a:t>
            </a:fld>
            <a:endParaRPr lang="en-US" altLang="en-US"/>
          </a:p>
        </p:txBody>
      </p:sp>
    </p:spTree>
    <p:extLst>
      <p:ext uri="{BB962C8B-B14F-4D97-AF65-F5344CB8AC3E}">
        <p14:creationId xmlns:p14="http://schemas.microsoft.com/office/powerpoint/2010/main" val="173995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CAE8932-ACE5-42A8-966B-0804166789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A4981EA-914E-44BB-888C-9EED69DF4C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244" name="Slide Number Placeholder 3">
            <a:extLst>
              <a:ext uri="{FF2B5EF4-FFF2-40B4-BE49-F238E27FC236}">
                <a16:creationId xmlns:a16="http://schemas.microsoft.com/office/drawing/2014/main" id="{559F25C2-35D6-4450-9679-EDE830F518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fontAlgn="base">
              <a:spcBef>
                <a:spcPct val="0"/>
              </a:spcBef>
              <a:spcAft>
                <a:spcPct val="0"/>
              </a:spcAft>
              <a:defRPr>
                <a:solidFill>
                  <a:schemeClr val="tx1"/>
                </a:solidFill>
                <a:latin typeface="Arial" panose="020B0604020202020204" pitchFamily="34" charset="0"/>
              </a:defRPr>
            </a:lvl6pPr>
            <a:lvl7pPr marL="2971800" indent="-228600" defTabSz="930275" fontAlgn="base">
              <a:spcBef>
                <a:spcPct val="0"/>
              </a:spcBef>
              <a:spcAft>
                <a:spcPct val="0"/>
              </a:spcAft>
              <a:defRPr>
                <a:solidFill>
                  <a:schemeClr val="tx1"/>
                </a:solidFill>
                <a:latin typeface="Arial" panose="020B0604020202020204" pitchFamily="34" charset="0"/>
              </a:defRPr>
            </a:lvl7pPr>
            <a:lvl8pPr marL="3429000" indent="-228600" defTabSz="930275" fontAlgn="base">
              <a:spcBef>
                <a:spcPct val="0"/>
              </a:spcBef>
              <a:spcAft>
                <a:spcPct val="0"/>
              </a:spcAft>
              <a:defRPr>
                <a:solidFill>
                  <a:schemeClr val="tx1"/>
                </a:solidFill>
                <a:latin typeface="Arial" panose="020B0604020202020204" pitchFamily="34" charset="0"/>
              </a:defRPr>
            </a:lvl8pPr>
            <a:lvl9pPr marL="3886200" indent="-228600" defTabSz="930275"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7F0FE8D-3919-4CAC-83A3-B8090844A649}" type="slidenum">
              <a:rPr lang="en-US" altLang="en-US">
                <a:solidFill>
                  <a:srgbClr val="000000"/>
                </a:solidFill>
                <a:latin typeface="Calibri" panose="020F0502020204030204" pitchFamily="34" charset="0"/>
                <a:ea typeface="ＭＳ Ｐゴシック" panose="020B0600070205080204" pitchFamily="34" charset="-128"/>
              </a:rPr>
              <a:pPr fontAlgn="base">
                <a:spcBef>
                  <a:spcPct val="0"/>
                </a:spcBef>
                <a:spcAft>
                  <a:spcPct val="0"/>
                </a:spcAft>
              </a:pPr>
              <a:t>4</a:t>
            </a:fld>
            <a:endParaRPr lang="en-US" altLang="en-US">
              <a:solidFill>
                <a:srgbClr val="000000"/>
              </a:solidFill>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6</a:t>
            </a:fld>
            <a:endParaRPr lang="en-US" altLang="en-US"/>
          </a:p>
        </p:txBody>
      </p:sp>
    </p:spTree>
    <p:extLst>
      <p:ext uri="{BB962C8B-B14F-4D97-AF65-F5344CB8AC3E}">
        <p14:creationId xmlns:p14="http://schemas.microsoft.com/office/powerpoint/2010/main" val="286570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7</a:t>
            </a:fld>
            <a:endParaRPr lang="en-US" altLang="en-US"/>
          </a:p>
        </p:txBody>
      </p:sp>
    </p:spTree>
    <p:extLst>
      <p:ext uri="{BB962C8B-B14F-4D97-AF65-F5344CB8AC3E}">
        <p14:creationId xmlns:p14="http://schemas.microsoft.com/office/powerpoint/2010/main" val="380535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9</a:t>
            </a:fld>
            <a:endParaRPr lang="en-US" altLang="en-US"/>
          </a:p>
        </p:txBody>
      </p:sp>
    </p:spTree>
    <p:extLst>
      <p:ext uri="{BB962C8B-B14F-4D97-AF65-F5344CB8AC3E}">
        <p14:creationId xmlns:p14="http://schemas.microsoft.com/office/powerpoint/2010/main" val="3501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10</a:t>
            </a:fld>
            <a:endParaRPr lang="en-US" altLang="en-US"/>
          </a:p>
        </p:txBody>
      </p:sp>
    </p:spTree>
    <p:extLst>
      <p:ext uri="{BB962C8B-B14F-4D97-AF65-F5344CB8AC3E}">
        <p14:creationId xmlns:p14="http://schemas.microsoft.com/office/powerpoint/2010/main" val="112666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1FC366-A80B-4F6C-80C8-F04820BA119E}" type="slidenum">
              <a:rPr lang="en-US" altLang="en-US" smtClean="0"/>
              <a:pPr>
                <a:defRPr/>
              </a:pPr>
              <a:t>11</a:t>
            </a:fld>
            <a:endParaRPr lang="en-US" altLang="en-US"/>
          </a:p>
        </p:txBody>
      </p:sp>
    </p:spTree>
    <p:extLst>
      <p:ext uri="{BB962C8B-B14F-4D97-AF65-F5344CB8AC3E}">
        <p14:creationId xmlns:p14="http://schemas.microsoft.com/office/powerpoint/2010/main" val="1119692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1"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1800">
                <a:solidFill>
                  <a:srgbClr val="CC1543"/>
                </a:solidFill>
                <a:latin typeface="Arial" pitchFamily="34" charset="0"/>
                <a:cs typeface="Arial" pitchFamily="34" charset="0"/>
              </a:defRPr>
            </a:lvl1pPr>
          </a:lstStyle>
          <a:p>
            <a:r>
              <a:rPr lang="en-US" dirty="0"/>
              <a:t>Click to edit Master title style</a:t>
            </a:r>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200">
                <a:latin typeface="Arial" pitchFamily="34" charset="0"/>
                <a:cs typeface="Arial" pitchFamily="34" charset="0"/>
              </a:defRPr>
            </a:lvl1pPr>
          </a:lstStyle>
          <a:p>
            <a:r>
              <a:rPr lang="en-US" dirty="0"/>
              <a:t>Click to edit Master subtitle style</a:t>
            </a:r>
          </a:p>
        </p:txBody>
      </p:sp>
    </p:spTree>
    <p:extLst>
      <p:ext uri="{BB962C8B-B14F-4D97-AF65-F5344CB8AC3E}">
        <p14:creationId xmlns:p14="http://schemas.microsoft.com/office/powerpoint/2010/main" val="297552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6463197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9751" y="307977"/>
            <a:ext cx="7016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orp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974727"/>
            <a:ext cx="9144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500064"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itle Placeholder 5"/>
          <p:cNvSpPr>
            <a:spLocks noGrp="1"/>
          </p:cNvSpPr>
          <p:nvPr>
            <p:ph type="title"/>
          </p:nvPr>
        </p:nvSpPr>
        <p:spPr bwMode="auto">
          <a:xfrm>
            <a:off x="533400" y="76202"/>
            <a:ext cx="68135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 name="Rectangle 11"/>
          <p:cNvSpPr>
            <a:spLocks noGrp="1" noChangeArrowheads="1"/>
          </p:cNvSpPr>
          <p:nvPr/>
        </p:nvSpPr>
        <p:spPr bwMode="auto">
          <a:xfrm>
            <a:off x="6032500" y="6450015"/>
            <a:ext cx="2808288" cy="244475"/>
          </a:xfrm>
          <a:prstGeom prst="rect">
            <a:avLst/>
          </a:prstGeom>
          <a:noFill/>
          <a:ln w="9525">
            <a:noFill/>
            <a:miter lim="800000"/>
            <a:headEnd/>
            <a:tailEnd/>
          </a:ln>
          <a:effectLst/>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r" eaLnBrk="1" hangingPunct="1">
              <a:defRPr/>
            </a:pPr>
            <a:r>
              <a:rPr lang="en-US" altLang="en-US" sz="750">
                <a:solidFill>
                  <a:srgbClr val="7F7F7F"/>
                </a:solidFill>
                <a:cs typeface="Arial" pitchFamily="34" charset="0"/>
              </a:rPr>
              <a:t>Page </a:t>
            </a:r>
            <a:fld id="{D2BF2F09-A0F8-44C5-8CCF-1EB144AB7B8A}" type="slidenum">
              <a:rPr lang="en-US" altLang="en-US" sz="750" smtClean="0">
                <a:solidFill>
                  <a:srgbClr val="7F7F7F"/>
                </a:solidFill>
                <a:cs typeface="Arial" pitchFamily="34" charset="0"/>
              </a:rPr>
              <a:pPr algn="r" eaLnBrk="1" hangingPunct="1">
                <a:defRPr/>
              </a:pPr>
              <a:t>‹#›</a:t>
            </a:fld>
            <a:endParaRPr lang="en-US" altLang="en-US" sz="750">
              <a:solidFill>
                <a:srgbClr val="7F7F7F"/>
              </a:solidFill>
              <a:cs typeface="Arial" pitchFamily="34" charset="0"/>
            </a:endParaRPr>
          </a:p>
        </p:txBody>
      </p:sp>
      <p:sp>
        <p:nvSpPr>
          <p:cNvPr id="15" name="Footer Placeholder 4"/>
          <p:cNvSpPr>
            <a:spLocks noGrp="1"/>
          </p:cNvSpPr>
          <p:nvPr/>
        </p:nvSpPr>
        <p:spPr>
          <a:xfrm>
            <a:off x="450851" y="6450015"/>
            <a:ext cx="1487488" cy="244475"/>
          </a:xfrm>
          <a:prstGeom prst="rect">
            <a:avLst/>
          </a:prstGeom>
        </p:spPr>
        <p:txBody>
          <a:bodyPr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eaLnBrk="1" hangingPunct="1">
              <a:defRPr/>
            </a:pPr>
            <a:r>
              <a:rPr lang="en-US" sz="675" dirty="0">
                <a:solidFill>
                  <a:schemeClr val="bg1">
                    <a:lumMod val="50000"/>
                  </a:schemeClr>
                </a:solidFill>
                <a:latin typeface="Arial" pitchFamily="34" charset="0"/>
                <a:cs typeface="Arial" pitchFamily="34" charset="0"/>
              </a:rPr>
              <a:t>MTS CONFIDENTIAL</a:t>
            </a:r>
          </a:p>
        </p:txBody>
      </p:sp>
      <p:sp>
        <p:nvSpPr>
          <p:cNvPr id="16" name="TextBox 17"/>
          <p:cNvSpPr txBox="1"/>
          <p:nvPr/>
        </p:nvSpPr>
        <p:spPr>
          <a:xfrm>
            <a:off x="2451101" y="6500920"/>
            <a:ext cx="4241800" cy="207749"/>
          </a:xfrm>
          <a:prstGeom prst="rect">
            <a:avLst/>
          </a:prstGeom>
          <a:noFill/>
        </p:spPr>
        <p:txBody>
          <a:bodyPr wrap="square" anchor="ctr">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defRPr/>
            </a:pPr>
            <a:r>
              <a:rPr lang="en-US" sz="750" cap="all" spc="353" dirty="0">
                <a:solidFill>
                  <a:srgbClr val="FFFFFF">
                    <a:lumMod val="50000"/>
                  </a:srgbClr>
                </a:solidFill>
                <a:latin typeface="Arial" pitchFamily="34" charset="0"/>
                <a:cs typeface="Arial" pitchFamily="34" charset="0"/>
              </a:rPr>
              <a:t>TEST OPERATIONS</a:t>
            </a:r>
          </a:p>
        </p:txBody>
      </p:sp>
      <p:grpSp>
        <p:nvGrpSpPr>
          <p:cNvPr id="1033" name="Group 16"/>
          <p:cNvGrpSpPr>
            <a:grpSpLocks/>
          </p:cNvGrpSpPr>
          <p:nvPr/>
        </p:nvGrpSpPr>
        <p:grpSpPr bwMode="auto">
          <a:xfrm>
            <a:off x="3079751" y="6472240"/>
            <a:ext cx="2889250" cy="250825"/>
            <a:chOff x="3177500" y="4909503"/>
            <a:chExt cx="3394037" cy="251460"/>
          </a:xfrm>
        </p:grpSpPr>
        <p:cxnSp>
          <p:nvCxnSpPr>
            <p:cNvPr id="18" name="Straight Connector 17"/>
            <p:cNvCxnSpPr/>
            <p:nvPr userDrawn="1"/>
          </p:nvCxnSpPr>
          <p:spPr>
            <a:xfrm>
              <a:off x="3177500" y="5160963"/>
              <a:ext cx="3394037"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177500" y="4909503"/>
              <a:ext cx="3394037"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486" r:id="rId1"/>
    <p:sldLayoutId id="2147484500" r:id="rId2"/>
  </p:sldLayoutIdLst>
  <p:hf hdr="0"/>
  <p:txStyles>
    <p:titleStyle>
      <a:lvl1pPr algn="l" rtl="0" eaLnBrk="0" fontAlgn="base" hangingPunct="0">
        <a:spcBef>
          <a:spcPct val="0"/>
        </a:spcBef>
        <a:spcAft>
          <a:spcPct val="0"/>
        </a:spcAft>
        <a:defRPr sz="1800">
          <a:solidFill>
            <a:srgbClr val="CC1543"/>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1800">
          <a:solidFill>
            <a:srgbClr val="CC1543"/>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1800">
          <a:solidFill>
            <a:srgbClr val="CC1543"/>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1800">
          <a:solidFill>
            <a:srgbClr val="CC1543"/>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1800">
          <a:solidFill>
            <a:srgbClr val="CC1543"/>
          </a:solidFill>
          <a:latin typeface="Arial" pitchFamily="34" charset="0"/>
          <a:ea typeface="ＭＳ Ｐゴシック" charset="0"/>
          <a:cs typeface="Arial" pitchFamily="34" charset="0"/>
        </a:defRPr>
      </a:lvl5pPr>
      <a:lvl6pPr marL="342900" algn="l" rtl="0" eaLnBrk="1" fontAlgn="base" hangingPunct="1">
        <a:spcBef>
          <a:spcPct val="0"/>
        </a:spcBef>
        <a:spcAft>
          <a:spcPct val="0"/>
        </a:spcAft>
        <a:defRPr sz="2100">
          <a:solidFill>
            <a:srgbClr val="CC0000"/>
          </a:solidFill>
          <a:latin typeface="Arial Narrow" pitchFamily="-107" charset="0"/>
        </a:defRPr>
      </a:lvl6pPr>
      <a:lvl7pPr marL="685800" algn="l" rtl="0" eaLnBrk="1" fontAlgn="base" hangingPunct="1">
        <a:spcBef>
          <a:spcPct val="0"/>
        </a:spcBef>
        <a:spcAft>
          <a:spcPct val="0"/>
        </a:spcAft>
        <a:defRPr sz="2100">
          <a:solidFill>
            <a:srgbClr val="CC0000"/>
          </a:solidFill>
          <a:latin typeface="Arial Narrow" pitchFamily="-107" charset="0"/>
        </a:defRPr>
      </a:lvl7pPr>
      <a:lvl8pPr marL="1028700" algn="l" rtl="0" eaLnBrk="1" fontAlgn="base" hangingPunct="1">
        <a:spcBef>
          <a:spcPct val="0"/>
        </a:spcBef>
        <a:spcAft>
          <a:spcPct val="0"/>
        </a:spcAft>
        <a:defRPr sz="2100">
          <a:solidFill>
            <a:srgbClr val="CC0000"/>
          </a:solidFill>
          <a:latin typeface="Arial Narrow" pitchFamily="-107" charset="0"/>
        </a:defRPr>
      </a:lvl8pPr>
      <a:lvl9pPr marL="1371600" algn="l" rtl="0" eaLnBrk="1" fontAlgn="base" hangingPunct="1">
        <a:spcBef>
          <a:spcPct val="0"/>
        </a:spcBef>
        <a:spcAft>
          <a:spcPct val="0"/>
        </a:spcAft>
        <a:defRPr sz="2100">
          <a:solidFill>
            <a:srgbClr val="CC0000"/>
          </a:solidFill>
          <a:latin typeface="Arial Narrow" pitchFamily="-107" charset="0"/>
        </a:defRPr>
      </a:lvl9pPr>
    </p:titleStyle>
    <p:bodyStyle>
      <a:lvl1pPr marL="257175" indent="-257175" algn="l" rtl="0" eaLnBrk="0" fontAlgn="base" hangingPunct="0">
        <a:spcBef>
          <a:spcPct val="20000"/>
        </a:spcBef>
        <a:spcAft>
          <a:spcPct val="0"/>
        </a:spcAft>
        <a:buClr>
          <a:srgbClr val="CC1543"/>
        </a:buClr>
        <a:buFont typeface="Arial Narrow" pitchFamily="34" charset="0"/>
        <a:buChar char="»"/>
        <a:defRPr sz="1500">
          <a:solidFill>
            <a:schemeClr val="tx1"/>
          </a:solidFill>
          <a:latin typeface="Arial" pitchFamily="34" charset="0"/>
          <a:ea typeface="ＭＳ Ｐゴシック" charset="0"/>
          <a:cs typeface="Arial" pitchFamily="34" charset="0"/>
        </a:defRPr>
      </a:lvl1pPr>
      <a:lvl2pPr marL="557213" indent="-214313" algn="l" rtl="0" eaLnBrk="0" fontAlgn="base" hangingPunct="0">
        <a:spcBef>
          <a:spcPct val="20000"/>
        </a:spcBef>
        <a:spcAft>
          <a:spcPct val="0"/>
        </a:spcAft>
        <a:buClr>
          <a:srgbClr val="CC1543"/>
        </a:buClr>
        <a:buChar char="–"/>
        <a:defRPr sz="1500">
          <a:solidFill>
            <a:schemeClr val="tx1"/>
          </a:solidFill>
          <a:latin typeface="Arial" pitchFamily="34" charset="0"/>
          <a:ea typeface="ＭＳ Ｐゴシック" pitchFamily="-107" charset="-128"/>
          <a:cs typeface="Arial" pitchFamily="34" charset="0"/>
        </a:defRPr>
      </a:lvl2pPr>
      <a:lvl3pPr marL="857250" indent="-171450" algn="l" rtl="0" eaLnBrk="0" fontAlgn="base" hangingPunct="0">
        <a:spcBef>
          <a:spcPct val="20000"/>
        </a:spcBef>
        <a:spcAft>
          <a:spcPct val="0"/>
        </a:spcAft>
        <a:buClr>
          <a:srgbClr val="CC1543"/>
        </a:buClr>
        <a:buFont typeface="Arial" pitchFamily="34" charset="0"/>
        <a:buChar char="•"/>
        <a:defRPr sz="1500">
          <a:solidFill>
            <a:schemeClr val="tx1"/>
          </a:solidFill>
          <a:latin typeface="Arial" pitchFamily="34" charset="0"/>
          <a:ea typeface="ＭＳ Ｐゴシック" pitchFamily="-107" charset="-128"/>
          <a:cs typeface="Arial" pitchFamily="34" charset="0"/>
        </a:defRPr>
      </a:lvl3pPr>
      <a:lvl4pPr marL="1200150" indent="-171450" algn="l" rtl="0" eaLnBrk="0" fontAlgn="base" hangingPunct="0">
        <a:spcBef>
          <a:spcPct val="20000"/>
        </a:spcBef>
        <a:spcAft>
          <a:spcPct val="0"/>
        </a:spcAft>
        <a:buClr>
          <a:srgbClr val="CC1543"/>
        </a:buClr>
        <a:buFont typeface="Lucida Grande"/>
        <a:buChar char="›"/>
        <a:defRPr sz="1500">
          <a:solidFill>
            <a:schemeClr val="tx1"/>
          </a:solidFill>
          <a:latin typeface="Arial" pitchFamily="34" charset="0"/>
          <a:ea typeface="ＭＳ Ｐゴシック" pitchFamily="-107" charset="-128"/>
          <a:cs typeface="Arial" pitchFamily="34" charset="0"/>
        </a:defRPr>
      </a:lvl4pPr>
      <a:lvl5pPr marL="1543050" indent="-171450" algn="l" rtl="0" eaLnBrk="0" fontAlgn="base" hangingPunct="0">
        <a:spcBef>
          <a:spcPct val="20000"/>
        </a:spcBef>
        <a:spcAft>
          <a:spcPct val="0"/>
        </a:spcAft>
        <a:buClr>
          <a:srgbClr val="CC1543"/>
        </a:buClr>
        <a:buFont typeface="Wingdings" pitchFamily="2" charset="2"/>
        <a:buChar char="§"/>
        <a:defRPr sz="1500">
          <a:solidFill>
            <a:schemeClr val="tx1"/>
          </a:solidFill>
          <a:latin typeface="Arial" pitchFamily="34" charset="0"/>
          <a:ea typeface="ＭＳ Ｐゴシック" pitchFamily="-107" charset="-128"/>
          <a:cs typeface="Arial" pitchFamily="34" charset="0"/>
        </a:defRPr>
      </a:lvl5pPr>
      <a:lvl6pPr marL="1885950" indent="-171450" algn="l" rtl="0" eaLnBrk="1" fontAlgn="base" hangingPunct="1">
        <a:spcBef>
          <a:spcPct val="20000"/>
        </a:spcBef>
        <a:spcAft>
          <a:spcPct val="0"/>
        </a:spcAft>
        <a:buClr>
          <a:srgbClr val="CC0000"/>
        </a:buClr>
        <a:buFont typeface="Arial Narrow" pitchFamily="-107" charset="0"/>
        <a:buChar char="»"/>
        <a:defRPr sz="1500">
          <a:solidFill>
            <a:schemeClr val="tx1"/>
          </a:solidFill>
          <a:latin typeface="+mn-lt"/>
          <a:ea typeface="ＭＳ Ｐゴシック" pitchFamily="-107" charset="-128"/>
        </a:defRPr>
      </a:lvl6pPr>
      <a:lvl7pPr marL="2228850" indent="-171450" algn="l" rtl="0" eaLnBrk="1" fontAlgn="base" hangingPunct="1">
        <a:spcBef>
          <a:spcPct val="20000"/>
        </a:spcBef>
        <a:spcAft>
          <a:spcPct val="0"/>
        </a:spcAft>
        <a:buClr>
          <a:srgbClr val="CC0000"/>
        </a:buClr>
        <a:buFont typeface="Arial Narrow" pitchFamily="-107" charset="0"/>
        <a:buChar char="»"/>
        <a:defRPr sz="1500">
          <a:solidFill>
            <a:schemeClr val="tx1"/>
          </a:solidFill>
          <a:latin typeface="+mn-lt"/>
          <a:ea typeface="ＭＳ Ｐゴシック" pitchFamily="-107" charset="-128"/>
        </a:defRPr>
      </a:lvl7pPr>
      <a:lvl8pPr marL="2571750" indent="-171450" algn="l" rtl="0" eaLnBrk="1" fontAlgn="base" hangingPunct="1">
        <a:spcBef>
          <a:spcPct val="20000"/>
        </a:spcBef>
        <a:spcAft>
          <a:spcPct val="0"/>
        </a:spcAft>
        <a:buClr>
          <a:srgbClr val="CC0000"/>
        </a:buClr>
        <a:buFont typeface="Arial Narrow" pitchFamily="-107" charset="0"/>
        <a:buChar char="»"/>
        <a:defRPr sz="1500">
          <a:solidFill>
            <a:schemeClr val="tx1"/>
          </a:solidFill>
          <a:latin typeface="+mn-lt"/>
          <a:ea typeface="ＭＳ Ｐゴシック" pitchFamily="-107" charset="-128"/>
        </a:defRPr>
      </a:lvl8pPr>
      <a:lvl9pPr marL="2914650" indent="-171450" algn="l" rtl="0" eaLnBrk="1" fontAlgn="base" hangingPunct="1">
        <a:spcBef>
          <a:spcPct val="20000"/>
        </a:spcBef>
        <a:spcAft>
          <a:spcPct val="0"/>
        </a:spcAft>
        <a:buClr>
          <a:srgbClr val="CC0000"/>
        </a:buClr>
        <a:buFont typeface="Arial Narrow" pitchFamily="-107" charset="0"/>
        <a:buChar char="»"/>
        <a:defRPr sz="1500">
          <a:solidFill>
            <a:schemeClr val="tx1"/>
          </a:solidFill>
          <a:latin typeface="+mn-lt"/>
          <a:ea typeface="ＭＳ Ｐゴシック" pitchFamily="-107"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p:cNvSpPr>
          <p:nvPr>
            <p:ph type="ctrTitle"/>
          </p:nvPr>
        </p:nvSpPr>
        <p:spPr>
          <a:xfrm>
            <a:off x="365760" y="4783756"/>
            <a:ext cx="8643485" cy="1337911"/>
          </a:xfrm>
        </p:spPr>
        <p:txBody>
          <a:bodyPr/>
          <a:lstStyle/>
          <a:p>
            <a:pPr eaLnBrk="1" hangingPunct="1"/>
            <a:r>
              <a:rPr lang="en-US" altLang="en-US" sz="2700" b="1" dirty="0">
                <a:ea typeface="ＭＳ Ｐゴシック" pitchFamily="34" charset="-128"/>
              </a:rPr>
              <a:t>MTS Quality Management Systems </a:t>
            </a:r>
            <a:br>
              <a:rPr lang="en-US" altLang="en-US" sz="2700" b="1" dirty="0">
                <a:ea typeface="ＭＳ Ｐゴシック" pitchFamily="34" charset="-128"/>
              </a:rPr>
            </a:br>
            <a:r>
              <a:rPr lang="en-US" altLang="en-US" sz="2700" b="1" dirty="0">
                <a:ea typeface="ＭＳ Ｐゴシック" pitchFamily="34" charset="-128"/>
              </a:rPr>
              <a:t>OHSAS 18001 transition to ISO 45001:2018</a:t>
            </a:r>
            <a:br>
              <a:rPr lang="en-US" altLang="en-US" sz="2700" b="1" dirty="0">
                <a:ea typeface="ＭＳ Ｐゴシック" pitchFamily="34" charset="-128"/>
              </a:rPr>
            </a:br>
            <a:r>
              <a:rPr lang="en-US" altLang="en-US" sz="2700" b="1" dirty="0">
                <a:ea typeface="ＭＳ Ｐゴシック" pitchFamily="34" charset="-128"/>
              </a:rPr>
              <a:t> Employee Awareness</a:t>
            </a:r>
          </a:p>
        </p:txBody>
      </p:sp>
    </p:spTree>
    <p:extLst>
      <p:ext uri="{BB962C8B-B14F-4D97-AF65-F5344CB8AC3E}">
        <p14:creationId xmlns:p14="http://schemas.microsoft.com/office/powerpoint/2010/main" val="99217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160903" y="67058"/>
            <a:ext cx="7943569" cy="868363"/>
          </a:xfrm>
        </p:spPr>
        <p:txBody>
          <a:bodyPr/>
          <a:lstStyle/>
          <a:p>
            <a:r>
              <a:rPr lang="en-US" sz="2800" b="1" dirty="0"/>
              <a:t>Past External Audits</a:t>
            </a:r>
          </a:p>
        </p:txBody>
      </p:sp>
      <p:graphicFrame>
        <p:nvGraphicFramePr>
          <p:cNvPr id="6" name="Table 5">
            <a:extLst>
              <a:ext uri="{FF2B5EF4-FFF2-40B4-BE49-F238E27FC236}">
                <a16:creationId xmlns:a16="http://schemas.microsoft.com/office/drawing/2014/main" id="{79FE39D4-E117-4F2C-BCB9-5463775F8AB6}"/>
              </a:ext>
            </a:extLst>
          </p:cNvPr>
          <p:cNvGraphicFramePr>
            <a:graphicFrameLocks noGrp="1"/>
          </p:cNvGraphicFramePr>
          <p:nvPr>
            <p:extLst>
              <p:ext uri="{D42A27DB-BD31-4B8C-83A1-F6EECF244321}">
                <p14:modId xmlns:p14="http://schemas.microsoft.com/office/powerpoint/2010/main" val="2162888296"/>
              </p:ext>
            </p:extLst>
          </p:nvPr>
        </p:nvGraphicFramePr>
        <p:xfrm>
          <a:off x="160903" y="1587405"/>
          <a:ext cx="8847296" cy="2699730"/>
        </p:xfrm>
        <a:graphic>
          <a:graphicData uri="http://schemas.openxmlformats.org/drawingml/2006/table">
            <a:tbl>
              <a:tblPr/>
              <a:tblGrid>
                <a:gridCol w="481894">
                  <a:extLst>
                    <a:ext uri="{9D8B030D-6E8A-4147-A177-3AD203B41FA5}">
                      <a16:colId xmlns:a16="http://schemas.microsoft.com/office/drawing/2014/main" val="770331275"/>
                    </a:ext>
                  </a:extLst>
                </a:gridCol>
                <a:gridCol w="688561">
                  <a:extLst>
                    <a:ext uri="{9D8B030D-6E8A-4147-A177-3AD203B41FA5}">
                      <a16:colId xmlns:a16="http://schemas.microsoft.com/office/drawing/2014/main" val="2870643479"/>
                    </a:ext>
                  </a:extLst>
                </a:gridCol>
                <a:gridCol w="2443938">
                  <a:extLst>
                    <a:ext uri="{9D8B030D-6E8A-4147-A177-3AD203B41FA5}">
                      <a16:colId xmlns:a16="http://schemas.microsoft.com/office/drawing/2014/main" val="2123145795"/>
                    </a:ext>
                  </a:extLst>
                </a:gridCol>
                <a:gridCol w="761418">
                  <a:extLst>
                    <a:ext uri="{9D8B030D-6E8A-4147-A177-3AD203B41FA5}">
                      <a16:colId xmlns:a16="http://schemas.microsoft.com/office/drawing/2014/main" val="1519528522"/>
                    </a:ext>
                  </a:extLst>
                </a:gridCol>
                <a:gridCol w="896311">
                  <a:extLst>
                    <a:ext uri="{9D8B030D-6E8A-4147-A177-3AD203B41FA5}">
                      <a16:colId xmlns:a16="http://schemas.microsoft.com/office/drawing/2014/main" val="510621675"/>
                    </a:ext>
                  </a:extLst>
                </a:gridCol>
                <a:gridCol w="1040204">
                  <a:extLst>
                    <a:ext uri="{9D8B030D-6E8A-4147-A177-3AD203B41FA5}">
                      <a16:colId xmlns:a16="http://schemas.microsoft.com/office/drawing/2014/main" val="3373679572"/>
                    </a:ext>
                  </a:extLst>
                </a:gridCol>
                <a:gridCol w="1186416">
                  <a:extLst>
                    <a:ext uri="{9D8B030D-6E8A-4147-A177-3AD203B41FA5}">
                      <a16:colId xmlns:a16="http://schemas.microsoft.com/office/drawing/2014/main" val="1889452855"/>
                    </a:ext>
                  </a:extLst>
                </a:gridCol>
                <a:gridCol w="1348554">
                  <a:extLst>
                    <a:ext uri="{9D8B030D-6E8A-4147-A177-3AD203B41FA5}">
                      <a16:colId xmlns:a16="http://schemas.microsoft.com/office/drawing/2014/main" val="1304968026"/>
                    </a:ext>
                  </a:extLst>
                </a:gridCol>
              </a:tblGrid>
              <a:tr h="326475">
                <a:tc>
                  <a:txBody>
                    <a:bodyPr/>
                    <a:lstStyle/>
                    <a:p>
                      <a:pPr algn="l" fontAlgn="ctr"/>
                      <a:r>
                        <a:rPr lang="en-US" sz="1600" b="0" i="0" u="sng" strike="noStrike">
                          <a:solidFill>
                            <a:srgbClr val="0563C1"/>
                          </a:solidFill>
                          <a:effectLst/>
                          <a:latin typeface="Calibri" panose="020F0502020204030204" pitchFamily="34" charset="0"/>
                        </a:rPr>
                        <a:t>4096</a:t>
                      </a:r>
                    </a:p>
                  </a:txBody>
                  <a:tcPr marL="5830" marR="5830" marT="5830" marB="0" anchor="ctr">
                    <a:lnL>
                      <a:noFill/>
                    </a:lnL>
                    <a:lnR>
                      <a:noFill/>
                    </a:lnR>
                    <a:lnT>
                      <a:noFill/>
                    </a:lnT>
                    <a:lnB>
                      <a:noFill/>
                    </a:lnB>
                    <a:solidFill>
                      <a:srgbClr val="92D050"/>
                    </a:solidFill>
                  </a:tcPr>
                </a:tc>
                <a:tc>
                  <a:txBody>
                    <a:bodyPr/>
                    <a:lstStyle/>
                    <a:p>
                      <a:pPr algn="ctr" fontAlgn="ctr"/>
                      <a:r>
                        <a:rPr lang="en-US" sz="1600" b="0" i="0" u="none" strike="noStrike" dirty="0">
                          <a:solidFill>
                            <a:srgbClr val="333333"/>
                          </a:solidFill>
                          <a:effectLst/>
                          <a:latin typeface="Calibri" panose="020F0502020204030204" pitchFamily="34" charset="0"/>
                        </a:rPr>
                        <a:t>Closed</a:t>
                      </a:r>
                    </a:p>
                  </a:txBody>
                  <a:tcPr marL="5830" marR="5830" marT="5830" marB="0" anchor="ctr">
                    <a:lnL>
                      <a:noFill/>
                    </a:lnL>
                    <a:lnR>
                      <a:noFill/>
                    </a:lnR>
                    <a:lnT>
                      <a:noFill/>
                    </a:lnT>
                    <a:lnB>
                      <a:noFill/>
                    </a:lnB>
                    <a:solidFill>
                      <a:srgbClr val="92D050"/>
                    </a:solidFill>
                  </a:tcPr>
                </a:tc>
                <a:tc>
                  <a:txBody>
                    <a:bodyPr/>
                    <a:lstStyle/>
                    <a:p>
                      <a:pPr algn="l" fontAlgn="ctr"/>
                      <a:r>
                        <a:rPr lang="en-US" sz="1600" b="0" i="0" u="none" strike="noStrike">
                          <a:solidFill>
                            <a:srgbClr val="333333"/>
                          </a:solidFill>
                          <a:effectLst/>
                          <a:latin typeface="Calibri" panose="020F0502020204030204" pitchFamily="34" charset="0"/>
                        </a:rPr>
                        <a:t>MoC Closure without completion (P3 Observation)</a:t>
                      </a:r>
                    </a:p>
                  </a:txBody>
                  <a:tcPr marL="5830" marR="5830" marT="5830" marB="0" anchor="ctr">
                    <a:lnL>
                      <a:noFill/>
                    </a:lnL>
                    <a:lnR>
                      <a:noFill/>
                    </a:lnR>
                    <a:lnT>
                      <a:noFill/>
                    </a:lnT>
                    <a:lnB>
                      <a:noFill/>
                    </a:lnB>
                    <a:solidFill>
                      <a:srgbClr val="92D050"/>
                    </a:solidFill>
                  </a:tcPr>
                </a:tc>
                <a:tc>
                  <a:txBody>
                    <a:bodyPr/>
                    <a:lstStyle/>
                    <a:p>
                      <a:pPr algn="l" fontAlgn="ctr"/>
                      <a:r>
                        <a:rPr lang="en-US" sz="1600" b="0" i="0" u="none" strike="noStrike">
                          <a:solidFill>
                            <a:srgbClr val="333333"/>
                          </a:solidFill>
                          <a:effectLst/>
                          <a:latin typeface="Calibri" panose="020F0502020204030204" pitchFamily="34" charset="0"/>
                        </a:rPr>
                        <a:t>External Audit</a:t>
                      </a:r>
                    </a:p>
                  </a:txBody>
                  <a:tcPr marL="5830" marR="5830" marT="5830" marB="0" anchor="ctr">
                    <a:lnL>
                      <a:noFill/>
                    </a:lnL>
                    <a:lnR>
                      <a:noFill/>
                    </a:lnR>
                    <a:lnT>
                      <a:noFill/>
                    </a:lnT>
                    <a:lnB>
                      <a:noFill/>
                    </a:lnB>
                    <a:solidFill>
                      <a:srgbClr val="92D050"/>
                    </a:solidFill>
                  </a:tcPr>
                </a:tc>
                <a:tc>
                  <a:txBody>
                    <a:bodyPr/>
                    <a:lstStyle/>
                    <a:p>
                      <a:pPr algn="l" fontAlgn="ctr"/>
                      <a:r>
                        <a:rPr lang="en-US" sz="1600" b="0" i="0" u="none" strike="noStrike">
                          <a:solidFill>
                            <a:srgbClr val="333333"/>
                          </a:solidFill>
                          <a:effectLst/>
                          <a:latin typeface="Calibri" panose="020F0502020204030204" pitchFamily="34" charset="0"/>
                        </a:rPr>
                        <a:t>Zuiker, Joseph R</a:t>
                      </a:r>
                    </a:p>
                  </a:txBody>
                  <a:tcPr marL="5830" marR="5830" marT="5830" marB="0" anchor="ctr">
                    <a:lnL>
                      <a:noFill/>
                    </a:lnL>
                    <a:lnR>
                      <a:noFill/>
                    </a:lnR>
                    <a:lnT>
                      <a:noFill/>
                    </a:lnT>
                    <a:lnB>
                      <a:noFill/>
                    </a:lnB>
                    <a:solidFill>
                      <a:srgbClr val="92D050"/>
                    </a:solidFill>
                  </a:tcPr>
                </a:tc>
                <a:tc>
                  <a:txBody>
                    <a:bodyPr/>
                    <a:lstStyle/>
                    <a:p>
                      <a:pPr algn="l" fontAlgn="ctr"/>
                      <a:r>
                        <a:rPr lang="en-US" sz="1600" b="0" i="0" u="none" strike="noStrike">
                          <a:solidFill>
                            <a:srgbClr val="333333"/>
                          </a:solidFill>
                          <a:effectLst/>
                          <a:latin typeface="Calibri" panose="020F0502020204030204" pitchFamily="34" charset="0"/>
                        </a:rPr>
                        <a:t>Stelten, Randy J</a:t>
                      </a:r>
                    </a:p>
                  </a:txBody>
                  <a:tcPr marL="5830" marR="5830" marT="5830" marB="0" anchor="ctr">
                    <a:lnL>
                      <a:noFill/>
                    </a:lnL>
                    <a:lnR>
                      <a:noFill/>
                    </a:lnR>
                    <a:lnT>
                      <a:noFill/>
                    </a:lnT>
                    <a:lnB>
                      <a:noFill/>
                    </a:lnB>
                    <a:solidFill>
                      <a:srgbClr val="92D050"/>
                    </a:solidFill>
                  </a:tcPr>
                </a:tc>
                <a:tc>
                  <a:txBody>
                    <a:bodyPr/>
                    <a:lstStyle/>
                    <a:p>
                      <a:pPr algn="ctr" fontAlgn="ctr"/>
                      <a:r>
                        <a:rPr lang="en-US" sz="1600" b="0" i="0" u="none" strike="noStrike">
                          <a:solidFill>
                            <a:srgbClr val="333333"/>
                          </a:solidFill>
                          <a:effectLst/>
                          <a:latin typeface="Calibri" panose="020F0502020204030204" pitchFamily="34" charset="0"/>
                        </a:rPr>
                        <a:t>2020 Jun 11</a:t>
                      </a:r>
                    </a:p>
                  </a:txBody>
                  <a:tcPr marL="5830" marR="5830" marT="5830" marB="0" anchor="ctr">
                    <a:lnL>
                      <a:noFill/>
                    </a:lnL>
                    <a:lnR>
                      <a:noFill/>
                    </a:lnR>
                    <a:lnT>
                      <a:noFill/>
                    </a:lnT>
                    <a:lnB>
                      <a:noFill/>
                    </a:lnB>
                    <a:solidFill>
                      <a:srgbClr val="92D050"/>
                    </a:solidFill>
                  </a:tcPr>
                </a:tc>
                <a:tc>
                  <a:txBody>
                    <a:bodyPr/>
                    <a:lstStyle/>
                    <a:p>
                      <a:pPr algn="ctr" fontAlgn="ctr"/>
                      <a:r>
                        <a:rPr lang="en-US" sz="1600" b="0" i="0" u="none" strike="noStrike" dirty="0">
                          <a:solidFill>
                            <a:srgbClr val="000000"/>
                          </a:solidFill>
                          <a:effectLst/>
                          <a:latin typeface="Calibri" panose="020F0502020204030204" pitchFamily="34" charset="0"/>
                        </a:rPr>
                        <a:t>Complete</a:t>
                      </a:r>
                    </a:p>
                  </a:txBody>
                  <a:tcPr marL="5830" marR="5830" marT="5830" marB="0" anchor="ctr">
                    <a:lnL>
                      <a:noFill/>
                    </a:lnL>
                    <a:lnR>
                      <a:noFill/>
                    </a:lnR>
                    <a:lnT>
                      <a:noFill/>
                    </a:lnT>
                    <a:lnB>
                      <a:noFill/>
                    </a:lnB>
                    <a:solidFill>
                      <a:srgbClr val="92D050"/>
                    </a:solidFill>
                  </a:tcPr>
                </a:tc>
                <a:extLst>
                  <a:ext uri="{0D108BD9-81ED-4DB2-BD59-A6C34878D82A}">
                    <a16:rowId xmlns:a16="http://schemas.microsoft.com/office/drawing/2014/main" val="3363253930"/>
                  </a:ext>
                </a:extLst>
              </a:tr>
              <a:tr h="652951">
                <a:tc>
                  <a:txBody>
                    <a:bodyPr/>
                    <a:lstStyle/>
                    <a:p>
                      <a:pPr algn="l" fontAlgn="ctr"/>
                      <a:r>
                        <a:rPr lang="en-US" sz="1600" b="0" i="0" u="sng" strike="noStrike" dirty="0">
                          <a:solidFill>
                            <a:srgbClr val="0563C1"/>
                          </a:solidFill>
                          <a:effectLst/>
                          <a:latin typeface="Calibri" panose="020F0502020204030204" pitchFamily="34" charset="0"/>
                        </a:rPr>
                        <a:t>4023</a:t>
                      </a:r>
                    </a:p>
                  </a:txBody>
                  <a:tcPr marL="5830" marR="5830" marT="5830" marB="0" anchor="ctr">
                    <a:lnL>
                      <a:noFill/>
                    </a:lnL>
                    <a:lnR>
                      <a:noFill/>
                    </a:lnR>
                    <a:lnT>
                      <a:noFill/>
                    </a:lnT>
                    <a:lnB>
                      <a:noFill/>
                    </a:lnB>
                    <a:solidFill>
                      <a:srgbClr val="FFC000"/>
                    </a:solidFill>
                  </a:tcPr>
                </a:tc>
                <a:tc>
                  <a:txBody>
                    <a:bodyPr/>
                    <a:lstStyle/>
                    <a:p>
                      <a:pPr algn="ctr" fontAlgn="ctr"/>
                      <a:r>
                        <a:rPr lang="en-US" sz="1600" b="0" i="0" u="none" strike="noStrike" dirty="0">
                          <a:solidFill>
                            <a:srgbClr val="333333"/>
                          </a:solidFill>
                          <a:effectLst/>
                          <a:latin typeface="Calibri" panose="020F0502020204030204" pitchFamily="34" charset="0"/>
                        </a:rPr>
                        <a:t>Open</a:t>
                      </a:r>
                    </a:p>
                  </a:txBody>
                  <a:tcPr marL="5830" marR="5830" marT="5830" marB="0" anchor="ctr">
                    <a:lnL>
                      <a:noFill/>
                    </a:lnL>
                    <a:lnR>
                      <a:noFill/>
                    </a:lnR>
                    <a:lnT>
                      <a:noFill/>
                    </a:lnT>
                    <a:lnB>
                      <a:noFill/>
                    </a:lnB>
                    <a:solidFill>
                      <a:srgbClr val="FFC000"/>
                    </a:solidFill>
                  </a:tcPr>
                </a:tc>
                <a:tc>
                  <a:txBody>
                    <a:bodyPr/>
                    <a:lstStyle/>
                    <a:p>
                      <a:pPr algn="l" fontAlgn="ctr"/>
                      <a:r>
                        <a:rPr lang="en-US" sz="1600" b="0" i="0" u="none" strike="noStrike" dirty="0">
                          <a:solidFill>
                            <a:srgbClr val="333333"/>
                          </a:solidFill>
                          <a:effectLst/>
                          <a:latin typeface="Calibri" panose="020F0502020204030204" pitchFamily="34" charset="0"/>
                        </a:rPr>
                        <a:t>DNV EHS-Consider the benefits of capturing EHS lessons learned at the completion of the equipment installation process.</a:t>
                      </a:r>
                    </a:p>
                  </a:txBody>
                  <a:tcPr marL="5830" marR="5830" marT="5830" marB="0" anchor="ctr">
                    <a:lnL>
                      <a:noFill/>
                    </a:lnL>
                    <a:lnR>
                      <a:noFill/>
                    </a:lnR>
                    <a:lnT>
                      <a:noFill/>
                    </a:lnT>
                    <a:lnB>
                      <a:noFill/>
                    </a:lnB>
                    <a:solidFill>
                      <a:srgbClr val="FFC000"/>
                    </a:solidFill>
                  </a:tcPr>
                </a:tc>
                <a:tc>
                  <a:txBody>
                    <a:bodyPr/>
                    <a:lstStyle/>
                    <a:p>
                      <a:pPr algn="l" fontAlgn="ctr"/>
                      <a:r>
                        <a:rPr lang="en-US" sz="1600" b="0" i="0" u="none" strike="noStrike" dirty="0">
                          <a:solidFill>
                            <a:srgbClr val="333333"/>
                          </a:solidFill>
                          <a:effectLst/>
                          <a:latin typeface="Calibri" panose="020F0502020204030204" pitchFamily="34" charset="0"/>
                        </a:rPr>
                        <a:t>External Audit</a:t>
                      </a:r>
                    </a:p>
                  </a:txBody>
                  <a:tcPr marL="5830" marR="5830" marT="5830" marB="0" anchor="ctr">
                    <a:lnL>
                      <a:noFill/>
                    </a:lnL>
                    <a:lnR>
                      <a:noFill/>
                    </a:lnR>
                    <a:lnT>
                      <a:noFill/>
                    </a:lnT>
                    <a:lnB>
                      <a:noFill/>
                    </a:lnB>
                    <a:solidFill>
                      <a:srgbClr val="FFC000"/>
                    </a:solidFill>
                  </a:tcPr>
                </a:tc>
                <a:tc>
                  <a:txBody>
                    <a:bodyPr/>
                    <a:lstStyle/>
                    <a:p>
                      <a:pPr algn="l" fontAlgn="ctr"/>
                      <a:r>
                        <a:rPr lang="en-US" sz="1600" b="0" i="0" u="none" strike="noStrike" dirty="0">
                          <a:solidFill>
                            <a:srgbClr val="333333"/>
                          </a:solidFill>
                          <a:effectLst/>
                          <a:latin typeface="Calibri" panose="020F0502020204030204" pitchFamily="34" charset="0"/>
                        </a:rPr>
                        <a:t>Nasla, Aspasia S (Sylvia)</a:t>
                      </a:r>
                    </a:p>
                  </a:txBody>
                  <a:tcPr marL="5830" marR="5830" marT="5830" marB="0" anchor="ctr">
                    <a:lnL>
                      <a:noFill/>
                    </a:lnL>
                    <a:lnR>
                      <a:noFill/>
                    </a:lnR>
                    <a:lnT>
                      <a:noFill/>
                    </a:lnT>
                    <a:lnB>
                      <a:noFill/>
                    </a:lnB>
                    <a:solidFill>
                      <a:srgbClr val="FFC000"/>
                    </a:solidFill>
                  </a:tcPr>
                </a:tc>
                <a:tc>
                  <a:txBody>
                    <a:bodyPr/>
                    <a:lstStyle/>
                    <a:p>
                      <a:pPr algn="l" fontAlgn="ctr"/>
                      <a:r>
                        <a:rPr lang="en-US" sz="1600" b="0" i="0" u="none" strike="noStrike" dirty="0">
                          <a:solidFill>
                            <a:srgbClr val="333333"/>
                          </a:solidFill>
                          <a:effectLst/>
                          <a:latin typeface="Calibri" panose="020F0502020204030204" pitchFamily="34" charset="0"/>
                        </a:rPr>
                        <a:t>Weyhing, Gregory G</a:t>
                      </a:r>
                    </a:p>
                  </a:txBody>
                  <a:tcPr marL="5830" marR="5830" marT="5830" marB="0" anchor="ctr">
                    <a:lnL>
                      <a:noFill/>
                    </a:lnL>
                    <a:lnR>
                      <a:noFill/>
                    </a:lnR>
                    <a:lnT>
                      <a:noFill/>
                    </a:lnT>
                    <a:lnB>
                      <a:noFill/>
                    </a:lnB>
                    <a:solidFill>
                      <a:srgbClr val="FFC000"/>
                    </a:solidFill>
                  </a:tcPr>
                </a:tc>
                <a:tc>
                  <a:txBody>
                    <a:bodyPr/>
                    <a:lstStyle/>
                    <a:p>
                      <a:pPr algn="ctr" fontAlgn="ctr"/>
                      <a:r>
                        <a:rPr lang="en-US" sz="1600" b="0" i="0" u="none" strike="noStrike" dirty="0">
                          <a:solidFill>
                            <a:srgbClr val="333333"/>
                          </a:solidFill>
                          <a:effectLst/>
                          <a:latin typeface="Calibri" panose="020F0502020204030204" pitchFamily="34" charset="0"/>
                        </a:rPr>
                        <a:t>2019 Nov 11</a:t>
                      </a:r>
                    </a:p>
                  </a:txBody>
                  <a:tcPr marL="5830" marR="5830" marT="5830" marB="0" anchor="ctr">
                    <a:lnL>
                      <a:noFill/>
                    </a:lnL>
                    <a:lnR>
                      <a:noFill/>
                    </a:lnR>
                    <a:lnT>
                      <a:noFill/>
                    </a:lnT>
                    <a:lnB>
                      <a:noFill/>
                    </a:lnB>
                    <a:solidFill>
                      <a:srgbClr val="FFC000"/>
                    </a:solidFill>
                  </a:tcPr>
                </a:tc>
                <a:tc>
                  <a:txBody>
                    <a:bodyPr/>
                    <a:lstStyle/>
                    <a:p>
                      <a:pPr algn="l" fontAlgn="ctr"/>
                      <a:r>
                        <a:rPr lang="en-US" sz="1600" b="0" i="0" u="none" strike="noStrike" dirty="0">
                          <a:solidFill>
                            <a:srgbClr val="000000"/>
                          </a:solidFill>
                          <a:effectLst/>
                          <a:latin typeface="Calibri" panose="020F0502020204030204" pitchFamily="34" charset="0"/>
                        </a:rPr>
                        <a:t> </a:t>
                      </a:r>
                    </a:p>
                  </a:txBody>
                  <a:tcPr marL="5830" marR="5830" marT="5830" marB="0" anchor="ctr">
                    <a:lnL>
                      <a:noFill/>
                    </a:lnL>
                    <a:lnR>
                      <a:noFill/>
                    </a:lnR>
                    <a:lnT>
                      <a:noFill/>
                    </a:lnT>
                    <a:lnB>
                      <a:noFill/>
                    </a:lnB>
                    <a:solidFill>
                      <a:srgbClr val="FFC000"/>
                    </a:solidFill>
                  </a:tcPr>
                </a:tc>
                <a:extLst>
                  <a:ext uri="{0D108BD9-81ED-4DB2-BD59-A6C34878D82A}">
                    <a16:rowId xmlns:a16="http://schemas.microsoft.com/office/drawing/2014/main" val="3890782966"/>
                  </a:ext>
                </a:extLst>
              </a:tr>
              <a:tr h="792754">
                <a:tc>
                  <a:txBody>
                    <a:bodyPr/>
                    <a:lstStyle/>
                    <a:p>
                      <a:pPr algn="l" fontAlgn="ctr"/>
                      <a:r>
                        <a:rPr lang="en-US" sz="1600" b="0" i="0" u="sng" strike="noStrike">
                          <a:solidFill>
                            <a:srgbClr val="0563C1"/>
                          </a:solidFill>
                          <a:effectLst/>
                          <a:latin typeface="Calibri" panose="020F0502020204030204" pitchFamily="34" charset="0"/>
                        </a:rPr>
                        <a:t>4095</a:t>
                      </a:r>
                    </a:p>
                  </a:txBody>
                  <a:tcPr marL="5830" marR="5830" marT="5830" marB="0" anchor="ctr">
                    <a:lnL>
                      <a:noFill/>
                    </a:lnL>
                    <a:lnR>
                      <a:noFill/>
                    </a:lnR>
                    <a:lnT>
                      <a:noFill/>
                    </a:lnT>
                    <a:lnB>
                      <a:noFill/>
                    </a:lnB>
                    <a:solidFill>
                      <a:srgbClr val="FFFF00"/>
                    </a:solidFill>
                  </a:tcPr>
                </a:tc>
                <a:tc>
                  <a:txBody>
                    <a:bodyPr/>
                    <a:lstStyle/>
                    <a:p>
                      <a:pPr algn="ctr" fontAlgn="ctr"/>
                      <a:r>
                        <a:rPr lang="en-US" sz="1600" b="0" i="0" u="none" strike="noStrike" dirty="0">
                          <a:solidFill>
                            <a:srgbClr val="333333"/>
                          </a:solidFill>
                          <a:effectLst/>
                          <a:latin typeface="Calibri" panose="020F0502020204030204" pitchFamily="34" charset="0"/>
                        </a:rPr>
                        <a:t>Open</a:t>
                      </a:r>
                    </a:p>
                  </a:txBody>
                  <a:tcPr marL="5830" marR="5830" marT="5830" marB="0" anchor="ctr">
                    <a:lnL>
                      <a:noFill/>
                    </a:lnL>
                    <a:lnR>
                      <a:noFill/>
                    </a:lnR>
                    <a:lnT>
                      <a:noFill/>
                    </a:lnT>
                    <a:lnB>
                      <a:noFill/>
                    </a:lnB>
                    <a:solidFill>
                      <a:srgbClr val="FFFF00"/>
                    </a:solidFill>
                  </a:tcPr>
                </a:tc>
                <a:tc>
                  <a:txBody>
                    <a:bodyPr/>
                    <a:lstStyle/>
                    <a:p>
                      <a:pPr algn="l" fontAlgn="ctr"/>
                      <a:r>
                        <a:rPr lang="en-US" sz="1600" b="0" i="0" u="none" strike="noStrike" dirty="0">
                          <a:solidFill>
                            <a:srgbClr val="333333"/>
                          </a:solidFill>
                          <a:effectLst/>
                          <a:latin typeface="Calibri" panose="020F0502020204030204" pitchFamily="34" charset="0"/>
                        </a:rPr>
                        <a:t>Lockout Tagout (LOTO) issues an outdated policy and Verification of LOTO training missing</a:t>
                      </a:r>
                    </a:p>
                  </a:txBody>
                  <a:tcPr marL="5830" marR="5830" marT="5830" marB="0" anchor="ctr">
                    <a:lnL>
                      <a:noFill/>
                    </a:lnL>
                    <a:lnR>
                      <a:noFill/>
                    </a:lnR>
                    <a:lnT>
                      <a:noFill/>
                    </a:lnT>
                    <a:lnB>
                      <a:noFill/>
                    </a:lnB>
                    <a:solidFill>
                      <a:srgbClr val="FFFF00"/>
                    </a:solidFill>
                  </a:tcPr>
                </a:tc>
                <a:tc>
                  <a:txBody>
                    <a:bodyPr/>
                    <a:lstStyle/>
                    <a:p>
                      <a:pPr algn="l" fontAlgn="ctr"/>
                      <a:r>
                        <a:rPr lang="en-US" sz="1600" b="0" i="0" u="none" strike="noStrike">
                          <a:solidFill>
                            <a:srgbClr val="333333"/>
                          </a:solidFill>
                          <a:effectLst/>
                          <a:latin typeface="Calibri" panose="020F0502020204030204" pitchFamily="34" charset="0"/>
                        </a:rPr>
                        <a:t>External Audit</a:t>
                      </a:r>
                    </a:p>
                  </a:txBody>
                  <a:tcPr marL="5830" marR="5830" marT="5830" marB="0" anchor="ctr">
                    <a:lnL>
                      <a:noFill/>
                    </a:lnL>
                    <a:lnR>
                      <a:noFill/>
                    </a:lnR>
                    <a:lnT>
                      <a:noFill/>
                    </a:lnT>
                    <a:lnB>
                      <a:noFill/>
                    </a:lnB>
                    <a:solidFill>
                      <a:srgbClr val="FFFF00"/>
                    </a:solidFill>
                  </a:tcPr>
                </a:tc>
                <a:tc>
                  <a:txBody>
                    <a:bodyPr/>
                    <a:lstStyle/>
                    <a:p>
                      <a:pPr algn="l" fontAlgn="ctr"/>
                      <a:r>
                        <a:rPr lang="en-US" sz="1600" b="0" i="0" u="none" strike="noStrike" dirty="0">
                          <a:solidFill>
                            <a:srgbClr val="333333"/>
                          </a:solidFill>
                          <a:effectLst/>
                          <a:latin typeface="Calibri" panose="020F0502020204030204" pitchFamily="34" charset="0"/>
                        </a:rPr>
                        <a:t>Zuiker, Joseph R</a:t>
                      </a:r>
                    </a:p>
                  </a:txBody>
                  <a:tcPr marL="5830" marR="5830" marT="5830" marB="0" anchor="ctr">
                    <a:lnL>
                      <a:noFill/>
                    </a:lnL>
                    <a:lnR>
                      <a:noFill/>
                    </a:lnR>
                    <a:lnT>
                      <a:noFill/>
                    </a:lnT>
                    <a:lnB>
                      <a:noFill/>
                    </a:lnB>
                    <a:solidFill>
                      <a:srgbClr val="FFFF00"/>
                    </a:solidFill>
                  </a:tcPr>
                </a:tc>
                <a:tc>
                  <a:txBody>
                    <a:bodyPr/>
                    <a:lstStyle/>
                    <a:p>
                      <a:pPr algn="l" fontAlgn="ctr"/>
                      <a:r>
                        <a:rPr lang="en-US" sz="1600" b="0" i="0" u="none" strike="noStrike">
                          <a:solidFill>
                            <a:srgbClr val="333333"/>
                          </a:solidFill>
                          <a:effectLst/>
                          <a:latin typeface="Calibri" panose="020F0502020204030204" pitchFamily="34" charset="0"/>
                        </a:rPr>
                        <a:t>Stelten, Randy J</a:t>
                      </a:r>
                    </a:p>
                  </a:txBody>
                  <a:tcPr marL="5830" marR="5830" marT="5830" marB="0" anchor="ctr">
                    <a:lnL>
                      <a:noFill/>
                    </a:lnL>
                    <a:lnR>
                      <a:noFill/>
                    </a:lnR>
                    <a:lnT>
                      <a:noFill/>
                    </a:lnT>
                    <a:lnB>
                      <a:noFill/>
                    </a:lnB>
                    <a:solidFill>
                      <a:srgbClr val="FFFF00"/>
                    </a:solidFill>
                  </a:tcPr>
                </a:tc>
                <a:tc>
                  <a:txBody>
                    <a:bodyPr/>
                    <a:lstStyle/>
                    <a:p>
                      <a:pPr algn="ctr" fontAlgn="ctr"/>
                      <a:r>
                        <a:rPr lang="en-US" sz="1600" b="0" i="0" u="none" strike="noStrike" dirty="0">
                          <a:solidFill>
                            <a:srgbClr val="333333"/>
                          </a:solidFill>
                          <a:effectLst/>
                          <a:latin typeface="Calibri" panose="020F0502020204030204" pitchFamily="34" charset="0"/>
                        </a:rPr>
                        <a:t>2020 Jun 08</a:t>
                      </a:r>
                    </a:p>
                  </a:txBody>
                  <a:tcPr marL="5830" marR="5830" marT="5830" marB="0" anchor="ctr">
                    <a:lnL>
                      <a:noFill/>
                    </a:lnL>
                    <a:lnR>
                      <a:noFill/>
                    </a:lnR>
                    <a:lnT>
                      <a:noFill/>
                    </a:lnT>
                    <a:lnB>
                      <a:noFill/>
                    </a:lnB>
                    <a:solidFill>
                      <a:srgbClr val="FFFF00"/>
                    </a:solidFill>
                  </a:tcPr>
                </a:tc>
                <a:tc>
                  <a:txBody>
                    <a:bodyPr/>
                    <a:lstStyle/>
                    <a:p>
                      <a:pPr algn="l" fontAlgn="ctr"/>
                      <a:r>
                        <a:rPr lang="en-US" sz="1600" b="0" i="0" u="none" strike="noStrike" dirty="0">
                          <a:solidFill>
                            <a:srgbClr val="000000"/>
                          </a:solidFill>
                          <a:effectLst/>
                          <a:latin typeface="Calibri" panose="020F0502020204030204" pitchFamily="34" charset="0"/>
                        </a:rPr>
                        <a:t>In coordination</a:t>
                      </a:r>
                    </a:p>
                  </a:txBody>
                  <a:tcPr marL="5830" marR="5830" marT="5830" marB="0" anchor="ctr">
                    <a:lnL>
                      <a:noFill/>
                    </a:lnL>
                    <a:lnR>
                      <a:noFill/>
                    </a:lnR>
                    <a:lnT>
                      <a:noFill/>
                    </a:lnT>
                    <a:lnB>
                      <a:noFill/>
                    </a:lnB>
                    <a:solidFill>
                      <a:srgbClr val="FFFF00"/>
                    </a:solidFill>
                  </a:tcPr>
                </a:tc>
                <a:extLst>
                  <a:ext uri="{0D108BD9-81ED-4DB2-BD59-A6C34878D82A}">
                    <a16:rowId xmlns:a16="http://schemas.microsoft.com/office/drawing/2014/main" val="486304088"/>
                  </a:ext>
                </a:extLst>
              </a:tr>
            </a:tbl>
          </a:graphicData>
        </a:graphic>
      </p:graphicFrame>
    </p:spTree>
    <p:extLst>
      <p:ext uri="{BB962C8B-B14F-4D97-AF65-F5344CB8AC3E}">
        <p14:creationId xmlns:p14="http://schemas.microsoft.com/office/powerpoint/2010/main" val="54012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160903" y="67058"/>
            <a:ext cx="7943569" cy="868363"/>
          </a:xfrm>
        </p:spPr>
        <p:txBody>
          <a:bodyPr/>
          <a:lstStyle/>
          <a:p>
            <a:r>
              <a:rPr lang="en-US" sz="2800" b="1" dirty="0"/>
              <a:t>Past Audit Findings on MTS Employees</a:t>
            </a:r>
          </a:p>
        </p:txBody>
      </p:sp>
      <p:sp>
        <p:nvSpPr>
          <p:cNvPr id="2" name="TextBox 1">
            <a:extLst>
              <a:ext uri="{FF2B5EF4-FFF2-40B4-BE49-F238E27FC236}">
                <a16:creationId xmlns:a16="http://schemas.microsoft.com/office/drawing/2014/main" id="{62A256C3-AA74-4C7E-9384-04DA7F8C1DBA}"/>
              </a:ext>
            </a:extLst>
          </p:cNvPr>
          <p:cNvSpPr txBox="1"/>
          <p:nvPr/>
        </p:nvSpPr>
        <p:spPr>
          <a:xfrm>
            <a:off x="160903" y="1195057"/>
            <a:ext cx="8838242" cy="5401479"/>
          </a:xfrm>
          <a:prstGeom prst="rect">
            <a:avLst/>
          </a:prstGeom>
          <a:solidFill>
            <a:schemeClr val="bg1"/>
          </a:solidFill>
        </p:spPr>
        <p:txBody>
          <a:bodyPr wrap="square" rtlCol="0">
            <a:spAutoFit/>
          </a:bodyPr>
          <a:lstStyle/>
          <a:p>
            <a:pPr marL="285750" indent="-285750">
              <a:spcAft>
                <a:spcPts val="1800"/>
              </a:spcAft>
              <a:buFont typeface="Arial" panose="020B0604020202020204" pitchFamily="34" charset="0"/>
              <a:buChar char="•"/>
            </a:pPr>
            <a:r>
              <a:rPr lang="en-US" b="1" dirty="0">
                <a:solidFill>
                  <a:schemeClr val="tx2"/>
                </a:solidFill>
              </a:rPr>
              <a:t>Employees  not aware EHS risks </a:t>
            </a:r>
            <a:r>
              <a:rPr lang="en-US" dirty="0"/>
              <a:t>within their area of responsibility (production employees).  They  heard something during orientation or by viewing the LMS courses, these  general and not specific to the risks they face or pose</a:t>
            </a:r>
          </a:p>
          <a:p>
            <a:pPr marL="285750" indent="-285750">
              <a:spcAft>
                <a:spcPts val="1800"/>
              </a:spcAft>
              <a:buFont typeface="Arial" panose="020B0604020202020204" pitchFamily="34" charset="0"/>
              <a:buChar char="•"/>
            </a:pPr>
            <a:r>
              <a:rPr lang="en-US" b="1" dirty="0">
                <a:solidFill>
                  <a:schemeClr val="tx2"/>
                </a:solidFill>
              </a:rPr>
              <a:t>Shelf life: </a:t>
            </a:r>
            <a:r>
              <a:rPr lang="en-US" dirty="0"/>
              <a:t>Stockroom employees do not manage shelf-life – when they issue the O-rings to the floor, they assume the floor employees are managing the shelf life</a:t>
            </a:r>
          </a:p>
          <a:p>
            <a:pPr marL="285750" indent="-285750">
              <a:spcAft>
                <a:spcPts val="1800"/>
              </a:spcAft>
              <a:buFont typeface="Arial" panose="020B0604020202020204" pitchFamily="34" charset="0"/>
              <a:buChar char="•"/>
            </a:pPr>
            <a:r>
              <a:rPr lang="en-US" sz="1800" b="1" i="0" u="none" strike="noStrike" dirty="0">
                <a:solidFill>
                  <a:schemeClr val="tx2"/>
                </a:solidFill>
                <a:effectLst/>
                <a:latin typeface="Arial" panose="020B0604020202020204" pitchFamily="34" charset="0"/>
              </a:rPr>
              <a:t>Hydraulic Hoses</a:t>
            </a:r>
            <a:r>
              <a:rPr lang="en-US" sz="1800" b="0" i="0" u="none" strike="noStrike" dirty="0">
                <a:solidFill>
                  <a:srgbClr val="000000"/>
                </a:solidFill>
                <a:effectLst/>
                <a:latin typeface="Arial" panose="020B0604020202020204" pitchFamily="34" charset="0"/>
              </a:rPr>
              <a:t>: Stock room employees are not aware that the hydraulic hoses have a shelf life and are not managing the inventory for shelf-life</a:t>
            </a:r>
            <a:r>
              <a:rPr lang="en-US" dirty="0"/>
              <a:t> </a:t>
            </a:r>
          </a:p>
          <a:p>
            <a:pPr marL="285750" indent="-285750">
              <a:spcAft>
                <a:spcPts val="1800"/>
              </a:spcAft>
              <a:buFont typeface="Arial" panose="020B0604020202020204" pitchFamily="34" charset="0"/>
              <a:buChar char="•"/>
            </a:pPr>
            <a:r>
              <a:rPr lang="en-US" sz="1800" b="1" i="0" u="none" strike="noStrike" dirty="0">
                <a:solidFill>
                  <a:schemeClr val="tx2"/>
                </a:solidFill>
                <a:effectLst/>
                <a:latin typeface="Arial" panose="020B0604020202020204" pitchFamily="34" charset="0"/>
              </a:rPr>
              <a:t>Objectives</a:t>
            </a:r>
            <a:r>
              <a:rPr lang="en-US" sz="1800" b="0" i="0" u="none" strike="noStrike" dirty="0">
                <a:solidFill>
                  <a:srgbClr val="000000"/>
                </a:solidFill>
                <a:effectLst/>
                <a:latin typeface="Arial" panose="020B0604020202020204" pitchFamily="34" charset="0"/>
              </a:rPr>
              <a:t>: </a:t>
            </a:r>
            <a:r>
              <a:rPr lang="en-US" sz="1800" i="0" u="none" strike="noStrike" dirty="0">
                <a:effectLst/>
                <a:latin typeface="Arial" panose="020B0604020202020204" pitchFamily="34" charset="0"/>
              </a:rPr>
              <a:t>Managers and employees are not aware of the objectives and targets</a:t>
            </a:r>
            <a:r>
              <a:rPr lang="en-US" sz="1800" b="0" i="0" u="none" strike="noStrike" dirty="0">
                <a:solidFill>
                  <a:schemeClr val="tx2"/>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for each</a:t>
            </a:r>
            <a:r>
              <a:rPr lang="en-US" sz="1800" i="0" u="none" strike="noStrike" dirty="0">
                <a:solidFill>
                  <a:srgbClr val="000000"/>
                </a:solidFill>
                <a:effectLst/>
                <a:latin typeface="Arial" panose="020B0604020202020204" pitchFamily="34" charset="0"/>
              </a:rPr>
              <a:t> of the standards. </a:t>
            </a:r>
          </a:p>
          <a:p>
            <a:pPr marL="285750" indent="-285750">
              <a:spcAft>
                <a:spcPts val="1800"/>
              </a:spcAft>
              <a:buFont typeface="Arial" panose="020B0604020202020204" pitchFamily="34" charset="0"/>
              <a:buChar char="•"/>
            </a:pPr>
            <a:r>
              <a:rPr lang="en-US" sz="1800" b="1" i="0" u="none" strike="noStrike" dirty="0">
                <a:solidFill>
                  <a:schemeClr val="tx2"/>
                </a:solidFill>
                <a:effectLst/>
                <a:latin typeface="Arial" panose="020B0604020202020204" pitchFamily="34" charset="0"/>
              </a:rPr>
              <a:t>Consequences</a:t>
            </a:r>
            <a:r>
              <a:rPr lang="en-US" sz="1800" i="0" u="none" strike="noStrike" dirty="0">
                <a:solidFill>
                  <a:srgbClr val="000000"/>
                </a:solidFill>
                <a:effectLst/>
                <a:latin typeface="Arial" panose="020B0604020202020204" pitchFamily="34" charset="0"/>
              </a:rPr>
              <a:t> – Repeat nonconformance – Employees were not able to discuss the potential consequences of not following the management system requirements</a:t>
            </a:r>
          </a:p>
          <a:p>
            <a:pPr marL="285750" indent="-285750">
              <a:buFont typeface="Arial" panose="020B0604020202020204" pitchFamily="34" charset="0"/>
              <a:buChar char="•"/>
            </a:pPr>
            <a:r>
              <a:rPr lang="en-US" b="1" dirty="0">
                <a:solidFill>
                  <a:schemeClr val="tx2"/>
                </a:solidFill>
              </a:rPr>
              <a:t>Policy Statements </a:t>
            </a:r>
            <a:r>
              <a:rPr lang="en-US" dirty="0"/>
              <a:t>– Most employees could not describe the policy in their own words, but stated they knew where to find it.  I asked them to find it, and they could not find it.  It seems the policy was only discussed at orientation with no follow-up or linkage to their priorities. </a:t>
            </a:r>
          </a:p>
        </p:txBody>
      </p:sp>
    </p:spTree>
    <p:extLst>
      <p:ext uri="{BB962C8B-B14F-4D97-AF65-F5344CB8AC3E}">
        <p14:creationId xmlns:p14="http://schemas.microsoft.com/office/powerpoint/2010/main" val="353210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160903" y="67058"/>
            <a:ext cx="7943569" cy="868363"/>
          </a:xfrm>
        </p:spPr>
        <p:txBody>
          <a:bodyPr/>
          <a:lstStyle/>
          <a:p>
            <a:r>
              <a:rPr lang="en-US" sz="2800" b="1" dirty="0"/>
              <a:t>Past Audit Findings on MTS Employees</a:t>
            </a:r>
          </a:p>
        </p:txBody>
      </p:sp>
      <p:sp>
        <p:nvSpPr>
          <p:cNvPr id="2" name="TextBox 1">
            <a:extLst>
              <a:ext uri="{FF2B5EF4-FFF2-40B4-BE49-F238E27FC236}">
                <a16:creationId xmlns:a16="http://schemas.microsoft.com/office/drawing/2014/main" id="{62A256C3-AA74-4C7E-9384-04DA7F8C1DBA}"/>
              </a:ext>
            </a:extLst>
          </p:cNvPr>
          <p:cNvSpPr txBox="1"/>
          <p:nvPr/>
        </p:nvSpPr>
        <p:spPr>
          <a:xfrm>
            <a:off x="160904" y="935421"/>
            <a:ext cx="8822194" cy="5170646"/>
          </a:xfrm>
          <a:prstGeom prst="rect">
            <a:avLst/>
          </a:prstGeom>
          <a:solidFill>
            <a:schemeClr val="bg1"/>
          </a:solidFill>
        </p:spPr>
        <p:txBody>
          <a:bodyPr wrap="square" rtlCol="0">
            <a:spAutoFit/>
          </a:bodyPr>
          <a:lstStyle/>
          <a:p>
            <a:pPr marL="171450" indent="-171450">
              <a:spcAft>
                <a:spcPts val="1800"/>
              </a:spcAft>
              <a:buFont typeface="Arial" panose="020B0604020202020204" pitchFamily="34" charset="0"/>
              <a:buChar char="•"/>
            </a:pPr>
            <a:r>
              <a:rPr lang="en-US" b="1" dirty="0">
                <a:solidFill>
                  <a:schemeClr val="tx2"/>
                </a:solidFill>
              </a:rPr>
              <a:t>Find QMS Documents: </a:t>
            </a:r>
            <a:r>
              <a:rPr lang="en-US" dirty="0"/>
              <a:t>Employees did not know how to get to the documents and did not know if procedures or instructions existed. Employees did receive communication on work instructions or procedures since orientation and were given the documents to read, or they were discussed in the LMS training only. </a:t>
            </a:r>
          </a:p>
          <a:p>
            <a:pPr marL="171450" indent="-171450">
              <a:spcAft>
                <a:spcPts val="1800"/>
              </a:spcAft>
              <a:buFont typeface="Arial" panose="020B0604020202020204" pitchFamily="34" charset="0"/>
              <a:buChar char="•"/>
            </a:pPr>
            <a:r>
              <a:rPr lang="en-US" b="1" dirty="0">
                <a:solidFill>
                  <a:schemeClr val="tx2"/>
                </a:solidFill>
              </a:rPr>
              <a:t>Updating WIs and Procedures. </a:t>
            </a:r>
            <a:r>
              <a:rPr lang="en-US" dirty="0"/>
              <a:t>No proactive review and update procedures and WIs.  Owners are assigned to the documents and are not reviewing the documents. </a:t>
            </a:r>
          </a:p>
          <a:p>
            <a:pPr marL="171450" indent="-171450">
              <a:spcAft>
                <a:spcPts val="1800"/>
              </a:spcAft>
              <a:buFont typeface="Arial" panose="020B0604020202020204" pitchFamily="34" charset="0"/>
              <a:buChar char="•"/>
            </a:pPr>
            <a:r>
              <a:rPr lang="en-US" b="1" dirty="0">
                <a:solidFill>
                  <a:schemeClr val="tx2"/>
                </a:solidFill>
              </a:rPr>
              <a:t>NCM.</a:t>
            </a:r>
            <a:r>
              <a:rPr lang="en-US" dirty="0"/>
              <a:t> Materials put on shelf are not transferred to nonconforming status consistently. Materials are not being processed timely.  Items do not have the proper (or any in some cases) documentation on them.</a:t>
            </a:r>
          </a:p>
          <a:p>
            <a:pPr marL="171450" indent="-171450">
              <a:spcAft>
                <a:spcPts val="1800"/>
              </a:spcAft>
              <a:buFont typeface="Arial" panose="020B0604020202020204" pitchFamily="34" charset="0"/>
              <a:buChar char="•"/>
            </a:pPr>
            <a:r>
              <a:rPr lang="en-US" dirty="0"/>
              <a:t> </a:t>
            </a:r>
            <a:r>
              <a:rPr lang="en-US" b="1" dirty="0">
                <a:solidFill>
                  <a:schemeClr val="tx2"/>
                </a:solidFill>
              </a:rPr>
              <a:t>Mid-Level management </a:t>
            </a:r>
            <a:r>
              <a:rPr lang="en-US" dirty="0"/>
              <a:t>no clear understanding of what makes up the various standard. Managers not using management system as intended.  Fear: Make a change to their practices/procedures that could make MTS non-compliance.</a:t>
            </a:r>
          </a:p>
          <a:p>
            <a:pPr marL="171450" indent="-171450">
              <a:spcAft>
                <a:spcPts val="1800"/>
              </a:spcAft>
              <a:buFont typeface="Arial" panose="020B0604020202020204" pitchFamily="34" charset="0"/>
              <a:buChar char="•"/>
            </a:pPr>
            <a:r>
              <a:rPr lang="en-US" b="1" dirty="0">
                <a:solidFill>
                  <a:schemeClr val="tx2"/>
                </a:solidFill>
              </a:rPr>
              <a:t>Environmental Health and Safety Hazards </a:t>
            </a:r>
            <a:r>
              <a:rPr lang="en-US" dirty="0"/>
              <a:t>– Employees not aware of the environmental aspects in their area, employees not aware of the hazard board with significant hazards in their area.  Could not identify significant hazards.</a:t>
            </a:r>
          </a:p>
        </p:txBody>
      </p:sp>
    </p:spTree>
    <p:extLst>
      <p:ext uri="{BB962C8B-B14F-4D97-AF65-F5344CB8AC3E}">
        <p14:creationId xmlns:p14="http://schemas.microsoft.com/office/powerpoint/2010/main" val="2178908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B8617-2F71-44E6-96E5-7188DC52D1FA}"/>
              </a:ext>
            </a:extLst>
          </p:cNvPr>
          <p:cNvSpPr>
            <a:spLocks noGrp="1"/>
          </p:cNvSpPr>
          <p:nvPr>
            <p:ph type="title"/>
          </p:nvPr>
        </p:nvSpPr>
        <p:spPr>
          <a:xfrm>
            <a:off x="176784" y="85346"/>
            <a:ext cx="6813550" cy="868363"/>
          </a:xfrm>
        </p:spPr>
        <p:txBody>
          <a:bodyPr/>
          <a:lstStyle/>
          <a:p>
            <a:r>
              <a:rPr lang="en-US" sz="3200" b="1" dirty="0"/>
              <a:t>Pumpkin Page</a:t>
            </a:r>
          </a:p>
        </p:txBody>
      </p:sp>
      <p:pic>
        <p:nvPicPr>
          <p:cNvPr id="9" name="Picture 8">
            <a:extLst>
              <a:ext uri="{FF2B5EF4-FFF2-40B4-BE49-F238E27FC236}">
                <a16:creationId xmlns:a16="http://schemas.microsoft.com/office/drawing/2014/main" id="{DEE38DF7-70AB-4460-B947-AC4EF434D234}"/>
              </a:ext>
            </a:extLst>
          </p:cNvPr>
          <p:cNvPicPr>
            <a:picLocks noChangeAspect="1"/>
          </p:cNvPicPr>
          <p:nvPr/>
        </p:nvPicPr>
        <p:blipFill>
          <a:blip r:embed="rId2"/>
          <a:stretch>
            <a:fillRect/>
          </a:stretch>
        </p:blipFill>
        <p:spPr>
          <a:xfrm>
            <a:off x="176784" y="1204101"/>
            <a:ext cx="8840467" cy="5568553"/>
          </a:xfrm>
          <a:prstGeom prst="rect">
            <a:avLst/>
          </a:prstGeom>
        </p:spPr>
      </p:pic>
      <p:grpSp>
        <p:nvGrpSpPr>
          <p:cNvPr id="16" name="Group 15">
            <a:extLst>
              <a:ext uri="{FF2B5EF4-FFF2-40B4-BE49-F238E27FC236}">
                <a16:creationId xmlns:a16="http://schemas.microsoft.com/office/drawing/2014/main" id="{1672CB3A-C337-4793-8BE3-814134C8DCD2}"/>
              </a:ext>
            </a:extLst>
          </p:cNvPr>
          <p:cNvGrpSpPr/>
          <p:nvPr/>
        </p:nvGrpSpPr>
        <p:grpSpPr>
          <a:xfrm>
            <a:off x="5459240" y="3684760"/>
            <a:ext cx="3558011" cy="731822"/>
            <a:chOff x="5459240" y="3684760"/>
            <a:chExt cx="3558011" cy="731822"/>
          </a:xfrm>
        </p:grpSpPr>
        <p:sp>
          <p:nvSpPr>
            <p:cNvPr id="12" name="Rectangle 11">
              <a:extLst>
                <a:ext uri="{FF2B5EF4-FFF2-40B4-BE49-F238E27FC236}">
                  <a16:creationId xmlns:a16="http://schemas.microsoft.com/office/drawing/2014/main" id="{40A666FD-C40C-4F48-9C0B-52A4A40F7B1E}"/>
                </a:ext>
              </a:extLst>
            </p:cNvPr>
            <p:cNvSpPr/>
            <p:nvPr/>
          </p:nvSpPr>
          <p:spPr>
            <a:xfrm>
              <a:off x="8193386" y="4126872"/>
              <a:ext cx="823865" cy="289710"/>
            </a:xfrm>
            <a:prstGeom prst="rect">
              <a:avLst/>
            </a:prstGeom>
            <a:no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allout: Line 12">
              <a:extLst>
                <a:ext uri="{FF2B5EF4-FFF2-40B4-BE49-F238E27FC236}">
                  <a16:creationId xmlns:a16="http://schemas.microsoft.com/office/drawing/2014/main" id="{40E44227-59B1-4856-AF5C-01EE00EF7BF6}"/>
                </a:ext>
              </a:extLst>
            </p:cNvPr>
            <p:cNvSpPr/>
            <p:nvPr/>
          </p:nvSpPr>
          <p:spPr>
            <a:xfrm>
              <a:off x="5459240" y="3684760"/>
              <a:ext cx="1222218" cy="534155"/>
            </a:xfrm>
            <a:prstGeom prst="borderCallout1">
              <a:avLst>
                <a:gd name="adj1" fmla="val 54343"/>
                <a:gd name="adj2" fmla="val 102656"/>
                <a:gd name="adj3" fmla="val 109110"/>
                <a:gd name="adj4" fmla="val 226632"/>
              </a:avLst>
            </a:prstGeom>
            <a:solidFill>
              <a:srgbClr val="FFC000"/>
            </a:solid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EHS Homepage</a:t>
              </a:r>
            </a:p>
          </p:txBody>
        </p:sp>
      </p:grpSp>
      <p:grpSp>
        <p:nvGrpSpPr>
          <p:cNvPr id="17" name="Group 16">
            <a:extLst>
              <a:ext uri="{FF2B5EF4-FFF2-40B4-BE49-F238E27FC236}">
                <a16:creationId xmlns:a16="http://schemas.microsoft.com/office/drawing/2014/main" id="{D601469D-BCF2-46BD-9EDB-877E08FF757E}"/>
              </a:ext>
            </a:extLst>
          </p:cNvPr>
          <p:cNvGrpSpPr/>
          <p:nvPr/>
        </p:nvGrpSpPr>
        <p:grpSpPr>
          <a:xfrm>
            <a:off x="5459240" y="5839485"/>
            <a:ext cx="3507976" cy="823865"/>
            <a:chOff x="5459240" y="5839485"/>
            <a:chExt cx="3507976" cy="823865"/>
          </a:xfrm>
        </p:grpSpPr>
        <p:sp>
          <p:nvSpPr>
            <p:cNvPr id="10" name="Rectangle 9">
              <a:extLst>
                <a:ext uri="{FF2B5EF4-FFF2-40B4-BE49-F238E27FC236}">
                  <a16:creationId xmlns:a16="http://schemas.microsoft.com/office/drawing/2014/main" id="{4E9F5025-BD8A-406C-B37C-E8DE40A4B3A8}"/>
                </a:ext>
              </a:extLst>
            </p:cNvPr>
            <p:cNvSpPr/>
            <p:nvPr/>
          </p:nvSpPr>
          <p:spPr>
            <a:xfrm>
              <a:off x="8193386" y="6373640"/>
              <a:ext cx="773830" cy="289710"/>
            </a:xfrm>
            <a:prstGeom prst="rect">
              <a:avLst/>
            </a:prstGeom>
            <a:no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allout: Line 14">
              <a:extLst>
                <a:ext uri="{FF2B5EF4-FFF2-40B4-BE49-F238E27FC236}">
                  <a16:creationId xmlns:a16="http://schemas.microsoft.com/office/drawing/2014/main" id="{D3C769DC-D883-47F9-BF06-CF81BF78A802}"/>
                </a:ext>
              </a:extLst>
            </p:cNvPr>
            <p:cNvSpPr/>
            <p:nvPr/>
          </p:nvSpPr>
          <p:spPr>
            <a:xfrm>
              <a:off x="5459240" y="5839485"/>
              <a:ext cx="1222218" cy="534155"/>
            </a:xfrm>
            <a:prstGeom prst="borderCallout1">
              <a:avLst>
                <a:gd name="adj1" fmla="val 54343"/>
                <a:gd name="adj2" fmla="val 102656"/>
                <a:gd name="adj3" fmla="val 109110"/>
                <a:gd name="adj4" fmla="val 226632"/>
              </a:avLst>
            </a:prstGeom>
            <a:solidFill>
              <a:srgbClr val="FFC000"/>
            </a:solid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QMS</a:t>
              </a:r>
            </a:p>
            <a:p>
              <a:pPr algn="ctr"/>
              <a:r>
                <a:rPr lang="en-US" sz="1400" b="1" dirty="0">
                  <a:solidFill>
                    <a:schemeClr val="tx1"/>
                  </a:solidFill>
                </a:rPr>
                <a:t>Homepage</a:t>
              </a:r>
            </a:p>
          </p:txBody>
        </p:sp>
      </p:grpSp>
    </p:spTree>
    <p:extLst>
      <p:ext uri="{BB962C8B-B14F-4D97-AF65-F5344CB8AC3E}">
        <p14:creationId xmlns:p14="http://schemas.microsoft.com/office/powerpoint/2010/main" val="39669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B8617-2F71-44E6-96E5-7188DC52D1FA}"/>
              </a:ext>
            </a:extLst>
          </p:cNvPr>
          <p:cNvSpPr>
            <a:spLocks noGrp="1"/>
          </p:cNvSpPr>
          <p:nvPr>
            <p:ph type="title"/>
          </p:nvPr>
        </p:nvSpPr>
        <p:spPr>
          <a:xfrm>
            <a:off x="176784" y="85346"/>
            <a:ext cx="6813550" cy="868363"/>
          </a:xfrm>
        </p:spPr>
        <p:txBody>
          <a:bodyPr/>
          <a:lstStyle/>
          <a:p>
            <a:r>
              <a:rPr lang="en-US" sz="3200" b="1" dirty="0"/>
              <a:t>QMS Homepage</a:t>
            </a:r>
          </a:p>
        </p:txBody>
      </p:sp>
      <p:pic>
        <p:nvPicPr>
          <p:cNvPr id="4" name="Picture 3">
            <a:extLst>
              <a:ext uri="{FF2B5EF4-FFF2-40B4-BE49-F238E27FC236}">
                <a16:creationId xmlns:a16="http://schemas.microsoft.com/office/drawing/2014/main" id="{DF9DCF2E-722D-4BE1-B906-BB8780C0BFC4}"/>
              </a:ext>
            </a:extLst>
          </p:cNvPr>
          <p:cNvPicPr>
            <a:picLocks noChangeAspect="1"/>
          </p:cNvPicPr>
          <p:nvPr/>
        </p:nvPicPr>
        <p:blipFill>
          <a:blip r:embed="rId2"/>
          <a:stretch>
            <a:fillRect/>
          </a:stretch>
        </p:blipFill>
        <p:spPr>
          <a:xfrm>
            <a:off x="176784" y="1344768"/>
            <a:ext cx="8790915" cy="4721053"/>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a:extLst>
              <a:ext uri="{FF2B5EF4-FFF2-40B4-BE49-F238E27FC236}">
                <a16:creationId xmlns:a16="http://schemas.microsoft.com/office/drawing/2014/main" id="{1E5BBB14-D317-4813-B9C0-FE5D57BDAB25}"/>
              </a:ext>
            </a:extLst>
          </p:cNvPr>
          <p:cNvSpPr/>
          <p:nvPr/>
        </p:nvSpPr>
        <p:spPr>
          <a:xfrm>
            <a:off x="5667469" y="4494880"/>
            <a:ext cx="3232087" cy="1385181"/>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553947-BD25-4970-B543-235CA091CCC0}"/>
              </a:ext>
            </a:extLst>
          </p:cNvPr>
          <p:cNvSpPr/>
          <p:nvPr/>
        </p:nvSpPr>
        <p:spPr>
          <a:xfrm>
            <a:off x="5667469" y="3434028"/>
            <a:ext cx="3163944" cy="975010"/>
          </a:xfrm>
          <a:prstGeom prst="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D765DD-5C9F-4DB1-8B95-F9908BC181D2}"/>
              </a:ext>
            </a:extLst>
          </p:cNvPr>
          <p:cNvSpPr/>
          <p:nvPr/>
        </p:nvSpPr>
        <p:spPr>
          <a:xfrm>
            <a:off x="241426" y="1843889"/>
            <a:ext cx="2085316" cy="2799030"/>
          </a:xfrm>
          <a:prstGeom prst="rect">
            <a:avLst/>
          </a:prstGeom>
          <a:noFill/>
          <a:ln w="762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E3CFB6-0542-49AB-AB4E-18C363FE047F}"/>
              </a:ext>
            </a:extLst>
          </p:cNvPr>
          <p:cNvSpPr/>
          <p:nvPr/>
        </p:nvSpPr>
        <p:spPr>
          <a:xfrm>
            <a:off x="2326742" y="4861711"/>
            <a:ext cx="3163944" cy="651521"/>
          </a:xfrm>
          <a:prstGeom prst="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2ABA2C-91C5-41A4-AF15-3DDE292F91F1}"/>
              </a:ext>
            </a:extLst>
          </p:cNvPr>
          <p:cNvSpPr/>
          <p:nvPr/>
        </p:nvSpPr>
        <p:spPr>
          <a:xfrm>
            <a:off x="2326742" y="2615735"/>
            <a:ext cx="3163944" cy="753209"/>
          </a:xfrm>
          <a:prstGeom prst="rect">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00A5C3-AFF2-4C76-9225-5A26BDBD2491}"/>
              </a:ext>
            </a:extLst>
          </p:cNvPr>
          <p:cNvSpPr/>
          <p:nvPr/>
        </p:nvSpPr>
        <p:spPr>
          <a:xfrm>
            <a:off x="2367239" y="3397487"/>
            <a:ext cx="3163944" cy="1464224"/>
          </a:xfrm>
          <a:prstGeom prst="rect">
            <a:avLst/>
          </a:prstGeom>
          <a:noFill/>
          <a:ln w="762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3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style.rotation</p:attrName>
                                        </p:attrNameLst>
                                      </p:cBhvr>
                                      <p:tavLst>
                                        <p:tav tm="0">
                                          <p:val>
                                            <p:fltVal val="90"/>
                                          </p:val>
                                        </p:tav>
                                        <p:tav tm="100000">
                                          <p:val>
                                            <p:fltVal val="0"/>
                                          </p:val>
                                        </p:tav>
                                      </p:tavLst>
                                    </p:anim>
                                    <p:animEffect transition="in" filter="fade">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B8617-2F71-44E6-96E5-7188DC52D1FA}"/>
              </a:ext>
            </a:extLst>
          </p:cNvPr>
          <p:cNvSpPr>
            <a:spLocks noGrp="1"/>
          </p:cNvSpPr>
          <p:nvPr>
            <p:ph type="title"/>
          </p:nvPr>
        </p:nvSpPr>
        <p:spPr>
          <a:xfrm>
            <a:off x="176783" y="85346"/>
            <a:ext cx="7500555" cy="868363"/>
          </a:xfrm>
        </p:spPr>
        <p:txBody>
          <a:bodyPr/>
          <a:lstStyle/>
          <a:p>
            <a:r>
              <a:rPr lang="en-US" sz="3200" b="1" dirty="0"/>
              <a:t>QMS Homepage to Core Quality Page</a:t>
            </a:r>
          </a:p>
        </p:txBody>
      </p:sp>
      <p:pic>
        <p:nvPicPr>
          <p:cNvPr id="10" name="Picture 9">
            <a:extLst>
              <a:ext uri="{FF2B5EF4-FFF2-40B4-BE49-F238E27FC236}">
                <a16:creationId xmlns:a16="http://schemas.microsoft.com/office/drawing/2014/main" id="{E5019D4C-5880-4C2B-B8CD-E56ED2A2F6F1}"/>
              </a:ext>
            </a:extLst>
          </p:cNvPr>
          <p:cNvPicPr>
            <a:picLocks noChangeAspect="1"/>
          </p:cNvPicPr>
          <p:nvPr/>
        </p:nvPicPr>
        <p:blipFill>
          <a:blip r:embed="rId2"/>
          <a:stretch>
            <a:fillRect/>
          </a:stretch>
        </p:blipFill>
        <p:spPr>
          <a:xfrm>
            <a:off x="-105624" y="1058662"/>
            <a:ext cx="9144000" cy="5120923"/>
          </a:xfrm>
          <a:prstGeom prst="rect">
            <a:avLst/>
          </a:prstGeom>
          <a:ln>
            <a:solidFill>
              <a:schemeClr val="tx1"/>
            </a:solidFill>
          </a:ln>
        </p:spPr>
      </p:pic>
      <p:grpSp>
        <p:nvGrpSpPr>
          <p:cNvPr id="11" name="Group 10">
            <a:extLst>
              <a:ext uri="{FF2B5EF4-FFF2-40B4-BE49-F238E27FC236}">
                <a16:creationId xmlns:a16="http://schemas.microsoft.com/office/drawing/2014/main" id="{600C84CD-F904-4A2F-9DBC-783DE334AE46}"/>
              </a:ext>
            </a:extLst>
          </p:cNvPr>
          <p:cNvGrpSpPr/>
          <p:nvPr/>
        </p:nvGrpSpPr>
        <p:grpSpPr>
          <a:xfrm>
            <a:off x="0" y="1659003"/>
            <a:ext cx="8908490" cy="2799030"/>
            <a:chOff x="0" y="1659003"/>
            <a:chExt cx="8908490" cy="2799030"/>
          </a:xfrm>
        </p:grpSpPr>
        <p:sp>
          <p:nvSpPr>
            <p:cNvPr id="6" name="Rectangle 5">
              <a:extLst>
                <a:ext uri="{FF2B5EF4-FFF2-40B4-BE49-F238E27FC236}">
                  <a16:creationId xmlns:a16="http://schemas.microsoft.com/office/drawing/2014/main" id="{11553947-BD25-4970-B543-235CA091CCC0}"/>
                </a:ext>
              </a:extLst>
            </p:cNvPr>
            <p:cNvSpPr/>
            <p:nvPr/>
          </p:nvSpPr>
          <p:spPr>
            <a:xfrm>
              <a:off x="2215202" y="1659003"/>
              <a:ext cx="6693288" cy="2599771"/>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D765DD-5C9F-4DB1-8B95-F9908BC181D2}"/>
                </a:ext>
              </a:extLst>
            </p:cNvPr>
            <p:cNvSpPr/>
            <p:nvPr/>
          </p:nvSpPr>
          <p:spPr>
            <a:xfrm>
              <a:off x="0" y="1659003"/>
              <a:ext cx="2085316" cy="2799030"/>
            </a:xfrm>
            <a:prstGeom prst="rect">
              <a:avLst/>
            </a:prstGeom>
            <a:no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1A5BB91-F832-4F0E-BD3A-826ED742B9C8}"/>
              </a:ext>
            </a:extLst>
          </p:cNvPr>
          <p:cNvSpPr txBox="1"/>
          <p:nvPr/>
        </p:nvSpPr>
        <p:spPr>
          <a:xfrm>
            <a:off x="4273236" y="4897925"/>
            <a:ext cx="3105338" cy="923330"/>
          </a:xfrm>
          <a:prstGeom prst="rect">
            <a:avLst/>
          </a:prstGeom>
          <a:noFill/>
        </p:spPr>
        <p:txBody>
          <a:bodyPr wrap="square" rtlCol="0">
            <a:spAutoFit/>
          </a:bodyPr>
          <a:lstStyle/>
          <a:p>
            <a:pPr marL="342900" indent="-342900">
              <a:buAutoNum type="arabicPeriod"/>
            </a:pPr>
            <a:r>
              <a:rPr lang="en-US" dirty="0"/>
              <a:t>Quality Objectives</a:t>
            </a:r>
          </a:p>
          <a:p>
            <a:pPr marL="342900" indent="-342900">
              <a:buAutoNum type="arabicPeriod"/>
            </a:pPr>
            <a:r>
              <a:rPr lang="en-US" dirty="0"/>
              <a:t>Management Reviews</a:t>
            </a:r>
          </a:p>
          <a:p>
            <a:pPr marL="342900" indent="-342900">
              <a:buAutoNum type="arabicPeriod"/>
            </a:pPr>
            <a:r>
              <a:rPr lang="en-US" dirty="0"/>
              <a:t>Audit </a:t>
            </a:r>
            <a:r>
              <a:rPr lang="en-US" dirty="0" err="1"/>
              <a:t>Scedules</a:t>
            </a:r>
            <a:endParaRPr lang="en-US" dirty="0"/>
          </a:p>
        </p:txBody>
      </p:sp>
    </p:spTree>
    <p:extLst>
      <p:ext uri="{BB962C8B-B14F-4D97-AF65-F5344CB8AC3E}">
        <p14:creationId xmlns:p14="http://schemas.microsoft.com/office/powerpoint/2010/main" val="199822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B8617-2F71-44E6-96E5-7188DC52D1FA}"/>
              </a:ext>
            </a:extLst>
          </p:cNvPr>
          <p:cNvSpPr>
            <a:spLocks noGrp="1"/>
          </p:cNvSpPr>
          <p:nvPr>
            <p:ph type="title"/>
          </p:nvPr>
        </p:nvSpPr>
        <p:spPr>
          <a:xfrm>
            <a:off x="176784" y="85346"/>
            <a:ext cx="7754052" cy="868363"/>
          </a:xfrm>
        </p:spPr>
        <p:txBody>
          <a:bodyPr/>
          <a:lstStyle/>
          <a:p>
            <a:r>
              <a:rPr lang="en-US" sz="3200" b="1" dirty="0"/>
              <a:t>A Must Know: 7.3 Awareness Clause</a:t>
            </a:r>
          </a:p>
        </p:txBody>
      </p:sp>
      <p:sp>
        <p:nvSpPr>
          <p:cNvPr id="8" name="TextBox 7">
            <a:extLst>
              <a:ext uri="{FF2B5EF4-FFF2-40B4-BE49-F238E27FC236}">
                <a16:creationId xmlns:a16="http://schemas.microsoft.com/office/drawing/2014/main" id="{27AA10FB-23EE-4409-9F5A-F8F4A8B25AC5}"/>
              </a:ext>
            </a:extLst>
          </p:cNvPr>
          <p:cNvSpPr txBox="1"/>
          <p:nvPr/>
        </p:nvSpPr>
        <p:spPr>
          <a:xfrm>
            <a:off x="0" y="1185996"/>
            <a:ext cx="9144000" cy="3909275"/>
          </a:xfrm>
          <a:prstGeom prst="rect">
            <a:avLst/>
          </a:prstGeom>
          <a:noFill/>
        </p:spPr>
        <p:txBody>
          <a:bodyPr wrap="square">
            <a:spAutoFit/>
          </a:bodyPr>
          <a:lstStyle/>
          <a:p>
            <a:pPr marL="171450" indent="-171450" algn="l" fontAlgn="base">
              <a:lnSpc>
                <a:spcPct val="150000"/>
              </a:lnSpc>
              <a:spcAft>
                <a:spcPts val="600"/>
              </a:spcAft>
              <a:buFont typeface="Arial" panose="020B0604020202020204" pitchFamily="34" charset="0"/>
              <a:buChar char="•"/>
            </a:pPr>
            <a:r>
              <a:rPr lang="en-US" sz="1600" b="1" i="0" dirty="0">
                <a:solidFill>
                  <a:srgbClr val="083963"/>
                </a:solidFill>
                <a:effectLst/>
              </a:rPr>
              <a:t>Quality awareness focus on </a:t>
            </a:r>
            <a:r>
              <a:rPr lang="en-US" sz="1600" b="1" i="0" dirty="0">
                <a:solidFill>
                  <a:schemeClr val="tx2"/>
                </a:solidFill>
                <a:effectLst/>
              </a:rPr>
              <a:t>meeting customer and regulatory requirements</a:t>
            </a:r>
            <a:r>
              <a:rPr lang="en-US" sz="1600" b="1" i="0" dirty="0">
                <a:solidFill>
                  <a:srgbClr val="083963"/>
                </a:solidFill>
                <a:effectLst/>
              </a:rPr>
              <a:t> </a:t>
            </a:r>
          </a:p>
          <a:p>
            <a:pPr marL="171450" indent="-171450" algn="l" fontAlgn="base">
              <a:lnSpc>
                <a:spcPct val="150000"/>
              </a:lnSpc>
              <a:spcAft>
                <a:spcPts val="600"/>
              </a:spcAft>
              <a:buFont typeface="Arial" panose="020B0604020202020204" pitchFamily="34" charset="0"/>
              <a:buChar char="•"/>
            </a:pPr>
            <a:r>
              <a:rPr lang="en-US" sz="1600" b="1" dirty="0">
                <a:solidFill>
                  <a:srgbClr val="083963"/>
                </a:solidFill>
              </a:rPr>
              <a:t> </a:t>
            </a:r>
            <a:r>
              <a:rPr lang="en-US" sz="1600" b="1" i="0" dirty="0">
                <a:solidFill>
                  <a:srgbClr val="083963"/>
                </a:solidFill>
                <a:effectLst/>
              </a:rPr>
              <a:t>All employees know </a:t>
            </a:r>
            <a:r>
              <a:rPr lang="en-US" sz="1600" b="1" i="0" dirty="0">
                <a:solidFill>
                  <a:schemeClr val="tx2"/>
                </a:solidFill>
                <a:effectLst/>
              </a:rPr>
              <a:t>organization’s QMS controls </a:t>
            </a:r>
            <a:r>
              <a:rPr lang="en-US" sz="1600" b="1" i="0" dirty="0">
                <a:solidFill>
                  <a:srgbClr val="083963"/>
                </a:solidFill>
                <a:effectLst/>
              </a:rPr>
              <a:t>do this and their </a:t>
            </a:r>
            <a:r>
              <a:rPr lang="en-US" sz="1600" b="1" i="0" dirty="0">
                <a:solidFill>
                  <a:schemeClr val="tx2"/>
                </a:solidFill>
                <a:effectLst/>
              </a:rPr>
              <a:t>role in achieving</a:t>
            </a:r>
            <a:r>
              <a:rPr lang="en-US" sz="1600" b="1" i="0" dirty="0">
                <a:solidFill>
                  <a:srgbClr val="083963"/>
                </a:solidFill>
                <a:effectLst/>
              </a:rPr>
              <a:t> it</a:t>
            </a:r>
          </a:p>
          <a:p>
            <a:pPr marL="171450" indent="-171450" algn="l" fontAlgn="base">
              <a:lnSpc>
                <a:spcPct val="150000"/>
              </a:lnSpc>
              <a:spcAft>
                <a:spcPts val="600"/>
              </a:spcAft>
              <a:buFont typeface="Arial" panose="020B0604020202020204" pitchFamily="34" charset="0"/>
              <a:buChar char="•"/>
            </a:pPr>
            <a:r>
              <a:rPr lang="en-US" sz="1600" b="1" dirty="0">
                <a:solidFill>
                  <a:srgbClr val="083963"/>
                </a:solidFill>
              </a:rPr>
              <a:t> P</a:t>
            </a:r>
            <a:r>
              <a:rPr lang="en-US" sz="1600" b="1" i="0" dirty="0">
                <a:solidFill>
                  <a:srgbClr val="083963"/>
                </a:solidFill>
                <a:effectLst/>
              </a:rPr>
              <a:t>hrase “persons doing work under the organization’s control” is work in </a:t>
            </a:r>
            <a:r>
              <a:rPr lang="en-US" sz="1600" b="1" i="0" dirty="0">
                <a:solidFill>
                  <a:schemeClr val="tx2"/>
                </a:solidFill>
                <a:effectLst/>
              </a:rPr>
              <a:t>QMS scope</a:t>
            </a:r>
            <a:r>
              <a:rPr lang="en-US" sz="1600" b="1" i="0" dirty="0">
                <a:solidFill>
                  <a:srgbClr val="083963"/>
                </a:solidFill>
                <a:effectLst/>
              </a:rPr>
              <a:t>,  to meet </a:t>
            </a:r>
            <a:r>
              <a:rPr lang="en-US" sz="1600" b="1" i="0" dirty="0">
                <a:solidFill>
                  <a:schemeClr val="tx2"/>
                </a:solidFill>
                <a:effectLst/>
              </a:rPr>
              <a:t>customer requirements</a:t>
            </a:r>
            <a:r>
              <a:rPr lang="en-US" sz="1600" b="1" i="0" dirty="0">
                <a:solidFill>
                  <a:srgbClr val="083963"/>
                </a:solidFill>
                <a:effectLst/>
              </a:rPr>
              <a:t>, whether work </a:t>
            </a:r>
            <a:r>
              <a:rPr lang="en-US" sz="1600" b="1" i="0" dirty="0">
                <a:solidFill>
                  <a:schemeClr val="tx2"/>
                </a:solidFill>
                <a:effectLst/>
              </a:rPr>
              <a:t>onsite, offsite, </a:t>
            </a:r>
            <a:r>
              <a:rPr lang="en-US" sz="1600" b="1" i="0" dirty="0">
                <a:solidFill>
                  <a:srgbClr val="083963"/>
                </a:solidFill>
                <a:effectLst/>
              </a:rPr>
              <a:t>or </a:t>
            </a:r>
            <a:r>
              <a:rPr lang="en-US" sz="1600" b="1" i="0" dirty="0">
                <a:solidFill>
                  <a:schemeClr val="tx2"/>
                </a:solidFill>
                <a:effectLst/>
              </a:rPr>
              <a:t>external provider</a:t>
            </a:r>
            <a:r>
              <a:rPr lang="en-US" sz="1600" b="1" i="0" dirty="0">
                <a:solidFill>
                  <a:srgbClr val="083963"/>
                </a:solidFill>
                <a:effectLst/>
              </a:rPr>
              <a:t>. </a:t>
            </a:r>
          </a:p>
          <a:p>
            <a:pPr marL="171450" indent="-171450" algn="l" fontAlgn="base">
              <a:lnSpc>
                <a:spcPct val="150000"/>
              </a:lnSpc>
              <a:spcAft>
                <a:spcPts val="600"/>
              </a:spcAft>
              <a:buFont typeface="Arial" panose="020B0604020202020204" pitchFamily="34" charset="0"/>
              <a:buChar char="•"/>
            </a:pPr>
            <a:r>
              <a:rPr lang="en-US" sz="1600" b="1" i="0" dirty="0">
                <a:solidFill>
                  <a:schemeClr val="tx2"/>
                </a:solidFill>
                <a:effectLst/>
              </a:rPr>
              <a:t>QMS quality policy </a:t>
            </a:r>
            <a:r>
              <a:rPr lang="en-US" sz="1600" b="1" i="0" dirty="0">
                <a:solidFill>
                  <a:srgbClr val="083963"/>
                </a:solidFill>
                <a:effectLst/>
              </a:rPr>
              <a:t>an organization must meet </a:t>
            </a:r>
            <a:r>
              <a:rPr lang="en-US" sz="1600" b="1" i="0" dirty="0">
                <a:solidFill>
                  <a:schemeClr val="tx2"/>
                </a:solidFill>
                <a:effectLst/>
              </a:rPr>
              <a:t>customer and regulatory requirements</a:t>
            </a:r>
            <a:r>
              <a:rPr lang="en-US" sz="1600" b="1" i="0" dirty="0">
                <a:solidFill>
                  <a:srgbClr val="083963"/>
                </a:solidFill>
                <a:effectLst/>
              </a:rPr>
              <a:t>. </a:t>
            </a:r>
          </a:p>
          <a:p>
            <a:pPr marL="171450" indent="-171450" algn="l" fontAlgn="base">
              <a:lnSpc>
                <a:spcPct val="150000"/>
              </a:lnSpc>
              <a:spcAft>
                <a:spcPts val="600"/>
              </a:spcAft>
              <a:buFont typeface="Arial" panose="020B0604020202020204" pitchFamily="34" charset="0"/>
              <a:buChar char="•"/>
            </a:pPr>
            <a:r>
              <a:rPr lang="en-US" sz="1600" b="1" i="0" dirty="0">
                <a:solidFill>
                  <a:srgbClr val="083963"/>
                </a:solidFill>
                <a:effectLst/>
              </a:rPr>
              <a:t>In </a:t>
            </a:r>
            <a:r>
              <a:rPr lang="en-US" sz="1600" b="1" i="0" dirty="0">
                <a:solidFill>
                  <a:schemeClr val="tx2"/>
                </a:solidFill>
                <a:effectLst/>
              </a:rPr>
              <a:t>quality policy</a:t>
            </a:r>
            <a:r>
              <a:rPr lang="en-US" sz="1600" b="1" i="0" dirty="0">
                <a:solidFill>
                  <a:srgbClr val="083963"/>
                </a:solidFill>
                <a:effectLst/>
              </a:rPr>
              <a:t>, </a:t>
            </a:r>
            <a:r>
              <a:rPr lang="en-US" sz="1600" b="1" i="0" dirty="0">
                <a:solidFill>
                  <a:schemeClr val="tx2"/>
                </a:solidFill>
                <a:effectLst/>
              </a:rPr>
              <a:t>all workers </a:t>
            </a:r>
            <a:r>
              <a:rPr lang="en-US" sz="1600" b="1" i="0" dirty="0">
                <a:solidFill>
                  <a:srgbClr val="083963"/>
                </a:solidFill>
                <a:effectLst/>
              </a:rPr>
              <a:t>know organization’s </a:t>
            </a:r>
            <a:r>
              <a:rPr lang="en-US" sz="1600" b="1" i="0" dirty="0">
                <a:solidFill>
                  <a:schemeClr val="tx2"/>
                </a:solidFill>
                <a:effectLst/>
              </a:rPr>
              <a:t>customer and regulatory requirements</a:t>
            </a:r>
          </a:p>
          <a:p>
            <a:pPr marL="171450" indent="-171450" algn="l" fontAlgn="base">
              <a:lnSpc>
                <a:spcPct val="150000"/>
              </a:lnSpc>
              <a:spcAft>
                <a:spcPts val="600"/>
              </a:spcAft>
              <a:buFont typeface="Arial" panose="020B0604020202020204" pitchFamily="34" charset="0"/>
              <a:buChar char="•"/>
            </a:pPr>
            <a:r>
              <a:rPr lang="en-US" sz="1600" b="1" i="0" dirty="0">
                <a:solidFill>
                  <a:srgbClr val="083963"/>
                </a:solidFill>
                <a:effectLst/>
              </a:rPr>
              <a:t>The </a:t>
            </a:r>
            <a:r>
              <a:rPr lang="en-US" sz="1600" b="1" i="0" dirty="0">
                <a:solidFill>
                  <a:schemeClr val="tx2"/>
                </a:solidFill>
                <a:effectLst/>
              </a:rPr>
              <a:t>quality policy</a:t>
            </a:r>
            <a:r>
              <a:rPr lang="en-US" sz="1600" b="1" i="0" dirty="0">
                <a:solidFill>
                  <a:srgbClr val="083963"/>
                </a:solidFill>
                <a:effectLst/>
              </a:rPr>
              <a:t> leads to </a:t>
            </a:r>
            <a:r>
              <a:rPr lang="en-US" sz="1600" b="1" i="0" dirty="0">
                <a:solidFill>
                  <a:schemeClr val="tx2"/>
                </a:solidFill>
                <a:effectLst/>
              </a:rPr>
              <a:t>quality objectives</a:t>
            </a:r>
            <a:r>
              <a:rPr lang="en-US" sz="1600" b="1" i="0" dirty="0">
                <a:solidFill>
                  <a:srgbClr val="083963"/>
                </a:solidFill>
                <a:effectLst/>
              </a:rPr>
              <a:t>. </a:t>
            </a:r>
          </a:p>
          <a:p>
            <a:pPr marL="171450" indent="-171450" algn="l" fontAlgn="base">
              <a:lnSpc>
                <a:spcPct val="150000"/>
              </a:lnSpc>
              <a:spcAft>
                <a:spcPts val="600"/>
              </a:spcAft>
              <a:buFont typeface="Arial" panose="020B0604020202020204" pitchFamily="34" charset="0"/>
              <a:buChar char="•"/>
            </a:pPr>
            <a:r>
              <a:rPr lang="en-US" sz="1600" b="1" dirty="0">
                <a:solidFill>
                  <a:schemeClr val="tx2"/>
                </a:solidFill>
              </a:rPr>
              <a:t>Q</a:t>
            </a:r>
            <a:r>
              <a:rPr lang="en-US" sz="1600" b="1" i="0" dirty="0">
                <a:solidFill>
                  <a:schemeClr val="tx2"/>
                </a:solidFill>
                <a:effectLst/>
              </a:rPr>
              <a:t>uality objectives </a:t>
            </a:r>
            <a:r>
              <a:rPr lang="en-US" sz="1600" b="1" i="0" dirty="0">
                <a:solidFill>
                  <a:srgbClr val="083963"/>
                </a:solidFill>
                <a:effectLst/>
              </a:rPr>
              <a:t>set </a:t>
            </a:r>
            <a:r>
              <a:rPr lang="en-US" sz="1600" b="1" i="0" dirty="0">
                <a:solidFill>
                  <a:schemeClr val="tx2"/>
                </a:solidFill>
                <a:effectLst/>
              </a:rPr>
              <a:t>metrics </a:t>
            </a:r>
            <a:r>
              <a:rPr lang="en-US" sz="1600" b="1" i="0" dirty="0">
                <a:solidFill>
                  <a:srgbClr val="083963"/>
                </a:solidFill>
                <a:effectLst/>
              </a:rPr>
              <a:t>for product, service, QMS process, compliance, customers</a:t>
            </a:r>
          </a:p>
          <a:p>
            <a:pPr marL="171450" indent="-171450" algn="l" fontAlgn="base">
              <a:lnSpc>
                <a:spcPct val="150000"/>
              </a:lnSpc>
              <a:spcAft>
                <a:spcPts val="600"/>
              </a:spcAft>
              <a:buFont typeface="Arial" panose="020B0604020202020204" pitchFamily="34" charset="0"/>
              <a:buChar char="•"/>
            </a:pPr>
            <a:r>
              <a:rPr lang="en-US" sz="1600" b="1" i="0" dirty="0">
                <a:solidFill>
                  <a:srgbClr val="083963"/>
                </a:solidFill>
                <a:effectLst/>
              </a:rPr>
              <a:t>Objectives focus on </a:t>
            </a:r>
            <a:r>
              <a:rPr lang="en-US" sz="1600" b="1" i="0" dirty="0">
                <a:solidFill>
                  <a:schemeClr val="tx2"/>
                </a:solidFill>
                <a:effectLst/>
              </a:rPr>
              <a:t>customer and regulatory requirements </a:t>
            </a:r>
            <a:r>
              <a:rPr lang="en-US" sz="1600" b="1" i="0" dirty="0">
                <a:solidFill>
                  <a:srgbClr val="083963"/>
                </a:solidFill>
                <a:effectLst/>
              </a:rPr>
              <a:t>and </a:t>
            </a:r>
            <a:r>
              <a:rPr lang="en-US" sz="1600" b="1" i="0" dirty="0">
                <a:solidFill>
                  <a:schemeClr val="tx2"/>
                </a:solidFill>
                <a:effectLst/>
              </a:rPr>
              <a:t>customer satisfaction</a:t>
            </a:r>
            <a:r>
              <a:rPr lang="en-US" sz="1600" b="1" i="0" dirty="0">
                <a:solidFill>
                  <a:srgbClr val="083963"/>
                </a:solidFill>
                <a:effectLst/>
              </a:rPr>
              <a:t>.</a:t>
            </a:r>
            <a:endParaRPr lang="en-US" sz="1600" b="1" i="0" dirty="0">
              <a:solidFill>
                <a:srgbClr val="444444"/>
              </a:solidFill>
              <a:effectLst/>
            </a:endParaRPr>
          </a:p>
        </p:txBody>
      </p:sp>
      <p:sp>
        <p:nvSpPr>
          <p:cNvPr id="6" name="TextBox 5">
            <a:extLst>
              <a:ext uri="{FF2B5EF4-FFF2-40B4-BE49-F238E27FC236}">
                <a16:creationId xmlns:a16="http://schemas.microsoft.com/office/drawing/2014/main" id="{23640137-6EED-4E96-9A3B-6EDD69111E9C}"/>
              </a:ext>
            </a:extLst>
          </p:cNvPr>
          <p:cNvSpPr txBox="1"/>
          <p:nvPr/>
        </p:nvSpPr>
        <p:spPr>
          <a:xfrm>
            <a:off x="49794" y="5327558"/>
            <a:ext cx="9044412" cy="1323439"/>
          </a:xfrm>
          <a:prstGeom prst="rect">
            <a:avLst/>
          </a:prstGeom>
          <a:solidFill>
            <a:srgbClr val="FFFF00"/>
          </a:solidFill>
          <a:ln w="57150">
            <a:solidFill>
              <a:schemeClr val="tx1"/>
            </a:solidFill>
          </a:ln>
        </p:spPr>
        <p:txBody>
          <a:bodyPr wrap="square" rtlCol="0">
            <a:spAutoFit/>
          </a:bodyPr>
          <a:lstStyle/>
          <a:p>
            <a:pPr marL="342900" indent="-342900">
              <a:buFont typeface="+mj-lt"/>
              <a:buAutoNum type="arabicPeriod"/>
            </a:pPr>
            <a:r>
              <a:rPr lang="en-US" sz="1600" dirty="0">
                <a:latin typeface="+mj-lt"/>
              </a:rPr>
              <a:t>7.3 Awareness Clause is focused on</a:t>
            </a:r>
            <a:r>
              <a:rPr kumimoji="0" lang="en-US" sz="1600" b="1" i="0" u="none" strike="noStrike" kern="1200" cap="none" spc="0" normalizeH="0" baseline="0" noProof="0" dirty="0">
                <a:ln>
                  <a:noFill/>
                </a:ln>
                <a:solidFill>
                  <a:srgbClr val="CC0000"/>
                </a:solidFill>
                <a:effectLst/>
                <a:uLnTx/>
                <a:uFillTx/>
                <a:latin typeface="+mj-lt"/>
                <a:ea typeface="+mn-ea"/>
                <a:cs typeface="+mn-cs"/>
              </a:rPr>
              <a:t> meeting customer and regulatory requirements</a:t>
            </a:r>
            <a:endParaRPr lang="en-US" sz="1600" dirty="0">
              <a:latin typeface="+mj-lt"/>
            </a:endParaRPr>
          </a:p>
          <a:p>
            <a:pPr marL="342900" indent="-342900">
              <a:buFont typeface="+mj-lt"/>
              <a:buAutoNum type="arabicPeriod"/>
            </a:pPr>
            <a:r>
              <a:rPr lang="en-US" sz="1600" dirty="0">
                <a:latin typeface="+mj-lt"/>
              </a:rPr>
              <a:t>7.3 Awareness Clause leads to Quality Policy that leads to Quality Objectives</a:t>
            </a:r>
          </a:p>
          <a:p>
            <a:pPr marL="342900" indent="-342900">
              <a:buFont typeface="+mj-lt"/>
              <a:buAutoNum type="arabicPeriod"/>
            </a:pPr>
            <a:r>
              <a:rPr lang="en-US" sz="1600" dirty="0">
                <a:latin typeface="+mj-lt"/>
              </a:rPr>
              <a:t>Quality Policy sets practices to meet two things: customer and regulatory requirements</a:t>
            </a:r>
          </a:p>
          <a:p>
            <a:pPr marL="342900" indent="-342900">
              <a:buFont typeface="+mj-lt"/>
              <a:buAutoNum type="arabicPeriod"/>
            </a:pPr>
            <a:r>
              <a:rPr lang="en-US" sz="1600" dirty="0">
                <a:latin typeface="+mj-lt"/>
              </a:rPr>
              <a:t>Quality Objectives sets metrics how we achieve products, QMS standards, customers</a:t>
            </a:r>
          </a:p>
          <a:p>
            <a:pPr marL="342900" indent="-342900">
              <a:buFont typeface="+mj-lt"/>
              <a:buAutoNum type="arabicPeriod"/>
            </a:pPr>
            <a:r>
              <a:rPr lang="en-US" sz="1600" dirty="0">
                <a:latin typeface="+mj-lt"/>
              </a:rPr>
              <a:t>To meet regulation and customer requirements: </a:t>
            </a:r>
            <a:r>
              <a:rPr lang="en-US" sz="1600" b="1" dirty="0">
                <a:latin typeface="+mj-lt"/>
              </a:rPr>
              <a:t>7.3 Awareness Clause – Policy -- Obje</a:t>
            </a:r>
            <a:r>
              <a:rPr lang="en-US" sz="1600" dirty="0">
                <a:latin typeface="+mj-lt"/>
              </a:rPr>
              <a:t>ctives</a:t>
            </a:r>
          </a:p>
        </p:txBody>
      </p:sp>
    </p:spTree>
    <p:extLst>
      <p:ext uri="{BB962C8B-B14F-4D97-AF65-F5344CB8AC3E}">
        <p14:creationId xmlns:p14="http://schemas.microsoft.com/office/powerpoint/2010/main" val="2661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B8617-2F71-44E6-96E5-7188DC52D1FA}"/>
              </a:ext>
            </a:extLst>
          </p:cNvPr>
          <p:cNvSpPr>
            <a:spLocks noGrp="1"/>
          </p:cNvSpPr>
          <p:nvPr>
            <p:ph type="title"/>
          </p:nvPr>
        </p:nvSpPr>
        <p:spPr>
          <a:xfrm>
            <a:off x="87078" y="71080"/>
            <a:ext cx="7754052" cy="868363"/>
          </a:xfrm>
        </p:spPr>
        <p:txBody>
          <a:bodyPr/>
          <a:lstStyle/>
          <a:p>
            <a:r>
              <a:rPr lang="en-US" sz="3200" b="1" dirty="0"/>
              <a:t>7.3 Awareness Clause…to Quality Policy…to Quality Objectives</a:t>
            </a:r>
          </a:p>
        </p:txBody>
      </p:sp>
      <p:grpSp>
        <p:nvGrpSpPr>
          <p:cNvPr id="16" name="Group 15">
            <a:extLst>
              <a:ext uri="{FF2B5EF4-FFF2-40B4-BE49-F238E27FC236}">
                <a16:creationId xmlns:a16="http://schemas.microsoft.com/office/drawing/2014/main" id="{A05AD8FC-2DFB-4B16-8F97-66608534AB27}"/>
              </a:ext>
            </a:extLst>
          </p:cNvPr>
          <p:cNvGrpSpPr/>
          <p:nvPr/>
        </p:nvGrpSpPr>
        <p:grpSpPr>
          <a:xfrm>
            <a:off x="477689" y="1476377"/>
            <a:ext cx="8188619" cy="5296277"/>
            <a:chOff x="1955548" y="1919335"/>
            <a:chExt cx="5540721" cy="4200808"/>
          </a:xfrm>
        </p:grpSpPr>
        <p:sp>
          <p:nvSpPr>
            <p:cNvPr id="2" name="Isosceles Triangle 1">
              <a:extLst>
                <a:ext uri="{FF2B5EF4-FFF2-40B4-BE49-F238E27FC236}">
                  <a16:creationId xmlns:a16="http://schemas.microsoft.com/office/drawing/2014/main" id="{D68B2813-2B36-490F-9167-D6E9BCE173D7}"/>
                </a:ext>
              </a:extLst>
            </p:cNvPr>
            <p:cNvSpPr/>
            <p:nvPr/>
          </p:nvSpPr>
          <p:spPr>
            <a:xfrm rot="10800000">
              <a:off x="1955548" y="1919335"/>
              <a:ext cx="5540721" cy="4200808"/>
            </a:xfrm>
            <a:prstGeom prst="triangle">
              <a:avLst/>
            </a:prstGeom>
            <a:solidFill>
              <a:srgbClr val="FFFF00"/>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B9A0F0B-7A54-4B8A-A9D1-88E47EA9F28C}"/>
                </a:ext>
              </a:extLst>
            </p:cNvPr>
            <p:cNvCxnSpPr>
              <a:cxnSpLocks/>
            </p:cNvCxnSpPr>
            <p:nvPr/>
          </p:nvCxnSpPr>
          <p:spPr>
            <a:xfrm>
              <a:off x="2661719" y="2951430"/>
              <a:ext cx="4128380" cy="0"/>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9" name="Straight Connector 8">
              <a:extLst>
                <a:ext uri="{FF2B5EF4-FFF2-40B4-BE49-F238E27FC236}">
                  <a16:creationId xmlns:a16="http://schemas.microsoft.com/office/drawing/2014/main" id="{9DF55489-32D0-4350-8848-D3FC061A9AF6}"/>
                </a:ext>
              </a:extLst>
            </p:cNvPr>
            <p:cNvCxnSpPr>
              <a:cxnSpLocks/>
              <a:stCxn id="2" idx="5"/>
              <a:endCxn id="2" idx="1"/>
            </p:cNvCxnSpPr>
            <p:nvPr/>
          </p:nvCxnSpPr>
          <p:spPr>
            <a:xfrm>
              <a:off x="3340728" y="4019739"/>
              <a:ext cx="2770361" cy="0"/>
            </a:xfrm>
            <a:prstGeom prst="line">
              <a:avLst/>
            </a:prstGeom>
            <a:ln w="76200"/>
          </p:spPr>
          <p:style>
            <a:lnRef idx="2">
              <a:schemeClr val="accent4"/>
            </a:lnRef>
            <a:fillRef idx="0">
              <a:schemeClr val="accent4"/>
            </a:fillRef>
            <a:effectRef idx="1">
              <a:schemeClr val="accent4"/>
            </a:effectRef>
            <a:fontRef idx="minor">
              <a:schemeClr val="tx1"/>
            </a:fontRef>
          </p:style>
        </p:cxnSp>
      </p:grpSp>
      <p:sp>
        <p:nvSpPr>
          <p:cNvPr id="17" name="TextBox 16">
            <a:extLst>
              <a:ext uri="{FF2B5EF4-FFF2-40B4-BE49-F238E27FC236}">
                <a16:creationId xmlns:a16="http://schemas.microsoft.com/office/drawing/2014/main" id="{6C448245-3BE6-4861-AF38-93BA9080FBC7}"/>
              </a:ext>
            </a:extLst>
          </p:cNvPr>
          <p:cNvSpPr txBox="1"/>
          <p:nvPr/>
        </p:nvSpPr>
        <p:spPr>
          <a:xfrm>
            <a:off x="2157940" y="1899651"/>
            <a:ext cx="5021458" cy="400110"/>
          </a:xfrm>
          <a:prstGeom prst="rect">
            <a:avLst/>
          </a:prstGeom>
          <a:noFill/>
        </p:spPr>
        <p:txBody>
          <a:bodyPr wrap="square" rtlCol="0">
            <a:spAutoFit/>
          </a:bodyPr>
          <a:lstStyle/>
          <a:p>
            <a:r>
              <a:rPr lang="en-US" sz="2000" b="1" dirty="0"/>
              <a:t>In ISO 9001 QMS 7.3 Awareness Clause</a:t>
            </a:r>
          </a:p>
        </p:txBody>
      </p:sp>
      <p:sp>
        <p:nvSpPr>
          <p:cNvPr id="19" name="TextBox 18">
            <a:extLst>
              <a:ext uri="{FF2B5EF4-FFF2-40B4-BE49-F238E27FC236}">
                <a16:creationId xmlns:a16="http://schemas.microsoft.com/office/drawing/2014/main" id="{5E74A2A8-2238-404A-A1D1-C0C66148ED3B}"/>
              </a:ext>
            </a:extLst>
          </p:cNvPr>
          <p:cNvSpPr txBox="1"/>
          <p:nvPr/>
        </p:nvSpPr>
        <p:spPr>
          <a:xfrm>
            <a:off x="3241139" y="2898468"/>
            <a:ext cx="2661718" cy="400110"/>
          </a:xfrm>
          <a:prstGeom prst="rect">
            <a:avLst/>
          </a:prstGeom>
          <a:noFill/>
        </p:spPr>
        <p:txBody>
          <a:bodyPr wrap="square" rtlCol="0">
            <a:spAutoFit/>
          </a:bodyPr>
          <a:lstStyle/>
          <a:p>
            <a:r>
              <a:rPr lang="en-US" sz="2000" b="1" dirty="0"/>
              <a:t>MTS Quality Policy</a:t>
            </a:r>
          </a:p>
        </p:txBody>
      </p:sp>
      <p:sp>
        <p:nvSpPr>
          <p:cNvPr id="21" name="TextBox 20">
            <a:extLst>
              <a:ext uri="{FF2B5EF4-FFF2-40B4-BE49-F238E27FC236}">
                <a16:creationId xmlns:a16="http://schemas.microsoft.com/office/drawing/2014/main" id="{5A5B1F32-CDEB-4AE3-BE03-35C2D63C057C}"/>
              </a:ext>
            </a:extLst>
          </p:cNvPr>
          <p:cNvSpPr txBox="1"/>
          <p:nvPr/>
        </p:nvSpPr>
        <p:spPr>
          <a:xfrm>
            <a:off x="3159659" y="4537065"/>
            <a:ext cx="3213981" cy="400110"/>
          </a:xfrm>
          <a:prstGeom prst="rect">
            <a:avLst/>
          </a:prstGeom>
          <a:noFill/>
        </p:spPr>
        <p:txBody>
          <a:bodyPr wrap="square" rtlCol="0">
            <a:spAutoFit/>
          </a:bodyPr>
          <a:lstStyle/>
          <a:p>
            <a:r>
              <a:rPr lang="en-US" sz="2000" b="1" dirty="0"/>
              <a:t>MTS  Quality Objectives</a:t>
            </a:r>
          </a:p>
        </p:txBody>
      </p:sp>
      <p:sp>
        <p:nvSpPr>
          <p:cNvPr id="28" name="TextBox 27">
            <a:extLst>
              <a:ext uri="{FF2B5EF4-FFF2-40B4-BE49-F238E27FC236}">
                <a16:creationId xmlns:a16="http://schemas.microsoft.com/office/drawing/2014/main" id="{BFCA4B26-40F5-4019-8286-D223BABFB96E}"/>
              </a:ext>
            </a:extLst>
          </p:cNvPr>
          <p:cNvSpPr txBox="1"/>
          <p:nvPr/>
        </p:nvSpPr>
        <p:spPr>
          <a:xfrm>
            <a:off x="477688" y="3355375"/>
            <a:ext cx="8458081" cy="584775"/>
          </a:xfrm>
          <a:prstGeom prst="rect">
            <a:avLst/>
          </a:prstGeom>
          <a:solidFill>
            <a:srgbClr val="FFFF00"/>
          </a:solidFill>
          <a:ln w="57150">
            <a:solidFill>
              <a:schemeClr val="tx1"/>
            </a:solidFill>
          </a:ln>
        </p:spPr>
        <p:txBody>
          <a:bodyPr wrap="square">
            <a:spAutoFit/>
          </a:bodyPr>
          <a:lstStyle/>
          <a:p>
            <a:r>
              <a:rPr lang="en-US" sz="1600" b="1" i="0" u="none" strike="noStrike" dirty="0">
                <a:solidFill>
                  <a:srgbClr val="333333"/>
                </a:solidFill>
                <a:effectLst/>
                <a:latin typeface="Helvetica Neue"/>
              </a:rPr>
              <a:t>MTS is committed to providing quality products and services that meet customer and regulatory requirements by following reliable and continually improving processes. </a:t>
            </a:r>
            <a:endParaRPr lang="en-US" sz="1600" b="1" dirty="0"/>
          </a:p>
        </p:txBody>
      </p:sp>
      <p:sp>
        <p:nvSpPr>
          <p:cNvPr id="29" name="TextBox 28">
            <a:extLst>
              <a:ext uri="{FF2B5EF4-FFF2-40B4-BE49-F238E27FC236}">
                <a16:creationId xmlns:a16="http://schemas.microsoft.com/office/drawing/2014/main" id="{EFBD7838-79A3-4F98-BE71-FC9819E91B85}"/>
              </a:ext>
            </a:extLst>
          </p:cNvPr>
          <p:cNvSpPr txBox="1"/>
          <p:nvPr/>
        </p:nvSpPr>
        <p:spPr>
          <a:xfrm>
            <a:off x="87078" y="5176570"/>
            <a:ext cx="8969840" cy="1569660"/>
          </a:xfrm>
          <a:prstGeom prst="rect">
            <a:avLst/>
          </a:prstGeom>
          <a:solidFill>
            <a:srgbClr val="FFFF00"/>
          </a:solidFill>
          <a:ln w="57150">
            <a:solidFill>
              <a:schemeClr val="tx1"/>
            </a:solidFill>
          </a:ln>
        </p:spPr>
        <p:txBody>
          <a:bodyPr wrap="square" rtlCol="0">
            <a:spAutoFit/>
          </a:bodyPr>
          <a:lstStyle/>
          <a:p>
            <a:r>
              <a:rPr lang="en-US" sz="1600" b="1" i="0" u="none" strike="noStrike" dirty="0">
                <a:solidFill>
                  <a:srgbClr val="333333"/>
                </a:solidFill>
                <a:effectLst/>
                <a:latin typeface="Helvetica Neue"/>
              </a:rPr>
              <a:t>The policy of MTS Systems Test Division is to apply innovative design and workplace methods to minimize occupational and environmental risk for our employees, customers, contractors, and stakeholders worldwide. We are committed to achieve an operating environment which is free from injury and utilize environmental resources in a responsible manner at all times. We support the empowerment of our workforce to establish a positive culture and promote active environmental health and safety participation. </a:t>
            </a:r>
            <a:endParaRPr lang="en-US" sz="1600" b="1" dirty="0"/>
          </a:p>
        </p:txBody>
      </p:sp>
    </p:spTree>
    <p:extLst>
      <p:ext uri="{BB962C8B-B14F-4D97-AF65-F5344CB8AC3E}">
        <p14:creationId xmlns:p14="http://schemas.microsoft.com/office/powerpoint/2010/main" val="395598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1000" fill="hold"/>
                                        <p:tgtEl>
                                          <p:spTgt spid="29"/>
                                        </p:tgtEl>
                                        <p:attrNameLst>
                                          <p:attrName>ppt_w</p:attrName>
                                        </p:attrNameLst>
                                      </p:cBhvr>
                                      <p:tavLst>
                                        <p:tav tm="0">
                                          <p:val>
                                            <p:fltVal val="0"/>
                                          </p:val>
                                        </p:tav>
                                        <p:tav tm="100000">
                                          <p:val>
                                            <p:strVal val="#ppt_w"/>
                                          </p:val>
                                        </p:tav>
                                      </p:tavLst>
                                    </p:anim>
                                    <p:anim calcmode="lin" valueType="num">
                                      <p:cBhvr>
                                        <p:cTn id="16" dur="1000" fill="hold"/>
                                        <p:tgtEl>
                                          <p:spTgt spid="29"/>
                                        </p:tgtEl>
                                        <p:attrNameLst>
                                          <p:attrName>ppt_h</p:attrName>
                                        </p:attrNameLst>
                                      </p:cBhvr>
                                      <p:tavLst>
                                        <p:tav tm="0">
                                          <p:val>
                                            <p:fltVal val="0"/>
                                          </p:val>
                                        </p:tav>
                                        <p:tav tm="100000">
                                          <p:val>
                                            <p:strVal val="#ppt_h"/>
                                          </p:val>
                                        </p:tav>
                                      </p:tavLst>
                                    </p:anim>
                                    <p:anim calcmode="lin" valueType="num">
                                      <p:cBhvr>
                                        <p:cTn id="17" dur="1000" fill="hold"/>
                                        <p:tgtEl>
                                          <p:spTgt spid="29"/>
                                        </p:tgtEl>
                                        <p:attrNameLst>
                                          <p:attrName>style.rotation</p:attrName>
                                        </p:attrNameLst>
                                      </p:cBhvr>
                                      <p:tavLst>
                                        <p:tav tm="0">
                                          <p:val>
                                            <p:fltVal val="90"/>
                                          </p:val>
                                        </p:tav>
                                        <p:tav tm="100000">
                                          <p:val>
                                            <p:fltVal val="0"/>
                                          </p:val>
                                        </p:tav>
                                      </p:tavLst>
                                    </p:anim>
                                    <p:animEffect transition="in" filter="fade">
                                      <p:cBhvr>
                                        <p:cTn id="1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B8617-2F71-44E6-96E5-7188DC52D1FA}"/>
              </a:ext>
            </a:extLst>
          </p:cNvPr>
          <p:cNvSpPr>
            <a:spLocks noGrp="1"/>
          </p:cNvSpPr>
          <p:nvPr>
            <p:ph type="title"/>
          </p:nvPr>
        </p:nvSpPr>
        <p:spPr>
          <a:xfrm>
            <a:off x="176784" y="85346"/>
            <a:ext cx="7654464" cy="868363"/>
          </a:xfrm>
        </p:spPr>
        <p:txBody>
          <a:bodyPr/>
          <a:lstStyle/>
          <a:p>
            <a:r>
              <a:rPr lang="en-US" sz="3200" b="1" dirty="0"/>
              <a:t>Memorize Policy or Objectives or ….</a:t>
            </a:r>
          </a:p>
        </p:txBody>
      </p:sp>
      <p:pic>
        <p:nvPicPr>
          <p:cNvPr id="4" name="Picture 3">
            <a:extLst>
              <a:ext uri="{FF2B5EF4-FFF2-40B4-BE49-F238E27FC236}">
                <a16:creationId xmlns:a16="http://schemas.microsoft.com/office/drawing/2014/main" id="{DF9DCF2E-722D-4BE1-B906-BB8780C0BFC4}"/>
              </a:ext>
            </a:extLst>
          </p:cNvPr>
          <p:cNvPicPr>
            <a:picLocks noChangeAspect="1"/>
          </p:cNvPicPr>
          <p:nvPr/>
        </p:nvPicPr>
        <p:blipFill>
          <a:blip r:embed="rId2"/>
          <a:stretch>
            <a:fillRect/>
          </a:stretch>
        </p:blipFill>
        <p:spPr>
          <a:xfrm>
            <a:off x="176784" y="1344768"/>
            <a:ext cx="8790915" cy="4721053"/>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a:extLst>
              <a:ext uri="{FF2B5EF4-FFF2-40B4-BE49-F238E27FC236}">
                <a16:creationId xmlns:a16="http://schemas.microsoft.com/office/drawing/2014/main" id="{2E2ABA2C-91C5-41A4-AF15-3DDE292F91F1}"/>
              </a:ext>
            </a:extLst>
          </p:cNvPr>
          <p:cNvSpPr/>
          <p:nvPr/>
        </p:nvSpPr>
        <p:spPr>
          <a:xfrm>
            <a:off x="2326742" y="2615735"/>
            <a:ext cx="3163944" cy="753209"/>
          </a:xfrm>
          <a:prstGeom prst="rect">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00A5C3-AFF2-4C76-9225-5A26BDBD2491}"/>
              </a:ext>
            </a:extLst>
          </p:cNvPr>
          <p:cNvSpPr/>
          <p:nvPr/>
        </p:nvSpPr>
        <p:spPr>
          <a:xfrm>
            <a:off x="2367239" y="3397487"/>
            <a:ext cx="3163944" cy="1464224"/>
          </a:xfrm>
          <a:prstGeom prst="rect">
            <a:avLst/>
          </a:prstGeom>
          <a:noFill/>
          <a:ln w="762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40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B8617-2F71-44E6-96E5-7188DC52D1FA}"/>
              </a:ext>
            </a:extLst>
          </p:cNvPr>
          <p:cNvSpPr>
            <a:spLocks noGrp="1"/>
          </p:cNvSpPr>
          <p:nvPr>
            <p:ph type="title"/>
          </p:nvPr>
        </p:nvSpPr>
        <p:spPr>
          <a:xfrm>
            <a:off x="176784" y="85346"/>
            <a:ext cx="6813550" cy="868363"/>
          </a:xfrm>
        </p:spPr>
        <p:txBody>
          <a:bodyPr/>
          <a:lstStyle/>
          <a:p>
            <a:r>
              <a:rPr lang="en-US" sz="3200" b="1" dirty="0"/>
              <a:t>QUALITY OBJECTIVES FY20</a:t>
            </a:r>
          </a:p>
        </p:txBody>
      </p:sp>
      <p:graphicFrame>
        <p:nvGraphicFramePr>
          <p:cNvPr id="7" name="Table 4">
            <a:extLst>
              <a:ext uri="{FF2B5EF4-FFF2-40B4-BE49-F238E27FC236}">
                <a16:creationId xmlns:a16="http://schemas.microsoft.com/office/drawing/2014/main" id="{E0FB7493-1ED3-484B-969B-2862FDDF7502}"/>
              </a:ext>
            </a:extLst>
          </p:cNvPr>
          <p:cNvGraphicFramePr>
            <a:graphicFrameLocks noGrp="1"/>
          </p:cNvGraphicFramePr>
          <p:nvPr>
            <p:ph idx="1"/>
          </p:nvPr>
        </p:nvGraphicFramePr>
        <p:xfrm>
          <a:off x="176784" y="1178122"/>
          <a:ext cx="8215778" cy="5257712"/>
        </p:xfrm>
        <a:graphic>
          <a:graphicData uri="http://schemas.openxmlformats.org/drawingml/2006/table">
            <a:tbl>
              <a:tblPr firstRow="1" bandRow="1">
                <a:tableStyleId>{5C22544A-7EE6-4342-B048-85BDC9FD1C3A}</a:tableStyleId>
              </a:tblPr>
              <a:tblGrid>
                <a:gridCol w="913446">
                  <a:extLst>
                    <a:ext uri="{9D8B030D-6E8A-4147-A177-3AD203B41FA5}">
                      <a16:colId xmlns:a16="http://schemas.microsoft.com/office/drawing/2014/main" val="3703175839"/>
                    </a:ext>
                  </a:extLst>
                </a:gridCol>
                <a:gridCol w="1737309">
                  <a:extLst>
                    <a:ext uri="{9D8B030D-6E8A-4147-A177-3AD203B41FA5}">
                      <a16:colId xmlns:a16="http://schemas.microsoft.com/office/drawing/2014/main" val="564193157"/>
                    </a:ext>
                  </a:extLst>
                </a:gridCol>
                <a:gridCol w="5565023">
                  <a:extLst>
                    <a:ext uri="{9D8B030D-6E8A-4147-A177-3AD203B41FA5}">
                      <a16:colId xmlns:a16="http://schemas.microsoft.com/office/drawing/2014/main" val="3884063024"/>
                    </a:ext>
                  </a:extLst>
                </a:gridCol>
              </a:tblGrid>
              <a:tr h="432654">
                <a:tc>
                  <a:txBody>
                    <a:bodyPr/>
                    <a:lstStyle/>
                    <a:p>
                      <a:pPr algn="ctr"/>
                      <a:r>
                        <a:rPr lang="en-US" sz="1800" dirty="0"/>
                        <a:t>Goal</a:t>
                      </a:r>
                    </a:p>
                  </a:txBody>
                  <a:tcPr/>
                </a:tc>
                <a:tc>
                  <a:txBody>
                    <a:bodyPr/>
                    <a:lstStyle/>
                    <a:p>
                      <a:r>
                        <a:rPr lang="en-US" sz="1800" dirty="0"/>
                        <a:t>Name</a:t>
                      </a:r>
                    </a:p>
                  </a:txBody>
                  <a:tcPr/>
                </a:tc>
                <a:tc>
                  <a:txBody>
                    <a:bodyPr/>
                    <a:lstStyle/>
                    <a:p>
                      <a:r>
                        <a:rPr lang="en-US" sz="1800" dirty="0"/>
                        <a:t>Description</a:t>
                      </a:r>
                    </a:p>
                  </a:txBody>
                  <a:tcPr/>
                </a:tc>
                <a:extLst>
                  <a:ext uri="{0D108BD9-81ED-4DB2-BD59-A6C34878D82A}">
                    <a16:rowId xmlns:a16="http://schemas.microsoft.com/office/drawing/2014/main" val="1495029618"/>
                  </a:ext>
                </a:extLst>
              </a:tr>
              <a:tr h="723491">
                <a:tc>
                  <a:txBody>
                    <a:bodyPr/>
                    <a:lstStyle/>
                    <a:p>
                      <a:pPr algn="ctr"/>
                      <a:r>
                        <a:rPr lang="en-US" sz="1200" dirty="0"/>
                        <a:t>1</a:t>
                      </a:r>
                    </a:p>
                  </a:txBody>
                  <a:tcPr anchor="ctr"/>
                </a:tc>
                <a:tc>
                  <a:txBody>
                    <a:bodyPr/>
                    <a:lstStyle/>
                    <a:p>
                      <a:pPr marL="0" marR="0">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On-Time Shipment</a:t>
                      </a:r>
                      <a:endParaRPr lang="en-US" sz="16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Improve Projects, ZISO, and Service Parts on-time shipment</a:t>
                      </a:r>
                      <a:endParaRPr lang="en-US" sz="1600" dirty="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2734866323"/>
                  </a:ext>
                </a:extLst>
              </a:tr>
              <a:tr h="1166918">
                <a:tc>
                  <a:txBody>
                    <a:bodyPr/>
                    <a:lstStyle/>
                    <a:p>
                      <a:pPr algn="ctr"/>
                      <a:r>
                        <a:rPr lang="en-US" sz="1200" dirty="0"/>
                        <a:t>2</a:t>
                      </a:r>
                    </a:p>
                  </a:txBody>
                  <a:tcPr anchor="ctr"/>
                </a:tc>
                <a:tc>
                  <a:txBody>
                    <a:bodyPr/>
                    <a:lstStyle/>
                    <a:p>
                      <a:pPr marL="0" marR="0">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Cost Savings &amp; Efficiency</a:t>
                      </a:r>
                      <a:endParaRPr lang="en-US" sz="1600">
                        <a:effectLst/>
                        <a:latin typeface="Calibri" panose="020F0502020204030204" pitchFamily="34" charset="0"/>
                        <a:ea typeface="Calibri" panose="020F0502020204030204" pitchFamily="34" charset="0"/>
                      </a:endParaRPr>
                    </a:p>
                  </a:txBody>
                  <a:tcPr anchor="ctr"/>
                </a:tc>
                <a:tc>
                  <a:txBody>
                    <a:bodyPr/>
                    <a:lstStyle/>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FY20 Material Cost Savings of $8M vs FY18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Inventory Turns to 4.0 in 4Q20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FY20 Warehouse/MH savings  by $1M vs FY19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Annual manufacturing costs by $1.5M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Expand Variable Engineering Support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Reduce expedited shipping charges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806842168"/>
                  </a:ext>
                </a:extLst>
              </a:tr>
              <a:tr h="990112">
                <a:tc>
                  <a:txBody>
                    <a:bodyPr/>
                    <a:lstStyle/>
                    <a:p>
                      <a:pPr algn="ctr"/>
                      <a:r>
                        <a:rPr lang="en-US" sz="1200" dirty="0"/>
                        <a:t>4</a:t>
                      </a:r>
                    </a:p>
                  </a:txBody>
                  <a:tcPr anchor="ctr"/>
                </a:tc>
                <a:tc>
                  <a:txBody>
                    <a:bodyPr/>
                    <a:lstStyle/>
                    <a:p>
                      <a:pPr marL="0" marR="0">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Engineering R&amp;D/CE Management</a:t>
                      </a:r>
                      <a:endParaRPr lang="en-US" sz="1600">
                        <a:effectLst/>
                        <a:latin typeface="Calibri" panose="020F0502020204030204" pitchFamily="34" charset="0"/>
                        <a:ea typeface="Calibri" panose="020F0502020204030204" pitchFamily="34" charset="0"/>
                      </a:endParaRPr>
                    </a:p>
                  </a:txBody>
                  <a:tcPr anchor="ctr"/>
                </a:tc>
                <a:tc>
                  <a:txBody>
                    <a:bodyPr/>
                    <a:lstStyle/>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R&amp;D stage-gate full implementation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Controller/RPC-C on/ahead of schedule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R&amp;D/CE spend on budget to full year AOP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Portfolio metrics to goals for multi-year performance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528250214"/>
                  </a:ext>
                </a:extLst>
              </a:tr>
              <a:tr h="636501">
                <a:tc>
                  <a:txBody>
                    <a:bodyPr/>
                    <a:lstStyle/>
                    <a:p>
                      <a:pPr algn="ctr"/>
                      <a:r>
                        <a:rPr lang="en-US" sz="1200" dirty="0"/>
                        <a:t>6</a:t>
                      </a:r>
                    </a:p>
                  </a:txBody>
                  <a:tcPr anchor="ctr"/>
                </a:tc>
                <a:tc>
                  <a:txBody>
                    <a:bodyPr/>
                    <a:lstStyle/>
                    <a:p>
                      <a:pPr marL="0" marR="0">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Strategic Initiatives</a:t>
                      </a:r>
                      <a:endParaRPr lang="en-US" sz="1600">
                        <a:effectLst/>
                        <a:latin typeface="Calibri" panose="020F0502020204030204" pitchFamily="34" charset="0"/>
                        <a:ea typeface="Calibri" panose="020F0502020204030204" pitchFamily="34" charset="0"/>
                      </a:endParaRPr>
                    </a:p>
                  </a:txBody>
                  <a:tcPr anchor="ctr"/>
                </a:tc>
                <a:tc>
                  <a:txBody>
                    <a:bodyPr/>
                    <a:lstStyle/>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Descartes kicked-off; strategy in place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LT reduction productionized; on track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Aurora support, including Reveal closeout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390567087"/>
                  </a:ext>
                </a:extLst>
              </a:tr>
              <a:tr h="459695">
                <a:tc>
                  <a:txBody>
                    <a:bodyPr/>
                    <a:lstStyle/>
                    <a:p>
                      <a:pPr algn="ctr"/>
                      <a:r>
                        <a:rPr lang="en-US" sz="1200" dirty="0"/>
                        <a:t>5</a:t>
                      </a:r>
                    </a:p>
                  </a:txBody>
                  <a:tcPr anchor="ctr"/>
                </a:tc>
                <a:tc>
                  <a:txBody>
                    <a:bodyPr/>
                    <a:lstStyle/>
                    <a:p>
                      <a:pPr marL="0" marR="0">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Organizational Improvements</a:t>
                      </a:r>
                      <a:endParaRPr lang="en-US" sz="1600">
                        <a:effectLst/>
                        <a:latin typeface="Calibri" panose="020F0502020204030204" pitchFamily="34" charset="0"/>
                        <a:ea typeface="Calibri" panose="020F0502020204030204" pitchFamily="34" charset="0"/>
                      </a:endParaRPr>
                    </a:p>
                  </a:txBody>
                  <a:tcPr anchor="ctr"/>
                </a:tc>
                <a:tc>
                  <a:txBody>
                    <a:bodyPr/>
                    <a:lstStyle/>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Team technical succession plans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Employee Engagement Action Plan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82357680"/>
                  </a:ext>
                </a:extLst>
              </a:tr>
              <a:tr h="813306">
                <a:tc>
                  <a:txBody>
                    <a:bodyPr/>
                    <a:lstStyle/>
                    <a:p>
                      <a:pPr algn="ctr"/>
                      <a:endParaRPr lang="en-US" sz="1200" dirty="0"/>
                    </a:p>
                  </a:txBody>
                  <a:tcPr anchor="ctr"/>
                </a:tc>
                <a:tc>
                  <a:txBody>
                    <a:bodyPr/>
                    <a:lstStyle/>
                    <a:p>
                      <a:pPr marL="0" marR="0">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Quality/ EHS</a:t>
                      </a:r>
                      <a:endParaRPr lang="en-US" sz="1600">
                        <a:effectLst/>
                        <a:latin typeface="Calibri" panose="020F0502020204030204" pitchFamily="34" charset="0"/>
                        <a:ea typeface="Calibri" panose="020F0502020204030204" pitchFamily="34" charset="0"/>
                      </a:endParaRPr>
                    </a:p>
                  </a:txBody>
                  <a:tcPr anchor="ctr"/>
                </a:tc>
                <a:tc>
                  <a:txBody>
                    <a:bodyPr/>
                    <a:lstStyle/>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Long term EHS vision for Test &amp; Simulation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Deliver on CY19 and CY20 EHS goals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Successful audits and maintain certifications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Roll out green belt training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965527422"/>
                  </a:ext>
                </a:extLst>
              </a:tr>
            </a:tbl>
          </a:graphicData>
        </a:graphic>
      </p:graphicFrame>
    </p:spTree>
    <p:extLst>
      <p:ext uri="{BB962C8B-B14F-4D97-AF65-F5344CB8AC3E}">
        <p14:creationId xmlns:p14="http://schemas.microsoft.com/office/powerpoint/2010/main" val="356826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108474" y="99588"/>
            <a:ext cx="6813550" cy="868363"/>
          </a:xfrm>
        </p:spPr>
        <p:txBody>
          <a:bodyPr/>
          <a:lstStyle/>
          <a:p>
            <a:r>
              <a:rPr lang="en-US" sz="3200" b="1" dirty="0"/>
              <a:t>Attendance</a:t>
            </a:r>
          </a:p>
        </p:txBody>
      </p:sp>
    </p:spTree>
    <p:extLst>
      <p:ext uri="{BB962C8B-B14F-4D97-AF65-F5344CB8AC3E}">
        <p14:creationId xmlns:p14="http://schemas.microsoft.com/office/powerpoint/2010/main" val="100965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B8617-2F71-44E6-96E5-7188DC52D1FA}"/>
              </a:ext>
            </a:extLst>
          </p:cNvPr>
          <p:cNvSpPr>
            <a:spLocks noGrp="1"/>
          </p:cNvSpPr>
          <p:nvPr>
            <p:ph type="title"/>
          </p:nvPr>
        </p:nvSpPr>
        <p:spPr>
          <a:xfrm>
            <a:off x="176784" y="85346"/>
            <a:ext cx="6813550" cy="868363"/>
          </a:xfrm>
        </p:spPr>
        <p:txBody>
          <a:bodyPr/>
          <a:lstStyle/>
          <a:p>
            <a:r>
              <a:rPr lang="en-US" sz="3200" b="1" dirty="0"/>
              <a:t>EHS Homepage</a:t>
            </a:r>
          </a:p>
        </p:txBody>
      </p:sp>
      <p:pic>
        <p:nvPicPr>
          <p:cNvPr id="6" name="Picture 5">
            <a:extLst>
              <a:ext uri="{FF2B5EF4-FFF2-40B4-BE49-F238E27FC236}">
                <a16:creationId xmlns:a16="http://schemas.microsoft.com/office/drawing/2014/main" id="{DF454056-3F40-447C-9AA3-C4C6C82EA1A4}"/>
              </a:ext>
            </a:extLst>
          </p:cNvPr>
          <p:cNvPicPr>
            <a:picLocks noChangeAspect="1"/>
          </p:cNvPicPr>
          <p:nvPr/>
        </p:nvPicPr>
        <p:blipFill>
          <a:blip r:embed="rId2"/>
          <a:stretch>
            <a:fillRect/>
          </a:stretch>
        </p:blipFill>
        <p:spPr>
          <a:xfrm>
            <a:off x="176784" y="1195057"/>
            <a:ext cx="8717596" cy="52510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63671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160903" y="67058"/>
            <a:ext cx="7943569" cy="868363"/>
          </a:xfrm>
        </p:spPr>
        <p:txBody>
          <a:bodyPr/>
          <a:lstStyle/>
          <a:p>
            <a:r>
              <a:rPr lang="en-US" sz="2800" b="1" dirty="0"/>
              <a:t>All Employees Must Know and Access:</a:t>
            </a:r>
          </a:p>
        </p:txBody>
      </p:sp>
      <p:sp>
        <p:nvSpPr>
          <p:cNvPr id="2" name="TextBox 1">
            <a:extLst>
              <a:ext uri="{FF2B5EF4-FFF2-40B4-BE49-F238E27FC236}">
                <a16:creationId xmlns:a16="http://schemas.microsoft.com/office/drawing/2014/main" id="{62A256C3-AA74-4C7E-9384-04DA7F8C1DBA}"/>
              </a:ext>
            </a:extLst>
          </p:cNvPr>
          <p:cNvSpPr txBox="1"/>
          <p:nvPr/>
        </p:nvSpPr>
        <p:spPr>
          <a:xfrm>
            <a:off x="125719" y="1353079"/>
            <a:ext cx="8892562" cy="4151842"/>
          </a:xfrm>
          <a:prstGeom prst="rect">
            <a:avLst/>
          </a:prstGeom>
          <a:solidFill>
            <a:schemeClr val="bg1"/>
          </a:solidFill>
        </p:spPr>
        <p:txBody>
          <a:bodyPr wrap="square" rtlCol="0">
            <a:spAutoFit/>
          </a:bodyPr>
          <a:lstStyle/>
          <a:p>
            <a:pPr marL="457200" indent="-457200">
              <a:lnSpc>
                <a:spcPct val="150000"/>
              </a:lnSpc>
              <a:buFont typeface="+mj-lt"/>
              <a:buAutoNum type="arabicPeriod"/>
            </a:pPr>
            <a:r>
              <a:rPr lang="en-US" sz="2000" b="1" dirty="0"/>
              <a:t>Locations of hazard boards and know the hazards in their area.</a:t>
            </a:r>
          </a:p>
          <a:p>
            <a:pPr marL="457200" indent="-457200">
              <a:lnSpc>
                <a:spcPct val="200000"/>
              </a:lnSpc>
              <a:buFont typeface="+mj-lt"/>
              <a:buAutoNum type="arabicPeriod"/>
            </a:pPr>
            <a:r>
              <a:rPr lang="en-US" sz="2000" b="1" dirty="0"/>
              <a:t>QMS Quality homepage to the three policy standards.</a:t>
            </a:r>
          </a:p>
          <a:p>
            <a:pPr marL="457200" indent="-457200">
              <a:lnSpc>
                <a:spcPct val="200000"/>
              </a:lnSpc>
              <a:buFont typeface="+mj-lt"/>
              <a:buAutoNum type="arabicPeriod"/>
            </a:pPr>
            <a:r>
              <a:rPr lang="en-US" sz="2000" b="1" dirty="0"/>
              <a:t>QMS Quality homepage to core quality to procedures and WIs.</a:t>
            </a: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QMS Quality homepage to the Quality manual.</a:t>
            </a:r>
          </a:p>
          <a:p>
            <a:pPr marL="457200" indent="-457200">
              <a:lnSpc>
                <a:spcPct val="200000"/>
              </a:lnSpc>
              <a:buFont typeface="+mj-lt"/>
              <a:buAutoNum type="arabicPeriod"/>
            </a:pPr>
            <a:r>
              <a:rPr lang="en-US" sz="2000" b="1" dirty="0"/>
              <a:t>QMS Quality homepage to targets and objectives.</a:t>
            </a: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EHS homepage and EHS objectives and targets.</a:t>
            </a: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lang="en-US" sz="2000" b="1" dirty="0">
                <a:solidFill>
                  <a:srgbClr val="000000"/>
                </a:solidFill>
                <a:latin typeface="Arial"/>
              </a:rPr>
              <a:t>Know past audit findings and not aloe repeat findings.</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E4A5296D-27C7-4F17-908F-1C3BAECBE2C2}"/>
              </a:ext>
            </a:extLst>
          </p:cNvPr>
          <p:cNvSpPr txBox="1"/>
          <p:nvPr/>
        </p:nvSpPr>
        <p:spPr>
          <a:xfrm>
            <a:off x="160903" y="6029608"/>
            <a:ext cx="8737623" cy="400110"/>
          </a:xfrm>
          <a:prstGeom prst="rect">
            <a:avLst/>
          </a:prstGeom>
          <a:solidFill>
            <a:srgbClr val="FFC000"/>
          </a:solidFill>
          <a:ln w="38100">
            <a:solidFill>
              <a:schemeClr val="tx1"/>
            </a:solidFill>
          </a:ln>
        </p:spPr>
        <p:txBody>
          <a:bodyPr wrap="square" rtlCol="0">
            <a:spAutoFit/>
          </a:bodyPr>
          <a:lstStyle/>
          <a:p>
            <a:pPr algn="ctr"/>
            <a:r>
              <a:rPr lang="en-US" sz="2000" b="1" dirty="0"/>
              <a:t>Please ensure this information is cascaded down to all employees</a:t>
            </a:r>
          </a:p>
        </p:txBody>
      </p:sp>
    </p:spTree>
    <p:extLst>
      <p:ext uri="{BB962C8B-B14F-4D97-AF65-F5344CB8AC3E}">
        <p14:creationId xmlns:p14="http://schemas.microsoft.com/office/powerpoint/2010/main" val="3590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5D556-AFC4-4133-94DB-56F3E88360DB}"/>
              </a:ext>
            </a:extLst>
          </p:cNvPr>
          <p:cNvSpPr>
            <a:spLocks noGrp="1"/>
          </p:cNvSpPr>
          <p:nvPr>
            <p:ph type="title"/>
          </p:nvPr>
        </p:nvSpPr>
        <p:spPr>
          <a:xfrm>
            <a:off x="984661" y="2724400"/>
            <a:ext cx="7791203" cy="868363"/>
          </a:xfrm>
        </p:spPr>
        <p:txBody>
          <a:bodyPr/>
          <a:lstStyle/>
          <a:p>
            <a:pPr algn="ctr"/>
            <a:r>
              <a:rPr lang="en-US" sz="3600" b="1" dirty="0"/>
              <a:t>ISO 45001 in the MTS QMS System</a:t>
            </a:r>
          </a:p>
        </p:txBody>
      </p:sp>
    </p:spTree>
    <p:extLst>
      <p:ext uri="{BB962C8B-B14F-4D97-AF65-F5344CB8AC3E}">
        <p14:creationId xmlns:p14="http://schemas.microsoft.com/office/powerpoint/2010/main" val="6741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83900" y="76683"/>
            <a:ext cx="7991696" cy="868363"/>
          </a:xfrm>
        </p:spPr>
        <p:txBody>
          <a:bodyPr/>
          <a:lstStyle/>
          <a:p>
            <a:r>
              <a:rPr lang="en-US" sz="3200" b="1" dirty="0"/>
              <a:t>Three Management Systems at MTS</a:t>
            </a:r>
          </a:p>
        </p:txBody>
      </p:sp>
      <p:sp>
        <p:nvSpPr>
          <p:cNvPr id="2" name="TextBox 1">
            <a:extLst>
              <a:ext uri="{FF2B5EF4-FFF2-40B4-BE49-F238E27FC236}">
                <a16:creationId xmlns:a16="http://schemas.microsoft.com/office/drawing/2014/main" id="{C3DAFC32-594B-4EEF-96C9-94CAD4D338CD}"/>
              </a:ext>
            </a:extLst>
          </p:cNvPr>
          <p:cNvSpPr txBox="1"/>
          <p:nvPr/>
        </p:nvSpPr>
        <p:spPr>
          <a:xfrm>
            <a:off x="83900" y="1368160"/>
            <a:ext cx="8731488" cy="3266985"/>
          </a:xfrm>
          <a:prstGeom prst="rect">
            <a:avLst/>
          </a:prstGeom>
          <a:noFill/>
        </p:spPr>
        <p:txBody>
          <a:bodyPr wrap="square" rtlCol="0">
            <a:spAutoFit/>
          </a:bodyPr>
          <a:lstStyle/>
          <a:p>
            <a:pPr marL="285750" indent="-285750">
              <a:lnSpc>
                <a:spcPct val="150000"/>
              </a:lnSpc>
              <a:spcAft>
                <a:spcPts val="1800"/>
              </a:spcAft>
              <a:buFont typeface="Arial" panose="020B0604020202020204" pitchFamily="34" charset="0"/>
              <a:buChar char="•"/>
            </a:pPr>
            <a:r>
              <a:rPr lang="en-US" sz="2000" b="1" dirty="0"/>
              <a:t>ISO 9001 (2015):  </a:t>
            </a:r>
            <a:r>
              <a:rPr lang="en-US" sz="2000" b="1" dirty="0">
                <a:solidFill>
                  <a:srgbClr val="FF0000"/>
                </a:solidFill>
              </a:rPr>
              <a:t>International</a:t>
            </a:r>
            <a:r>
              <a:rPr lang="en-US" sz="2000" b="1" dirty="0"/>
              <a:t> </a:t>
            </a:r>
            <a:r>
              <a:rPr lang="en-US" sz="2000" b="1" dirty="0">
                <a:solidFill>
                  <a:srgbClr val="FF0000"/>
                </a:solidFill>
              </a:rPr>
              <a:t>core quality </a:t>
            </a:r>
            <a:r>
              <a:rPr lang="en-US" sz="2000" b="1" dirty="0"/>
              <a:t>standards addressing process, customer, leadership, relationships,  efficiency</a:t>
            </a:r>
          </a:p>
          <a:p>
            <a:pPr marL="285750" indent="-285750">
              <a:lnSpc>
                <a:spcPct val="150000"/>
              </a:lnSpc>
              <a:spcAft>
                <a:spcPts val="1800"/>
              </a:spcAft>
              <a:buFont typeface="Arial" panose="020B0604020202020204" pitchFamily="34" charset="0"/>
              <a:buChar char="•"/>
            </a:pPr>
            <a:r>
              <a:rPr lang="en-US" sz="2000" b="1" dirty="0"/>
              <a:t>ISO 14001(2015): </a:t>
            </a:r>
            <a:r>
              <a:rPr lang="en-US" sz="2000" b="1" dirty="0">
                <a:solidFill>
                  <a:srgbClr val="FF0000"/>
                </a:solidFill>
              </a:rPr>
              <a:t>International environmental management </a:t>
            </a:r>
            <a:r>
              <a:rPr lang="en-US" sz="2000" b="1" dirty="0"/>
              <a:t>system focused on using resources and reduction of waste. </a:t>
            </a:r>
            <a:endParaRPr lang="en-US" sz="2000" b="1" i="1" dirty="0"/>
          </a:p>
          <a:p>
            <a:pPr marL="285750" indent="-285750">
              <a:lnSpc>
                <a:spcPct val="150000"/>
              </a:lnSpc>
              <a:spcAft>
                <a:spcPts val="1800"/>
              </a:spcAft>
              <a:buFont typeface="Arial" panose="020B0604020202020204" pitchFamily="34" charset="0"/>
              <a:buChar char="•"/>
            </a:pPr>
            <a:r>
              <a:rPr lang="en-US" sz="2000" b="1" dirty="0"/>
              <a:t>ISO 45001(2018): </a:t>
            </a:r>
            <a:r>
              <a:rPr lang="en-US" sz="2000" b="1" dirty="0">
                <a:solidFill>
                  <a:srgbClr val="FF0000"/>
                </a:solidFill>
              </a:rPr>
              <a:t>International occupational and health management system</a:t>
            </a:r>
            <a:r>
              <a:rPr lang="en-US" sz="2000" b="1" dirty="0"/>
              <a:t> that focuses on preventing injury and ill-health</a:t>
            </a:r>
          </a:p>
        </p:txBody>
      </p:sp>
      <p:sp>
        <p:nvSpPr>
          <p:cNvPr id="3" name="Oval 2">
            <a:extLst>
              <a:ext uri="{FF2B5EF4-FFF2-40B4-BE49-F238E27FC236}">
                <a16:creationId xmlns:a16="http://schemas.microsoft.com/office/drawing/2014/main" id="{EB6FCA5B-53E2-4502-B518-4048260150E1}"/>
              </a:ext>
            </a:extLst>
          </p:cNvPr>
          <p:cNvSpPr/>
          <p:nvPr/>
        </p:nvSpPr>
        <p:spPr>
          <a:xfrm>
            <a:off x="0" y="3429000"/>
            <a:ext cx="8952894" cy="1360196"/>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9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811110-AEA4-49CB-8447-6CDE901E0F29}"/>
              </a:ext>
            </a:extLst>
          </p:cNvPr>
          <p:cNvPicPr>
            <a:picLocks noChangeAspect="1"/>
          </p:cNvPicPr>
          <p:nvPr/>
        </p:nvPicPr>
        <p:blipFill>
          <a:blip r:embed="rId3"/>
          <a:stretch>
            <a:fillRect/>
          </a:stretch>
        </p:blipFill>
        <p:spPr>
          <a:xfrm>
            <a:off x="289560" y="1387802"/>
            <a:ext cx="8572122" cy="4514234"/>
          </a:xfrm>
          <a:prstGeom prst="rect">
            <a:avLst/>
          </a:prstGeom>
          <a:ln w="57150">
            <a:solidFill>
              <a:schemeClr val="tx1"/>
            </a:solidFill>
          </a:ln>
        </p:spPr>
      </p:pic>
      <p:cxnSp>
        <p:nvCxnSpPr>
          <p:cNvPr id="8" name="Straight Arrow Connector 7">
            <a:extLst>
              <a:ext uri="{FF2B5EF4-FFF2-40B4-BE49-F238E27FC236}">
                <a16:creationId xmlns:a16="http://schemas.microsoft.com/office/drawing/2014/main" id="{D2364889-FE33-47FF-B36E-D9FA4769257B}"/>
              </a:ext>
            </a:extLst>
          </p:cNvPr>
          <p:cNvCxnSpPr>
            <a:cxnSpLocks/>
          </p:cNvCxnSpPr>
          <p:nvPr/>
        </p:nvCxnSpPr>
        <p:spPr>
          <a:xfrm flipH="1">
            <a:off x="7126664" y="3601627"/>
            <a:ext cx="1027911" cy="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Title 3">
            <a:extLst>
              <a:ext uri="{FF2B5EF4-FFF2-40B4-BE49-F238E27FC236}">
                <a16:creationId xmlns:a16="http://schemas.microsoft.com/office/drawing/2014/main" id="{BB11150C-1990-4BD3-BEEE-518DE8C0751D}"/>
              </a:ext>
            </a:extLst>
          </p:cNvPr>
          <p:cNvSpPr>
            <a:spLocks noGrp="1"/>
          </p:cNvSpPr>
          <p:nvPr>
            <p:ph type="title"/>
          </p:nvPr>
        </p:nvSpPr>
        <p:spPr>
          <a:xfrm>
            <a:off x="182683" y="159327"/>
            <a:ext cx="6813550" cy="868363"/>
          </a:xfrm>
        </p:spPr>
        <p:txBody>
          <a:bodyPr/>
          <a:lstStyle/>
          <a:p>
            <a:r>
              <a:rPr lang="en-US" sz="3200" b="1" dirty="0"/>
              <a:t>Location of EHS Manual</a:t>
            </a:r>
          </a:p>
        </p:txBody>
      </p:sp>
      <p:sp>
        <p:nvSpPr>
          <p:cNvPr id="2" name="TextBox 1">
            <a:extLst>
              <a:ext uri="{FF2B5EF4-FFF2-40B4-BE49-F238E27FC236}">
                <a16:creationId xmlns:a16="http://schemas.microsoft.com/office/drawing/2014/main" id="{A49DADD1-4BEC-47E3-92DF-65CBAD647A9A}"/>
              </a:ext>
            </a:extLst>
          </p:cNvPr>
          <p:cNvSpPr txBox="1"/>
          <p:nvPr/>
        </p:nvSpPr>
        <p:spPr>
          <a:xfrm>
            <a:off x="189014" y="6080166"/>
            <a:ext cx="8681854" cy="400110"/>
          </a:xfrm>
          <a:prstGeom prst="rect">
            <a:avLst/>
          </a:prstGeom>
          <a:solidFill>
            <a:srgbClr val="FFFF00"/>
          </a:solidFill>
          <a:ln w="57150">
            <a:solidFill>
              <a:schemeClr val="tx1"/>
            </a:solidFill>
          </a:ln>
        </p:spPr>
        <p:txBody>
          <a:bodyPr wrap="square" rtlCol="0">
            <a:spAutoFit/>
          </a:bodyPr>
          <a:lstStyle/>
          <a:p>
            <a:pPr algn="ctr"/>
            <a:r>
              <a:rPr lang="en-US" sz="2000" b="1" dirty="0"/>
              <a:t>MTS Homepage easy access section to EHS Manual</a:t>
            </a:r>
          </a:p>
        </p:txBody>
      </p:sp>
    </p:spTree>
    <p:extLst>
      <p:ext uri="{BB962C8B-B14F-4D97-AF65-F5344CB8AC3E}">
        <p14:creationId xmlns:p14="http://schemas.microsoft.com/office/powerpoint/2010/main" val="2757673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B11150C-1990-4BD3-BEEE-518DE8C0751D}"/>
              </a:ext>
            </a:extLst>
          </p:cNvPr>
          <p:cNvSpPr>
            <a:spLocks noGrp="1"/>
          </p:cNvSpPr>
          <p:nvPr>
            <p:ph type="title"/>
          </p:nvPr>
        </p:nvSpPr>
        <p:spPr>
          <a:xfrm>
            <a:off x="212766" y="54510"/>
            <a:ext cx="6813550" cy="868363"/>
          </a:xfrm>
        </p:spPr>
        <p:txBody>
          <a:bodyPr/>
          <a:lstStyle/>
          <a:p>
            <a:r>
              <a:rPr lang="en-US" sz="3200" b="1" dirty="0"/>
              <a:t>Location of EHS Manual</a:t>
            </a:r>
          </a:p>
        </p:txBody>
      </p:sp>
      <p:grpSp>
        <p:nvGrpSpPr>
          <p:cNvPr id="2" name="Group 1">
            <a:extLst>
              <a:ext uri="{FF2B5EF4-FFF2-40B4-BE49-F238E27FC236}">
                <a16:creationId xmlns:a16="http://schemas.microsoft.com/office/drawing/2014/main" id="{52D6E68E-4BBA-43ED-80D0-CE2A9867D78E}"/>
              </a:ext>
            </a:extLst>
          </p:cNvPr>
          <p:cNvGrpSpPr/>
          <p:nvPr/>
        </p:nvGrpSpPr>
        <p:grpSpPr>
          <a:xfrm>
            <a:off x="250616" y="1196340"/>
            <a:ext cx="8679628" cy="5489468"/>
            <a:chOff x="250616" y="1196340"/>
            <a:chExt cx="8525249" cy="5489468"/>
          </a:xfrm>
        </p:grpSpPr>
        <p:pic>
          <p:nvPicPr>
            <p:cNvPr id="5" name="Picture 4">
              <a:extLst>
                <a:ext uri="{FF2B5EF4-FFF2-40B4-BE49-F238E27FC236}">
                  <a16:creationId xmlns:a16="http://schemas.microsoft.com/office/drawing/2014/main" id="{E2FB16A4-7CAB-43C7-B3A2-671862258BBB}"/>
                </a:ext>
              </a:extLst>
            </p:cNvPr>
            <p:cNvPicPr>
              <a:picLocks noChangeAspect="1"/>
            </p:cNvPicPr>
            <p:nvPr/>
          </p:nvPicPr>
          <p:blipFill>
            <a:blip r:embed="rId3"/>
            <a:stretch>
              <a:fillRect/>
            </a:stretch>
          </p:blipFill>
          <p:spPr>
            <a:xfrm>
              <a:off x="250616" y="1196340"/>
              <a:ext cx="4122545" cy="5489468"/>
            </a:xfrm>
            <a:prstGeom prst="rect">
              <a:avLst/>
            </a:prstGeom>
            <a:ln w="38100">
              <a:solidFill>
                <a:schemeClr val="tx1"/>
              </a:solidFill>
            </a:ln>
          </p:spPr>
        </p:pic>
        <p:pic>
          <p:nvPicPr>
            <p:cNvPr id="7" name="Picture 6">
              <a:extLst>
                <a:ext uri="{FF2B5EF4-FFF2-40B4-BE49-F238E27FC236}">
                  <a16:creationId xmlns:a16="http://schemas.microsoft.com/office/drawing/2014/main" id="{0C2FEB59-BDD3-46E1-A510-75903F5A47CE}"/>
                </a:ext>
              </a:extLst>
            </p:cNvPr>
            <p:cNvPicPr>
              <a:picLocks noChangeAspect="1"/>
            </p:cNvPicPr>
            <p:nvPr/>
          </p:nvPicPr>
          <p:blipFill>
            <a:blip r:embed="rId4"/>
            <a:stretch>
              <a:fillRect/>
            </a:stretch>
          </p:blipFill>
          <p:spPr>
            <a:xfrm>
              <a:off x="4653321" y="1196340"/>
              <a:ext cx="4122544" cy="5489468"/>
            </a:xfrm>
            <a:prstGeom prst="rect">
              <a:avLst/>
            </a:prstGeom>
            <a:ln w="38100">
              <a:solidFill>
                <a:schemeClr val="tx1"/>
              </a:solidFill>
            </a:ln>
          </p:spPr>
        </p:pic>
      </p:grpSp>
    </p:spTree>
    <p:extLst>
      <p:ext uri="{BB962C8B-B14F-4D97-AF65-F5344CB8AC3E}">
        <p14:creationId xmlns:p14="http://schemas.microsoft.com/office/powerpoint/2010/main" val="22059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5D556-AFC4-4133-94DB-56F3E88360DB}"/>
              </a:ext>
            </a:extLst>
          </p:cNvPr>
          <p:cNvSpPr>
            <a:spLocks noGrp="1"/>
          </p:cNvSpPr>
          <p:nvPr>
            <p:ph type="title"/>
          </p:nvPr>
        </p:nvSpPr>
        <p:spPr>
          <a:xfrm>
            <a:off x="984662" y="2724400"/>
            <a:ext cx="6813550" cy="868363"/>
          </a:xfrm>
        </p:spPr>
        <p:txBody>
          <a:bodyPr/>
          <a:lstStyle/>
          <a:p>
            <a:pPr algn="ctr"/>
            <a:r>
              <a:rPr lang="en-US" sz="3600" b="1" dirty="0"/>
              <a:t>ISO 45001</a:t>
            </a:r>
          </a:p>
        </p:txBody>
      </p:sp>
    </p:spTree>
    <p:extLst>
      <p:ext uri="{BB962C8B-B14F-4D97-AF65-F5344CB8AC3E}">
        <p14:creationId xmlns:p14="http://schemas.microsoft.com/office/powerpoint/2010/main" val="2040429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83900" y="76683"/>
            <a:ext cx="7991696" cy="868363"/>
          </a:xfrm>
        </p:spPr>
        <p:txBody>
          <a:bodyPr/>
          <a:lstStyle/>
          <a:p>
            <a:r>
              <a:rPr lang="en-US" sz="3200" b="1" dirty="0"/>
              <a:t>The Five </a:t>
            </a:r>
            <a:r>
              <a:rPr lang="en-US" sz="3200" b="1" dirty="0">
                <a:solidFill>
                  <a:schemeClr val="accent4"/>
                </a:solidFill>
              </a:rPr>
              <a:t>Big</a:t>
            </a:r>
            <a:r>
              <a:rPr lang="en-US" sz="3200" b="1" dirty="0"/>
              <a:t> Changes 18001 to 45001</a:t>
            </a:r>
          </a:p>
        </p:txBody>
      </p:sp>
      <p:sp>
        <p:nvSpPr>
          <p:cNvPr id="2" name="TextBox 1">
            <a:extLst>
              <a:ext uri="{FF2B5EF4-FFF2-40B4-BE49-F238E27FC236}">
                <a16:creationId xmlns:a16="http://schemas.microsoft.com/office/drawing/2014/main" id="{C3DAFC32-594B-4EEF-96C9-94CAD4D338CD}"/>
              </a:ext>
            </a:extLst>
          </p:cNvPr>
          <p:cNvSpPr txBox="1"/>
          <p:nvPr/>
        </p:nvSpPr>
        <p:spPr>
          <a:xfrm>
            <a:off x="-83127" y="1073908"/>
            <a:ext cx="9060100" cy="5534849"/>
          </a:xfrm>
          <a:prstGeom prst="rect">
            <a:avLst/>
          </a:prstGeom>
          <a:noFill/>
        </p:spPr>
        <p:txBody>
          <a:bodyPr wrap="square" rtlCol="0">
            <a:spAutoFit/>
          </a:bodyPr>
          <a:lstStyle/>
          <a:p>
            <a:pPr marL="285750" indent="-285750">
              <a:lnSpc>
                <a:spcPct val="150000"/>
              </a:lnSpc>
              <a:spcAft>
                <a:spcPts val="1800"/>
              </a:spcAft>
              <a:buFont typeface="Arial" panose="020B0604020202020204" pitchFamily="34" charset="0"/>
              <a:buChar char="•"/>
            </a:pPr>
            <a:r>
              <a:rPr lang="en-US" b="1" dirty="0"/>
              <a:t>Business Context: Chapter 4.1, external and internal issues, introduces new clauses for systematic </a:t>
            </a:r>
            <a:r>
              <a:rPr lang="en-US" b="1" dirty="0">
                <a:solidFill>
                  <a:schemeClr val="tx2"/>
                </a:solidFill>
              </a:rPr>
              <a:t>monitoring of business context</a:t>
            </a:r>
            <a:r>
              <a:rPr lang="en-US" b="1" dirty="0"/>
              <a:t>.</a:t>
            </a:r>
          </a:p>
          <a:p>
            <a:pPr marL="285750" indent="-285750">
              <a:lnSpc>
                <a:spcPct val="150000"/>
              </a:lnSpc>
              <a:spcAft>
                <a:spcPts val="1800"/>
              </a:spcAft>
              <a:buFont typeface="Arial" panose="020B0604020202020204" pitchFamily="34" charset="0"/>
              <a:buChar char="•"/>
            </a:pPr>
            <a:r>
              <a:rPr lang="en-US" b="1" dirty="0"/>
              <a:t>Workers: Chapter 4.2  enhanced focus on </a:t>
            </a:r>
            <a:r>
              <a:rPr lang="en-US" b="1" dirty="0">
                <a:solidFill>
                  <a:schemeClr val="tx2"/>
                </a:solidFill>
              </a:rPr>
              <a:t>needs and expectations for workers </a:t>
            </a:r>
            <a:r>
              <a:rPr lang="en-US" b="1" dirty="0"/>
              <a:t>and other interested parties and worker involvement. </a:t>
            </a:r>
          </a:p>
          <a:p>
            <a:pPr marL="285750" indent="-285750">
              <a:lnSpc>
                <a:spcPct val="150000"/>
              </a:lnSpc>
              <a:spcAft>
                <a:spcPts val="1800"/>
              </a:spcAft>
              <a:buFont typeface="Arial" panose="020B0604020202020204" pitchFamily="34" charset="0"/>
              <a:buChar char="•"/>
            </a:pPr>
            <a:r>
              <a:rPr lang="en-US" b="1" dirty="0"/>
              <a:t>Risk Management: Chapters 6.1.1, 6.1.2.3, 6.1.4, companies assess and take action to </a:t>
            </a:r>
            <a:r>
              <a:rPr lang="en-US" b="1" dirty="0">
                <a:solidFill>
                  <a:schemeClr val="tx2"/>
                </a:solidFill>
              </a:rPr>
              <a:t>address risks or opportunities that impact (positively or negatively)</a:t>
            </a:r>
            <a:r>
              <a:rPr lang="en-US" b="1" dirty="0"/>
              <a:t> to enhance health and safety at the workplace.</a:t>
            </a:r>
          </a:p>
          <a:p>
            <a:pPr marL="285750" indent="-285750">
              <a:lnSpc>
                <a:spcPct val="150000"/>
              </a:lnSpc>
              <a:spcAft>
                <a:spcPts val="1800"/>
              </a:spcAft>
              <a:buFont typeface="Arial" panose="020B0604020202020204" pitchFamily="34" charset="0"/>
              <a:buChar char="•"/>
            </a:pPr>
            <a:r>
              <a:rPr lang="en-US" b="1" dirty="0"/>
              <a:t>Leadership and Management Commitment:</a:t>
            </a:r>
            <a:r>
              <a:rPr lang="en-US" b="1" dirty="0">
                <a:solidFill>
                  <a:srgbClr val="C00000"/>
                </a:solidFill>
              </a:rPr>
              <a:t> </a:t>
            </a:r>
            <a:r>
              <a:rPr lang="en-US" b="1" dirty="0"/>
              <a:t>Chapter 5.1, stronger emphasis on </a:t>
            </a:r>
            <a:r>
              <a:rPr lang="en-US" b="1" dirty="0">
                <a:solidFill>
                  <a:schemeClr val="tx2"/>
                </a:solidFill>
              </a:rPr>
              <a:t>top management to actively engage, accountability </a:t>
            </a:r>
            <a:r>
              <a:rPr lang="en-US" b="1" dirty="0"/>
              <a:t>for management system.</a:t>
            </a:r>
          </a:p>
          <a:p>
            <a:pPr marL="285750" indent="-285750">
              <a:lnSpc>
                <a:spcPct val="150000"/>
              </a:lnSpc>
              <a:spcAft>
                <a:spcPts val="1800"/>
              </a:spcAft>
              <a:buFont typeface="Arial" panose="020B0604020202020204" pitchFamily="34" charset="0"/>
              <a:buChar char="•"/>
            </a:pPr>
            <a:r>
              <a:rPr lang="en-US" b="1" dirty="0"/>
              <a:t>Objectives and Performance:</a:t>
            </a:r>
            <a:r>
              <a:rPr lang="en-US" b="1" dirty="0">
                <a:solidFill>
                  <a:srgbClr val="C00000"/>
                </a:solidFill>
              </a:rPr>
              <a:t> </a:t>
            </a:r>
            <a:r>
              <a:rPr lang="en-US" b="1" dirty="0"/>
              <a:t>More focus on </a:t>
            </a:r>
            <a:r>
              <a:rPr lang="en-US" b="1" dirty="0">
                <a:solidFill>
                  <a:schemeClr val="tx2"/>
                </a:solidFill>
              </a:rPr>
              <a:t>objectives as drivers </a:t>
            </a:r>
            <a:r>
              <a:rPr lang="en-US" b="1" dirty="0"/>
              <a:t>for improvements ( 6.2.1,6.2.2) and performance evaluation (9.1.1).</a:t>
            </a:r>
          </a:p>
        </p:txBody>
      </p:sp>
    </p:spTree>
    <p:extLst>
      <p:ext uri="{BB962C8B-B14F-4D97-AF65-F5344CB8AC3E}">
        <p14:creationId xmlns:p14="http://schemas.microsoft.com/office/powerpoint/2010/main" val="346039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83900" y="76683"/>
            <a:ext cx="7991696" cy="868363"/>
          </a:xfrm>
        </p:spPr>
        <p:txBody>
          <a:bodyPr/>
          <a:lstStyle/>
          <a:p>
            <a:r>
              <a:rPr lang="en-US" sz="3200" b="1" dirty="0"/>
              <a:t>More 45001 Extended Requirements</a:t>
            </a:r>
          </a:p>
        </p:txBody>
      </p:sp>
      <p:sp>
        <p:nvSpPr>
          <p:cNvPr id="5" name="TextBox 4">
            <a:extLst>
              <a:ext uri="{FF2B5EF4-FFF2-40B4-BE49-F238E27FC236}">
                <a16:creationId xmlns:a16="http://schemas.microsoft.com/office/drawing/2014/main" id="{A7BC5D9E-525B-4BB9-B656-ECFE3D10494B}"/>
              </a:ext>
            </a:extLst>
          </p:cNvPr>
          <p:cNvSpPr txBox="1"/>
          <p:nvPr/>
        </p:nvSpPr>
        <p:spPr>
          <a:xfrm>
            <a:off x="83900" y="1191738"/>
            <a:ext cx="8870095" cy="3809504"/>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180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Arial"/>
                <a:ea typeface="+mn-ea"/>
                <a:cs typeface="+mn-cs"/>
              </a:rPr>
              <a:t>Bottom-</a:t>
            </a:r>
            <a:r>
              <a:rPr lang="en-US" sz="2400" b="1" dirty="0">
                <a:latin typeface="Arial"/>
              </a:rPr>
              <a:t>Up Communication: </a:t>
            </a:r>
            <a:r>
              <a:rPr kumimoji="0" lang="en-US" sz="2400" b="1" i="0" u="none" strike="noStrike" kern="1200" cap="none" spc="0" normalizeH="0" baseline="0" noProof="0" dirty="0">
                <a:ln>
                  <a:noFill/>
                </a:ln>
                <a:effectLst/>
                <a:uLnTx/>
                <a:uFillTx/>
                <a:latin typeface="Arial"/>
                <a:ea typeface="+mn-ea"/>
                <a:cs typeface="+mn-cs"/>
              </a:rPr>
              <a:t>Participation, consultation and </a:t>
            </a:r>
            <a:r>
              <a:rPr kumimoji="0" lang="en-US" sz="2400" b="1" i="0" u="none" strike="noStrike" kern="1200" cap="none" spc="0" normalizeH="0" baseline="0" noProof="0" dirty="0">
                <a:ln>
                  <a:noFill/>
                </a:ln>
                <a:solidFill>
                  <a:schemeClr val="tx2"/>
                </a:solidFill>
                <a:effectLst/>
                <a:uLnTx/>
                <a:uFillTx/>
                <a:latin typeface="Arial"/>
                <a:ea typeface="+mn-ea"/>
                <a:cs typeface="+mn-cs"/>
              </a:rPr>
              <a:t>participation of workers</a:t>
            </a:r>
            <a:r>
              <a:rPr kumimoji="0" lang="en-US" sz="2400" b="1" i="0" u="none" strike="noStrike" kern="1200" cap="none" spc="0" normalizeH="0" baseline="0" noProof="0" dirty="0">
                <a:ln>
                  <a:noFill/>
                </a:ln>
                <a:effectLst/>
                <a:uLnTx/>
                <a:uFillTx/>
                <a:latin typeface="Arial"/>
                <a:ea typeface="+mn-ea"/>
                <a:cs typeface="+mn-cs"/>
              </a:rPr>
              <a:t> (5.4)</a:t>
            </a:r>
          </a:p>
          <a:p>
            <a:pPr marL="285750" marR="0" lvl="0" indent="-285750" algn="l" defTabSz="914400" rtl="0" eaLnBrk="1" fontAlgn="auto" latinLnBrk="0" hangingPunct="1">
              <a:lnSpc>
                <a:spcPct val="150000"/>
              </a:lnSpc>
              <a:spcBef>
                <a:spcPts val="0"/>
              </a:spcBef>
              <a:spcAft>
                <a:spcPts val="180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Arial"/>
                <a:ea typeface="+mn-ea"/>
                <a:cs typeface="+mn-cs"/>
              </a:rPr>
              <a:t>Communication (7.4): More </a:t>
            </a:r>
            <a:r>
              <a:rPr kumimoji="0" lang="en-US" sz="2400" b="1" i="0" u="none" strike="noStrike" kern="1200" cap="none" spc="0" normalizeH="0" baseline="0" noProof="0" dirty="0">
                <a:ln>
                  <a:noFill/>
                </a:ln>
                <a:solidFill>
                  <a:schemeClr val="tx2"/>
                </a:solidFill>
                <a:effectLst/>
                <a:uLnTx/>
                <a:uFillTx/>
                <a:latin typeface="Arial"/>
                <a:ea typeface="+mn-ea"/>
                <a:cs typeface="+mn-cs"/>
              </a:rPr>
              <a:t>prescriptive in “mechanics” of communication</a:t>
            </a:r>
            <a:r>
              <a:rPr kumimoji="0" lang="en-US" sz="2400" b="1" i="0" u="none" strike="noStrike" kern="1200" cap="none" spc="0" normalizeH="0" baseline="0" noProof="0" dirty="0">
                <a:ln>
                  <a:noFill/>
                </a:ln>
                <a:effectLst/>
                <a:uLnTx/>
                <a:uFillTx/>
                <a:latin typeface="Arial"/>
                <a:ea typeface="+mn-ea"/>
                <a:cs typeface="+mn-cs"/>
              </a:rPr>
              <a:t>:  what, when and how to communicate.</a:t>
            </a:r>
          </a:p>
          <a:p>
            <a:pPr marL="285750" marR="0" lvl="0" indent="-285750" algn="l" defTabSz="914400" rtl="0" eaLnBrk="1" fontAlgn="auto" latinLnBrk="0" hangingPunct="1">
              <a:lnSpc>
                <a:spcPct val="150000"/>
              </a:lnSpc>
              <a:spcBef>
                <a:spcPts val="0"/>
              </a:spcBef>
              <a:spcAft>
                <a:spcPts val="18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2"/>
                </a:solidFill>
                <a:effectLst/>
                <a:uLnTx/>
                <a:uFillTx/>
                <a:latin typeface="Arial"/>
                <a:ea typeface="+mn-ea"/>
                <a:cs typeface="+mn-cs"/>
              </a:rPr>
              <a:t>Procurement:</a:t>
            </a:r>
            <a:r>
              <a:rPr kumimoji="0" lang="en-US" sz="2400" b="1" i="0" u="none" strike="noStrike" kern="1200" cap="none" spc="0" normalizeH="0" baseline="0" noProof="0" dirty="0">
                <a:ln>
                  <a:noFill/>
                </a:ln>
                <a:effectLst/>
                <a:uLnTx/>
                <a:uFillTx/>
                <a:latin typeface="Arial"/>
                <a:ea typeface="+mn-ea"/>
                <a:cs typeface="+mn-cs"/>
              </a:rPr>
              <a:t> Including </a:t>
            </a:r>
            <a:r>
              <a:rPr kumimoji="0" lang="en-US" sz="2400" b="1" i="0" u="none" strike="noStrike" kern="1200" cap="none" spc="0" normalizeH="0" baseline="0" noProof="0" dirty="0">
                <a:ln>
                  <a:noFill/>
                </a:ln>
                <a:solidFill>
                  <a:schemeClr val="tx2"/>
                </a:solidFill>
                <a:effectLst/>
                <a:uLnTx/>
                <a:uFillTx/>
                <a:latin typeface="Arial"/>
                <a:ea typeface="+mn-ea"/>
                <a:cs typeface="+mn-cs"/>
              </a:rPr>
              <a:t>outsourced</a:t>
            </a:r>
            <a:r>
              <a:rPr kumimoji="0" lang="en-US" sz="2400" b="1" i="0" u="none" strike="noStrike" kern="1200" cap="none" spc="0" normalizeH="0" baseline="0" noProof="0" dirty="0">
                <a:ln>
                  <a:noFill/>
                </a:ln>
                <a:effectLst/>
                <a:uLnTx/>
                <a:uFillTx/>
                <a:latin typeface="Arial"/>
                <a:ea typeface="+mn-ea"/>
                <a:cs typeface="+mn-cs"/>
              </a:rPr>
              <a:t> processes, and contractors (8.1.4)</a:t>
            </a:r>
          </a:p>
        </p:txBody>
      </p:sp>
      <p:sp>
        <p:nvSpPr>
          <p:cNvPr id="7" name="TextBox 6">
            <a:extLst>
              <a:ext uri="{FF2B5EF4-FFF2-40B4-BE49-F238E27FC236}">
                <a16:creationId xmlns:a16="http://schemas.microsoft.com/office/drawing/2014/main" id="{865565FC-9EB6-443B-82EC-C637B5AC053F}"/>
              </a:ext>
            </a:extLst>
          </p:cNvPr>
          <p:cNvSpPr txBox="1"/>
          <p:nvPr/>
        </p:nvSpPr>
        <p:spPr>
          <a:xfrm>
            <a:off x="178020" y="5666262"/>
            <a:ext cx="8681854" cy="461665"/>
          </a:xfrm>
          <a:prstGeom prst="rect">
            <a:avLst/>
          </a:prstGeom>
          <a:solidFill>
            <a:srgbClr val="FFFF00"/>
          </a:solidFill>
          <a:ln w="57150">
            <a:solidFill>
              <a:schemeClr val="tx1"/>
            </a:solidFill>
          </a:ln>
        </p:spPr>
        <p:txBody>
          <a:bodyPr wrap="square" rtlCol="0">
            <a:spAutoFit/>
          </a:bodyPr>
          <a:lstStyle/>
          <a:p>
            <a:pPr algn="ctr"/>
            <a:r>
              <a:rPr lang="en-US" sz="2400" b="1" dirty="0"/>
              <a:t>450001 Communicate  Up, Down and Sideways</a:t>
            </a:r>
          </a:p>
        </p:txBody>
      </p:sp>
    </p:spTree>
    <p:extLst>
      <p:ext uri="{BB962C8B-B14F-4D97-AF65-F5344CB8AC3E}">
        <p14:creationId xmlns:p14="http://schemas.microsoft.com/office/powerpoint/2010/main" val="334444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0" y="0"/>
            <a:ext cx="8193201" cy="868363"/>
          </a:xfrm>
        </p:spPr>
        <p:txBody>
          <a:bodyPr/>
          <a:lstStyle/>
          <a:p>
            <a:r>
              <a:rPr lang="en-US" sz="3200" b="1" dirty="0"/>
              <a:t>Enhanced Engagement Top Management </a:t>
            </a:r>
          </a:p>
        </p:txBody>
      </p:sp>
      <p:sp>
        <p:nvSpPr>
          <p:cNvPr id="2" name="TextBox 1">
            <a:extLst>
              <a:ext uri="{FF2B5EF4-FFF2-40B4-BE49-F238E27FC236}">
                <a16:creationId xmlns:a16="http://schemas.microsoft.com/office/drawing/2014/main" id="{E3C1F4D9-57CD-4AA9-BA97-AD1355492BCB}"/>
              </a:ext>
            </a:extLst>
          </p:cNvPr>
          <p:cNvSpPr txBox="1"/>
          <p:nvPr/>
        </p:nvSpPr>
        <p:spPr>
          <a:xfrm>
            <a:off x="83899" y="6200651"/>
            <a:ext cx="8929471" cy="461665"/>
          </a:xfrm>
          <a:prstGeom prst="rect">
            <a:avLst/>
          </a:prstGeom>
          <a:solidFill>
            <a:srgbClr val="FFFF00"/>
          </a:solidFill>
          <a:ln w="57150">
            <a:solidFill>
              <a:schemeClr val="tx1"/>
            </a:solidFill>
          </a:ln>
        </p:spPr>
        <p:txBody>
          <a:bodyPr wrap="square" rtlCol="0">
            <a:spAutoFit/>
          </a:bodyPr>
          <a:lstStyle/>
          <a:p>
            <a:pPr algn="ctr"/>
            <a:r>
              <a:rPr lang="en-US" sz="2400" b="1" dirty="0"/>
              <a:t>MTS Leadership in Monthly </a:t>
            </a:r>
            <a:r>
              <a:rPr lang="en-US" sz="2400" b="1" i="1" dirty="0"/>
              <a:t>Gemba </a:t>
            </a:r>
            <a:r>
              <a:rPr lang="en-US" sz="2400" b="1" dirty="0"/>
              <a:t>Walks</a:t>
            </a:r>
          </a:p>
        </p:txBody>
      </p:sp>
      <p:pic>
        <p:nvPicPr>
          <p:cNvPr id="6" name="Picture 5" descr="A group of people standing in front of a building&#10;&#10;Description automatically generated">
            <a:extLst>
              <a:ext uri="{FF2B5EF4-FFF2-40B4-BE49-F238E27FC236}">
                <a16:creationId xmlns:a16="http://schemas.microsoft.com/office/drawing/2014/main" id="{9A16FAB4-B294-4744-B813-E70DF1B20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44" y="1309973"/>
            <a:ext cx="7065526" cy="4486917"/>
          </a:xfrm>
          <a:prstGeom prst="rect">
            <a:avLst/>
          </a:prstGeom>
          <a:ln w="57150">
            <a:solidFill>
              <a:schemeClr val="tx2"/>
            </a:solidFill>
          </a:ln>
        </p:spPr>
      </p:pic>
    </p:spTree>
    <p:extLst>
      <p:ext uri="{BB962C8B-B14F-4D97-AF65-F5344CB8AC3E}">
        <p14:creationId xmlns:p14="http://schemas.microsoft.com/office/powerpoint/2010/main" val="54428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117527" y="0"/>
            <a:ext cx="6813550" cy="868363"/>
          </a:xfrm>
        </p:spPr>
        <p:txBody>
          <a:bodyPr/>
          <a:lstStyle/>
          <a:p>
            <a:r>
              <a:rPr lang="en-US" sz="3200" b="1" dirty="0"/>
              <a:t>Overview</a:t>
            </a:r>
          </a:p>
        </p:txBody>
      </p:sp>
      <p:sp>
        <p:nvSpPr>
          <p:cNvPr id="2" name="TextBox 1">
            <a:extLst>
              <a:ext uri="{FF2B5EF4-FFF2-40B4-BE49-F238E27FC236}">
                <a16:creationId xmlns:a16="http://schemas.microsoft.com/office/drawing/2014/main" id="{C3DAFC32-594B-4EEF-96C9-94CAD4D338CD}"/>
              </a:ext>
            </a:extLst>
          </p:cNvPr>
          <p:cNvSpPr txBox="1"/>
          <p:nvPr/>
        </p:nvSpPr>
        <p:spPr>
          <a:xfrm>
            <a:off x="205609" y="1014376"/>
            <a:ext cx="8530313" cy="514833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b="1" dirty="0"/>
              <a:t>Background</a:t>
            </a:r>
          </a:p>
          <a:p>
            <a:pPr marL="285750" indent="-285750">
              <a:lnSpc>
                <a:spcPct val="200000"/>
              </a:lnSpc>
              <a:buFont typeface="Arial" panose="020B0604020202020204" pitchFamily="34" charset="0"/>
              <a:buChar char="•"/>
            </a:pPr>
            <a:r>
              <a:rPr lang="en-US" sz="2400" b="1" dirty="0"/>
              <a:t>ISO 45001 in the QMS System</a:t>
            </a:r>
          </a:p>
          <a:p>
            <a:pPr marL="285750" indent="-285750">
              <a:lnSpc>
                <a:spcPct val="200000"/>
              </a:lnSpc>
              <a:buFont typeface="Arial" panose="020B0604020202020204" pitchFamily="34" charset="0"/>
              <a:buChar char="•"/>
            </a:pPr>
            <a:r>
              <a:rPr lang="en-US" sz="2400" b="1" dirty="0"/>
              <a:t>Audit Findings on Our Employees</a:t>
            </a:r>
          </a:p>
          <a:p>
            <a:pPr marL="285750" indent="-285750">
              <a:lnSpc>
                <a:spcPct val="200000"/>
              </a:lnSpc>
              <a:buFont typeface="Arial" panose="020B0604020202020204" pitchFamily="34" charset="0"/>
              <a:buChar char="•"/>
            </a:pPr>
            <a:r>
              <a:rPr lang="en-US" sz="2400" b="1" dirty="0"/>
              <a:t>ISO 45001</a:t>
            </a:r>
          </a:p>
          <a:p>
            <a:pPr marL="742950" lvl="1" indent="-285750">
              <a:lnSpc>
                <a:spcPct val="200000"/>
              </a:lnSpc>
              <a:buFont typeface="Arial" panose="020B0604020202020204" pitchFamily="34" charset="0"/>
              <a:buChar char="•"/>
            </a:pPr>
            <a:r>
              <a:rPr lang="en-US" sz="2400" b="1" dirty="0"/>
              <a:t>Differences between ISO 45001 and 18001</a:t>
            </a:r>
          </a:p>
          <a:p>
            <a:pPr marL="742950" lvl="1" indent="-285750">
              <a:lnSpc>
                <a:spcPct val="200000"/>
              </a:lnSpc>
              <a:buFont typeface="Arial" panose="020B0604020202020204" pitchFamily="34" charset="0"/>
              <a:buChar char="•"/>
            </a:pPr>
            <a:r>
              <a:rPr lang="en-US" sz="2400" b="1" dirty="0"/>
              <a:t>Key points of ISO 45001</a:t>
            </a:r>
          </a:p>
          <a:p>
            <a:pPr marL="285750" indent="-285750">
              <a:lnSpc>
                <a:spcPct val="200000"/>
              </a:lnSpc>
              <a:buFont typeface="Arial" panose="020B0604020202020204" pitchFamily="34" charset="0"/>
              <a:buChar char="•"/>
            </a:pPr>
            <a:r>
              <a:rPr lang="en-US" sz="2400" b="1" dirty="0"/>
              <a:t>Summary and Conclusion</a:t>
            </a:r>
          </a:p>
        </p:txBody>
      </p:sp>
    </p:spTree>
    <p:extLst>
      <p:ext uri="{BB962C8B-B14F-4D97-AF65-F5344CB8AC3E}">
        <p14:creationId xmlns:p14="http://schemas.microsoft.com/office/powerpoint/2010/main" val="2960199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83900" y="76683"/>
            <a:ext cx="7991696" cy="868363"/>
          </a:xfrm>
        </p:spPr>
        <p:txBody>
          <a:bodyPr/>
          <a:lstStyle/>
          <a:p>
            <a:r>
              <a:rPr lang="en-US" sz="3200" b="1" dirty="0"/>
              <a:t>Example: Bottom-Up Communication</a:t>
            </a:r>
          </a:p>
        </p:txBody>
      </p:sp>
      <p:sp>
        <p:nvSpPr>
          <p:cNvPr id="2" name="TextBox 1">
            <a:extLst>
              <a:ext uri="{FF2B5EF4-FFF2-40B4-BE49-F238E27FC236}">
                <a16:creationId xmlns:a16="http://schemas.microsoft.com/office/drawing/2014/main" id="{E3C1F4D9-57CD-4AA9-BA97-AD1355492BCB}"/>
              </a:ext>
            </a:extLst>
          </p:cNvPr>
          <p:cNvSpPr txBox="1"/>
          <p:nvPr/>
        </p:nvSpPr>
        <p:spPr>
          <a:xfrm>
            <a:off x="83900" y="6200651"/>
            <a:ext cx="8681854" cy="461665"/>
          </a:xfrm>
          <a:prstGeom prst="rect">
            <a:avLst/>
          </a:prstGeom>
          <a:solidFill>
            <a:srgbClr val="FFFF00"/>
          </a:solidFill>
          <a:ln w="57150">
            <a:solidFill>
              <a:schemeClr val="tx1"/>
            </a:solidFill>
          </a:ln>
        </p:spPr>
        <p:txBody>
          <a:bodyPr wrap="square" rtlCol="0">
            <a:spAutoFit/>
          </a:bodyPr>
          <a:lstStyle/>
          <a:p>
            <a:pPr algn="ctr"/>
            <a:r>
              <a:rPr lang="en-US" sz="2400" b="1" dirty="0"/>
              <a:t>MTS Leadership in Monthly </a:t>
            </a:r>
            <a:r>
              <a:rPr lang="en-US" sz="2400" b="1" i="1" dirty="0"/>
              <a:t>Gemba </a:t>
            </a:r>
            <a:r>
              <a:rPr lang="en-US" sz="2400" b="1" dirty="0"/>
              <a:t>Walks</a:t>
            </a:r>
          </a:p>
        </p:txBody>
      </p:sp>
      <p:sp>
        <p:nvSpPr>
          <p:cNvPr id="3" name="TextBox 2">
            <a:extLst>
              <a:ext uri="{FF2B5EF4-FFF2-40B4-BE49-F238E27FC236}">
                <a16:creationId xmlns:a16="http://schemas.microsoft.com/office/drawing/2014/main" id="{46F085BE-6284-4A3F-A2F6-7C94785148BC}"/>
              </a:ext>
            </a:extLst>
          </p:cNvPr>
          <p:cNvSpPr txBox="1"/>
          <p:nvPr/>
        </p:nvSpPr>
        <p:spPr>
          <a:xfrm>
            <a:off x="1526553" y="2042557"/>
            <a:ext cx="4441371" cy="369332"/>
          </a:xfrm>
          <a:prstGeom prst="rect">
            <a:avLst/>
          </a:prstGeom>
          <a:noFill/>
        </p:spPr>
        <p:txBody>
          <a:bodyPr wrap="square" rtlCol="0">
            <a:spAutoFit/>
          </a:bodyPr>
          <a:lstStyle/>
          <a:p>
            <a:r>
              <a:rPr lang="en-US" dirty="0"/>
              <a:t>Pic of Safety Committee meeting </a:t>
            </a:r>
          </a:p>
        </p:txBody>
      </p:sp>
    </p:spTree>
    <p:extLst>
      <p:ext uri="{BB962C8B-B14F-4D97-AF65-F5344CB8AC3E}">
        <p14:creationId xmlns:p14="http://schemas.microsoft.com/office/powerpoint/2010/main" val="3714715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83900" y="76683"/>
            <a:ext cx="7991696" cy="868363"/>
          </a:xfrm>
        </p:spPr>
        <p:txBody>
          <a:bodyPr/>
          <a:lstStyle/>
          <a:p>
            <a:r>
              <a:rPr lang="en-US" sz="3200" b="1" dirty="0"/>
              <a:t>2020 EHS Communication Plan </a:t>
            </a:r>
          </a:p>
        </p:txBody>
      </p:sp>
      <p:sp>
        <p:nvSpPr>
          <p:cNvPr id="2" name="TextBox 1">
            <a:extLst>
              <a:ext uri="{FF2B5EF4-FFF2-40B4-BE49-F238E27FC236}">
                <a16:creationId xmlns:a16="http://schemas.microsoft.com/office/drawing/2014/main" id="{E3C1F4D9-57CD-4AA9-BA97-AD1355492BCB}"/>
              </a:ext>
            </a:extLst>
          </p:cNvPr>
          <p:cNvSpPr txBox="1"/>
          <p:nvPr/>
        </p:nvSpPr>
        <p:spPr>
          <a:xfrm>
            <a:off x="83900" y="6200651"/>
            <a:ext cx="8681854" cy="461665"/>
          </a:xfrm>
          <a:prstGeom prst="rect">
            <a:avLst/>
          </a:prstGeom>
          <a:solidFill>
            <a:srgbClr val="FFFF00"/>
          </a:solidFill>
          <a:ln w="57150">
            <a:solidFill>
              <a:schemeClr val="tx1"/>
            </a:solidFill>
          </a:ln>
        </p:spPr>
        <p:txBody>
          <a:bodyPr wrap="square" rtlCol="0">
            <a:spAutoFit/>
          </a:bodyPr>
          <a:lstStyle/>
          <a:p>
            <a:pPr algn="ctr"/>
            <a:r>
              <a:rPr lang="en-US" sz="2400" b="1" dirty="0"/>
              <a:t>Created and Executed Structured Communication Plan</a:t>
            </a:r>
          </a:p>
        </p:txBody>
      </p:sp>
      <p:sp>
        <p:nvSpPr>
          <p:cNvPr id="3" name="TextBox 2">
            <a:extLst>
              <a:ext uri="{FF2B5EF4-FFF2-40B4-BE49-F238E27FC236}">
                <a16:creationId xmlns:a16="http://schemas.microsoft.com/office/drawing/2014/main" id="{46F085BE-6284-4A3F-A2F6-7C94785148BC}"/>
              </a:ext>
            </a:extLst>
          </p:cNvPr>
          <p:cNvSpPr txBox="1"/>
          <p:nvPr/>
        </p:nvSpPr>
        <p:spPr>
          <a:xfrm>
            <a:off x="178902" y="1224165"/>
            <a:ext cx="9060100" cy="440966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b="1" dirty="0"/>
              <a:t>Touch Points with Mangers Cascading</a:t>
            </a:r>
          </a:p>
          <a:p>
            <a:pPr marL="285750" indent="-285750">
              <a:lnSpc>
                <a:spcPct val="200000"/>
              </a:lnSpc>
              <a:buFont typeface="Arial" panose="020B0604020202020204" pitchFamily="34" charset="0"/>
              <a:buChar char="•"/>
            </a:pPr>
            <a:r>
              <a:rPr lang="en-US" sz="2400" b="1" dirty="0"/>
              <a:t>Special Presentation (COVID, Corrective Action, QMS, etc.)</a:t>
            </a:r>
          </a:p>
          <a:p>
            <a:pPr marL="285750" indent="-285750">
              <a:lnSpc>
                <a:spcPct val="200000"/>
              </a:lnSpc>
              <a:buFont typeface="Arial" panose="020B0604020202020204" pitchFamily="34" charset="0"/>
              <a:buChar char="•"/>
            </a:pPr>
            <a:r>
              <a:rPr lang="en-US" sz="2400" b="1" dirty="0"/>
              <a:t>Safety Committee Restart with Monthly Meetings</a:t>
            </a:r>
          </a:p>
          <a:p>
            <a:pPr marL="285750" indent="-285750">
              <a:lnSpc>
                <a:spcPct val="200000"/>
              </a:lnSpc>
              <a:buFont typeface="Arial" panose="020B0604020202020204" pitchFamily="34" charset="0"/>
              <a:buChar char="•"/>
            </a:pPr>
            <a:r>
              <a:rPr lang="en-US" sz="2400" b="1" dirty="0"/>
              <a:t>Homepage</a:t>
            </a:r>
          </a:p>
          <a:p>
            <a:pPr marL="285750" indent="-285750">
              <a:lnSpc>
                <a:spcPct val="200000"/>
              </a:lnSpc>
              <a:buFont typeface="Arial" panose="020B0604020202020204" pitchFamily="34" charset="0"/>
              <a:buChar char="•"/>
            </a:pPr>
            <a:r>
              <a:rPr lang="en-US" sz="2400" b="1" dirty="0"/>
              <a:t>Workplace Screens</a:t>
            </a:r>
          </a:p>
          <a:p>
            <a:pPr marL="285750" indent="-285750">
              <a:lnSpc>
                <a:spcPct val="200000"/>
              </a:lnSpc>
              <a:buFont typeface="Arial" panose="020B0604020202020204" pitchFamily="34" charset="0"/>
              <a:buChar char="•"/>
            </a:pPr>
            <a:r>
              <a:rPr lang="en-US" sz="2400" b="1" dirty="0"/>
              <a:t>Townhall Meeting</a:t>
            </a:r>
            <a:endParaRPr lang="en-US" sz="2400" b="1" dirty="0">
              <a:solidFill>
                <a:srgbClr val="FF0000"/>
              </a:solidFill>
            </a:endParaRPr>
          </a:p>
        </p:txBody>
      </p:sp>
    </p:spTree>
    <p:extLst>
      <p:ext uri="{BB962C8B-B14F-4D97-AF65-F5344CB8AC3E}">
        <p14:creationId xmlns:p14="http://schemas.microsoft.com/office/powerpoint/2010/main" val="2675585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83900" y="76683"/>
            <a:ext cx="7991696" cy="868363"/>
          </a:xfrm>
        </p:spPr>
        <p:txBody>
          <a:bodyPr/>
          <a:lstStyle/>
          <a:p>
            <a:r>
              <a:rPr lang="en-US" sz="3200" b="1" dirty="0"/>
              <a:t>2020 EHS Communication Plan </a:t>
            </a:r>
          </a:p>
        </p:txBody>
      </p:sp>
      <p:sp>
        <p:nvSpPr>
          <p:cNvPr id="2" name="TextBox 1">
            <a:extLst>
              <a:ext uri="{FF2B5EF4-FFF2-40B4-BE49-F238E27FC236}">
                <a16:creationId xmlns:a16="http://schemas.microsoft.com/office/drawing/2014/main" id="{E3C1F4D9-57CD-4AA9-BA97-AD1355492BCB}"/>
              </a:ext>
            </a:extLst>
          </p:cNvPr>
          <p:cNvSpPr txBox="1"/>
          <p:nvPr/>
        </p:nvSpPr>
        <p:spPr>
          <a:xfrm>
            <a:off x="143078" y="6319652"/>
            <a:ext cx="8857844" cy="461665"/>
          </a:xfrm>
          <a:prstGeom prst="rect">
            <a:avLst/>
          </a:prstGeom>
          <a:solidFill>
            <a:srgbClr val="FFFF00"/>
          </a:solidFill>
          <a:ln w="57150">
            <a:solidFill>
              <a:schemeClr val="tx1"/>
            </a:solidFill>
          </a:ln>
        </p:spPr>
        <p:txBody>
          <a:bodyPr wrap="square" rtlCol="0">
            <a:spAutoFit/>
          </a:bodyPr>
          <a:lstStyle/>
          <a:p>
            <a:pPr algn="ctr"/>
            <a:r>
              <a:rPr lang="en-US" sz="2400" b="1" dirty="0"/>
              <a:t>Weekly EHS Checkup</a:t>
            </a:r>
          </a:p>
        </p:txBody>
      </p:sp>
      <p:pic>
        <p:nvPicPr>
          <p:cNvPr id="3" name="Picture 2">
            <a:extLst>
              <a:ext uri="{FF2B5EF4-FFF2-40B4-BE49-F238E27FC236}">
                <a16:creationId xmlns:a16="http://schemas.microsoft.com/office/drawing/2014/main" id="{64A40BC8-B78F-4D75-9BD3-11D953AEE8DA}"/>
              </a:ext>
            </a:extLst>
          </p:cNvPr>
          <p:cNvPicPr>
            <a:picLocks noChangeAspect="1"/>
          </p:cNvPicPr>
          <p:nvPr/>
        </p:nvPicPr>
        <p:blipFill>
          <a:blip r:embed="rId3"/>
          <a:stretch>
            <a:fillRect/>
          </a:stretch>
        </p:blipFill>
        <p:spPr>
          <a:xfrm>
            <a:off x="777606" y="1182699"/>
            <a:ext cx="7297990" cy="1209675"/>
          </a:xfrm>
          <a:prstGeom prst="rect">
            <a:avLst/>
          </a:prstGeom>
          <a:ln w="57150">
            <a:solidFill>
              <a:schemeClr val="tx1"/>
            </a:solidFill>
          </a:ln>
        </p:spPr>
      </p:pic>
      <p:pic>
        <p:nvPicPr>
          <p:cNvPr id="10" name="Picture 9">
            <a:extLst>
              <a:ext uri="{FF2B5EF4-FFF2-40B4-BE49-F238E27FC236}">
                <a16:creationId xmlns:a16="http://schemas.microsoft.com/office/drawing/2014/main" id="{519F877D-32A5-4339-B838-B4DB68655321}"/>
              </a:ext>
            </a:extLst>
          </p:cNvPr>
          <p:cNvPicPr>
            <a:picLocks noChangeAspect="1"/>
          </p:cNvPicPr>
          <p:nvPr/>
        </p:nvPicPr>
        <p:blipFill rotWithShape="1">
          <a:blip r:embed="rId4"/>
          <a:srcRect r="62826"/>
          <a:stretch/>
        </p:blipFill>
        <p:spPr>
          <a:xfrm>
            <a:off x="777606" y="2561583"/>
            <a:ext cx="3146861" cy="341710"/>
          </a:xfrm>
          <a:prstGeom prst="rect">
            <a:avLst/>
          </a:prstGeom>
        </p:spPr>
      </p:pic>
      <p:pic>
        <p:nvPicPr>
          <p:cNvPr id="12" name="Picture 11">
            <a:extLst>
              <a:ext uri="{FF2B5EF4-FFF2-40B4-BE49-F238E27FC236}">
                <a16:creationId xmlns:a16="http://schemas.microsoft.com/office/drawing/2014/main" id="{A59CD50D-8D8D-4BA8-8D65-B7B449A6A191}"/>
              </a:ext>
            </a:extLst>
          </p:cNvPr>
          <p:cNvPicPr>
            <a:picLocks noChangeAspect="1"/>
          </p:cNvPicPr>
          <p:nvPr/>
        </p:nvPicPr>
        <p:blipFill rotWithShape="1">
          <a:blip r:embed="rId5"/>
          <a:srcRect t="-26394" r="62826"/>
          <a:stretch/>
        </p:blipFill>
        <p:spPr>
          <a:xfrm>
            <a:off x="4875197" y="2406085"/>
            <a:ext cx="3146861" cy="411611"/>
          </a:xfrm>
          <a:prstGeom prst="rect">
            <a:avLst/>
          </a:prstGeom>
        </p:spPr>
      </p:pic>
      <p:pic>
        <p:nvPicPr>
          <p:cNvPr id="16" name="Picture 15">
            <a:extLst>
              <a:ext uri="{FF2B5EF4-FFF2-40B4-BE49-F238E27FC236}">
                <a16:creationId xmlns:a16="http://schemas.microsoft.com/office/drawing/2014/main" id="{AD40E0AD-C32E-4741-A120-8C301A545182}"/>
              </a:ext>
            </a:extLst>
          </p:cNvPr>
          <p:cNvPicPr>
            <a:picLocks noChangeAspect="1"/>
          </p:cNvPicPr>
          <p:nvPr/>
        </p:nvPicPr>
        <p:blipFill>
          <a:blip r:embed="rId6"/>
          <a:stretch>
            <a:fillRect/>
          </a:stretch>
        </p:blipFill>
        <p:spPr>
          <a:xfrm>
            <a:off x="783771" y="2955667"/>
            <a:ext cx="3121895" cy="3245166"/>
          </a:xfrm>
          <a:prstGeom prst="rect">
            <a:avLst/>
          </a:prstGeom>
          <a:ln w="57150">
            <a:solidFill>
              <a:schemeClr val="tx1"/>
            </a:solidFill>
          </a:ln>
        </p:spPr>
      </p:pic>
      <p:pic>
        <p:nvPicPr>
          <p:cNvPr id="20" name="Picture 19">
            <a:extLst>
              <a:ext uri="{FF2B5EF4-FFF2-40B4-BE49-F238E27FC236}">
                <a16:creationId xmlns:a16="http://schemas.microsoft.com/office/drawing/2014/main" id="{9F89A8D6-3BA1-4F00-BFB8-102801C70BF7}"/>
              </a:ext>
            </a:extLst>
          </p:cNvPr>
          <p:cNvPicPr>
            <a:picLocks noChangeAspect="1"/>
          </p:cNvPicPr>
          <p:nvPr/>
        </p:nvPicPr>
        <p:blipFill>
          <a:blip r:embed="rId7"/>
          <a:stretch>
            <a:fillRect/>
          </a:stretch>
        </p:blipFill>
        <p:spPr>
          <a:xfrm>
            <a:off x="4875197" y="2903293"/>
            <a:ext cx="3296602" cy="3245166"/>
          </a:xfrm>
          <a:prstGeom prst="rect">
            <a:avLst/>
          </a:prstGeom>
          <a:ln w="57150">
            <a:solidFill>
              <a:schemeClr val="tx1"/>
            </a:solidFill>
          </a:ln>
        </p:spPr>
      </p:pic>
    </p:spTree>
    <p:extLst>
      <p:ext uri="{BB962C8B-B14F-4D97-AF65-F5344CB8AC3E}">
        <p14:creationId xmlns:p14="http://schemas.microsoft.com/office/powerpoint/2010/main" val="2849854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0" y="100433"/>
            <a:ext cx="9060100" cy="868363"/>
          </a:xfrm>
        </p:spPr>
        <p:txBody>
          <a:bodyPr/>
          <a:lstStyle/>
          <a:p>
            <a:r>
              <a:rPr lang="en-US" sz="3200" b="1" dirty="0"/>
              <a:t>45001 Focus Workers Illness in Workplace</a:t>
            </a:r>
          </a:p>
        </p:txBody>
      </p:sp>
      <p:sp>
        <p:nvSpPr>
          <p:cNvPr id="2" name="TextBox 1">
            <a:extLst>
              <a:ext uri="{FF2B5EF4-FFF2-40B4-BE49-F238E27FC236}">
                <a16:creationId xmlns:a16="http://schemas.microsoft.com/office/drawing/2014/main" id="{E3C1F4D9-57CD-4AA9-BA97-AD1355492BCB}"/>
              </a:ext>
            </a:extLst>
          </p:cNvPr>
          <p:cNvSpPr txBox="1"/>
          <p:nvPr/>
        </p:nvSpPr>
        <p:spPr>
          <a:xfrm>
            <a:off x="83900" y="6200651"/>
            <a:ext cx="8681854" cy="461665"/>
          </a:xfrm>
          <a:prstGeom prst="rect">
            <a:avLst/>
          </a:prstGeom>
          <a:solidFill>
            <a:srgbClr val="FFFF00"/>
          </a:solidFill>
          <a:ln w="57150">
            <a:solidFill>
              <a:schemeClr val="tx1"/>
            </a:solidFill>
          </a:ln>
        </p:spPr>
        <p:txBody>
          <a:bodyPr wrap="square" rtlCol="0">
            <a:spAutoFit/>
          </a:bodyPr>
          <a:lstStyle/>
          <a:p>
            <a:pPr algn="ctr"/>
            <a:r>
              <a:rPr lang="en-US" sz="2400" b="1" dirty="0"/>
              <a:t>EHS Assumed Role of Covid-19 Response</a:t>
            </a:r>
          </a:p>
        </p:txBody>
      </p:sp>
      <p:pic>
        <p:nvPicPr>
          <p:cNvPr id="6" name="Picture 5">
            <a:extLst>
              <a:ext uri="{FF2B5EF4-FFF2-40B4-BE49-F238E27FC236}">
                <a16:creationId xmlns:a16="http://schemas.microsoft.com/office/drawing/2014/main" id="{CB2D9445-7B91-419F-8EBE-167FC673895D}"/>
              </a:ext>
            </a:extLst>
          </p:cNvPr>
          <p:cNvPicPr>
            <a:picLocks noChangeAspect="1"/>
          </p:cNvPicPr>
          <p:nvPr/>
        </p:nvPicPr>
        <p:blipFill>
          <a:blip r:embed="rId3"/>
          <a:stretch>
            <a:fillRect/>
          </a:stretch>
        </p:blipFill>
        <p:spPr>
          <a:xfrm>
            <a:off x="178130" y="1160264"/>
            <a:ext cx="8587624" cy="4825168"/>
          </a:xfrm>
          <a:prstGeom prst="rect">
            <a:avLst/>
          </a:prstGeom>
          <a:ln w="57150">
            <a:solidFill>
              <a:schemeClr val="tx1"/>
            </a:solidFill>
          </a:ln>
        </p:spPr>
      </p:pic>
    </p:spTree>
    <p:extLst>
      <p:ext uri="{BB962C8B-B14F-4D97-AF65-F5344CB8AC3E}">
        <p14:creationId xmlns:p14="http://schemas.microsoft.com/office/powerpoint/2010/main" val="950775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83900" y="76683"/>
            <a:ext cx="7991696" cy="908969"/>
          </a:xfrm>
        </p:spPr>
        <p:txBody>
          <a:bodyPr/>
          <a:lstStyle/>
          <a:p>
            <a:r>
              <a:rPr lang="en-US" sz="3200" b="1" dirty="0"/>
              <a:t>Example: Seek Risks and Opportunities</a:t>
            </a:r>
          </a:p>
        </p:txBody>
      </p:sp>
      <p:sp>
        <p:nvSpPr>
          <p:cNvPr id="2" name="TextBox 1">
            <a:extLst>
              <a:ext uri="{FF2B5EF4-FFF2-40B4-BE49-F238E27FC236}">
                <a16:creationId xmlns:a16="http://schemas.microsoft.com/office/drawing/2014/main" id="{E3C1F4D9-57CD-4AA9-BA97-AD1355492BCB}"/>
              </a:ext>
            </a:extLst>
          </p:cNvPr>
          <p:cNvSpPr txBox="1"/>
          <p:nvPr/>
        </p:nvSpPr>
        <p:spPr>
          <a:xfrm>
            <a:off x="175340" y="5950320"/>
            <a:ext cx="8681854" cy="830997"/>
          </a:xfrm>
          <a:prstGeom prst="rect">
            <a:avLst/>
          </a:prstGeom>
          <a:solidFill>
            <a:srgbClr val="FFFF00"/>
          </a:solidFill>
          <a:ln w="57150">
            <a:solidFill>
              <a:schemeClr val="tx1"/>
            </a:solidFill>
          </a:ln>
        </p:spPr>
        <p:txBody>
          <a:bodyPr wrap="square" rtlCol="0">
            <a:spAutoFit/>
          </a:bodyPr>
          <a:lstStyle/>
          <a:p>
            <a:pPr algn="ctr"/>
            <a:r>
              <a:rPr lang="en-US" sz="2400" b="1" dirty="0"/>
              <a:t>Ambition/ATC Risk Assessment Followed by plan oversight</a:t>
            </a:r>
          </a:p>
        </p:txBody>
      </p:sp>
      <p:pic>
        <p:nvPicPr>
          <p:cNvPr id="6" name="Picture 5">
            <a:extLst>
              <a:ext uri="{FF2B5EF4-FFF2-40B4-BE49-F238E27FC236}">
                <a16:creationId xmlns:a16="http://schemas.microsoft.com/office/drawing/2014/main" id="{31D8F1FA-A1E7-4A2B-8143-74D4458A21E2}"/>
              </a:ext>
            </a:extLst>
          </p:cNvPr>
          <p:cNvPicPr>
            <a:picLocks noChangeAspect="1"/>
          </p:cNvPicPr>
          <p:nvPr/>
        </p:nvPicPr>
        <p:blipFill>
          <a:blip r:embed="rId3"/>
          <a:stretch>
            <a:fillRect/>
          </a:stretch>
        </p:blipFill>
        <p:spPr>
          <a:xfrm>
            <a:off x="274320" y="1140633"/>
            <a:ext cx="8199119" cy="4749628"/>
          </a:xfrm>
          <a:prstGeom prst="rect">
            <a:avLst/>
          </a:prstGeom>
        </p:spPr>
      </p:pic>
      <p:sp>
        <p:nvSpPr>
          <p:cNvPr id="7" name="Rectangle 6">
            <a:extLst>
              <a:ext uri="{FF2B5EF4-FFF2-40B4-BE49-F238E27FC236}">
                <a16:creationId xmlns:a16="http://schemas.microsoft.com/office/drawing/2014/main" id="{3C51D56E-7974-47B9-B7D0-D44CDE02A97C}"/>
              </a:ext>
            </a:extLst>
          </p:cNvPr>
          <p:cNvSpPr/>
          <p:nvPr/>
        </p:nvSpPr>
        <p:spPr>
          <a:xfrm>
            <a:off x="4625340" y="1045711"/>
            <a:ext cx="571500" cy="484455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952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83900" y="76683"/>
            <a:ext cx="7991696" cy="908969"/>
          </a:xfrm>
        </p:spPr>
        <p:txBody>
          <a:bodyPr/>
          <a:lstStyle/>
          <a:p>
            <a:r>
              <a:rPr lang="en-US" sz="3200" b="1" dirty="0"/>
              <a:t>Example: Seek Risks and Opportunities</a:t>
            </a:r>
          </a:p>
        </p:txBody>
      </p:sp>
      <p:sp>
        <p:nvSpPr>
          <p:cNvPr id="2" name="TextBox 1">
            <a:extLst>
              <a:ext uri="{FF2B5EF4-FFF2-40B4-BE49-F238E27FC236}">
                <a16:creationId xmlns:a16="http://schemas.microsoft.com/office/drawing/2014/main" id="{E3C1F4D9-57CD-4AA9-BA97-AD1355492BCB}"/>
              </a:ext>
            </a:extLst>
          </p:cNvPr>
          <p:cNvSpPr txBox="1"/>
          <p:nvPr/>
        </p:nvSpPr>
        <p:spPr>
          <a:xfrm>
            <a:off x="231073" y="5950320"/>
            <a:ext cx="8681854" cy="830997"/>
          </a:xfrm>
          <a:prstGeom prst="rect">
            <a:avLst/>
          </a:prstGeom>
          <a:solidFill>
            <a:srgbClr val="FFFF00"/>
          </a:solidFill>
          <a:ln w="57150">
            <a:solidFill>
              <a:schemeClr val="tx1"/>
            </a:solidFill>
          </a:ln>
        </p:spPr>
        <p:txBody>
          <a:bodyPr wrap="square" rtlCol="0">
            <a:spAutoFit/>
          </a:bodyPr>
          <a:lstStyle/>
          <a:p>
            <a:pPr algn="ctr"/>
            <a:r>
              <a:rPr lang="en-US" sz="2400" b="1" dirty="0"/>
              <a:t>Ambition/ATC Risk Assessment Followed by plan oversight</a:t>
            </a:r>
          </a:p>
        </p:txBody>
      </p:sp>
      <p:sp>
        <p:nvSpPr>
          <p:cNvPr id="3" name="TextBox 2">
            <a:extLst>
              <a:ext uri="{FF2B5EF4-FFF2-40B4-BE49-F238E27FC236}">
                <a16:creationId xmlns:a16="http://schemas.microsoft.com/office/drawing/2014/main" id="{46F085BE-6284-4A3F-A2F6-7C94785148BC}"/>
              </a:ext>
            </a:extLst>
          </p:cNvPr>
          <p:cNvSpPr txBox="1"/>
          <p:nvPr/>
        </p:nvSpPr>
        <p:spPr>
          <a:xfrm>
            <a:off x="1859062" y="1638796"/>
            <a:ext cx="4441371" cy="646331"/>
          </a:xfrm>
          <a:prstGeom prst="rect">
            <a:avLst/>
          </a:prstGeom>
          <a:noFill/>
        </p:spPr>
        <p:txBody>
          <a:bodyPr wrap="square" rtlCol="0">
            <a:spAutoFit/>
          </a:bodyPr>
          <a:lstStyle/>
          <a:p>
            <a:r>
              <a:rPr lang="en-US" dirty="0"/>
              <a:t>Insert pic of the Ambition Area and three leaders with team huddled around them</a:t>
            </a:r>
          </a:p>
        </p:txBody>
      </p:sp>
    </p:spTree>
    <p:extLst>
      <p:ext uri="{BB962C8B-B14F-4D97-AF65-F5344CB8AC3E}">
        <p14:creationId xmlns:p14="http://schemas.microsoft.com/office/powerpoint/2010/main" val="3582127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42137" y="88558"/>
            <a:ext cx="8941347" cy="908969"/>
          </a:xfrm>
        </p:spPr>
        <p:txBody>
          <a:bodyPr/>
          <a:lstStyle/>
          <a:p>
            <a:r>
              <a:rPr lang="en-US" sz="3200" b="1" dirty="0"/>
              <a:t>LOTO Verification</a:t>
            </a:r>
          </a:p>
        </p:txBody>
      </p:sp>
      <p:pic>
        <p:nvPicPr>
          <p:cNvPr id="7" name="Picture 6">
            <a:extLst>
              <a:ext uri="{FF2B5EF4-FFF2-40B4-BE49-F238E27FC236}">
                <a16:creationId xmlns:a16="http://schemas.microsoft.com/office/drawing/2014/main" id="{7490431B-3057-43D1-8C17-054532882B68}"/>
              </a:ext>
            </a:extLst>
          </p:cNvPr>
          <p:cNvPicPr>
            <a:picLocks noChangeAspect="1"/>
          </p:cNvPicPr>
          <p:nvPr/>
        </p:nvPicPr>
        <p:blipFill>
          <a:blip r:embed="rId3"/>
          <a:stretch>
            <a:fillRect/>
          </a:stretch>
        </p:blipFill>
        <p:spPr>
          <a:xfrm>
            <a:off x="135453" y="1281917"/>
            <a:ext cx="5790334" cy="5304561"/>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D9E33722-6C83-47E4-8B46-12174B38191D}"/>
              </a:ext>
            </a:extLst>
          </p:cNvPr>
          <p:cNvPicPr>
            <a:picLocks noChangeAspect="1"/>
          </p:cNvPicPr>
          <p:nvPr/>
        </p:nvPicPr>
        <p:blipFill>
          <a:blip r:embed="rId4"/>
          <a:stretch>
            <a:fillRect/>
          </a:stretch>
        </p:blipFill>
        <p:spPr>
          <a:xfrm>
            <a:off x="6192659" y="1281917"/>
            <a:ext cx="2790825" cy="530456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89295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0" y="76683"/>
            <a:ext cx="8229600" cy="908969"/>
          </a:xfrm>
        </p:spPr>
        <p:txBody>
          <a:bodyPr/>
          <a:lstStyle/>
          <a:p>
            <a:r>
              <a:rPr lang="en-US" sz="3200" b="1" dirty="0"/>
              <a:t>Example: More Focus on 2020 Objectives</a:t>
            </a:r>
          </a:p>
        </p:txBody>
      </p:sp>
      <p:pic>
        <p:nvPicPr>
          <p:cNvPr id="6" name="Picture 5">
            <a:extLst>
              <a:ext uri="{FF2B5EF4-FFF2-40B4-BE49-F238E27FC236}">
                <a16:creationId xmlns:a16="http://schemas.microsoft.com/office/drawing/2014/main" id="{A5548A29-B468-468B-A3CF-7CF069FDFA68}"/>
              </a:ext>
            </a:extLst>
          </p:cNvPr>
          <p:cNvPicPr>
            <a:picLocks noChangeAspect="1"/>
          </p:cNvPicPr>
          <p:nvPr/>
        </p:nvPicPr>
        <p:blipFill>
          <a:blip r:embed="rId3"/>
          <a:stretch>
            <a:fillRect/>
          </a:stretch>
        </p:blipFill>
        <p:spPr>
          <a:xfrm>
            <a:off x="83900" y="985653"/>
            <a:ext cx="8976200" cy="5795664"/>
          </a:xfrm>
          <a:prstGeom prst="rect">
            <a:avLst/>
          </a:prstGeom>
        </p:spPr>
      </p:pic>
    </p:spTree>
    <p:extLst>
      <p:ext uri="{BB962C8B-B14F-4D97-AF65-F5344CB8AC3E}">
        <p14:creationId xmlns:p14="http://schemas.microsoft.com/office/powerpoint/2010/main" val="3004802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83900" y="76683"/>
            <a:ext cx="7991696" cy="685299"/>
          </a:xfrm>
        </p:spPr>
        <p:txBody>
          <a:bodyPr/>
          <a:lstStyle/>
          <a:p>
            <a:r>
              <a:rPr lang="en-US" sz="3200" b="1" dirty="0"/>
              <a:t>Example: Status of 2020 Objectives</a:t>
            </a:r>
          </a:p>
        </p:txBody>
      </p:sp>
      <p:graphicFrame>
        <p:nvGraphicFramePr>
          <p:cNvPr id="5" name="Content Placeholder 5">
            <a:extLst>
              <a:ext uri="{FF2B5EF4-FFF2-40B4-BE49-F238E27FC236}">
                <a16:creationId xmlns:a16="http://schemas.microsoft.com/office/drawing/2014/main" id="{EB6329A2-25AC-4117-8712-CF77A2F6FE1A}"/>
              </a:ext>
            </a:extLst>
          </p:cNvPr>
          <p:cNvGraphicFramePr>
            <a:graphicFrameLocks/>
          </p:cNvGraphicFramePr>
          <p:nvPr>
            <p:extLst>
              <p:ext uri="{D42A27DB-BD31-4B8C-83A1-F6EECF244321}">
                <p14:modId xmlns:p14="http://schemas.microsoft.com/office/powerpoint/2010/main" val="3632705042"/>
              </p:ext>
            </p:extLst>
          </p:nvPr>
        </p:nvGraphicFramePr>
        <p:xfrm>
          <a:off x="0" y="685299"/>
          <a:ext cx="9144001" cy="6096018"/>
        </p:xfrm>
        <a:graphic>
          <a:graphicData uri="http://schemas.openxmlformats.org/drawingml/2006/table">
            <a:tbl>
              <a:tblPr firstRow="1" bandRow="1"/>
              <a:tblGrid>
                <a:gridCol w="1187532">
                  <a:extLst>
                    <a:ext uri="{9D8B030D-6E8A-4147-A177-3AD203B41FA5}">
                      <a16:colId xmlns:a16="http://schemas.microsoft.com/office/drawing/2014/main" val="20000"/>
                    </a:ext>
                  </a:extLst>
                </a:gridCol>
                <a:gridCol w="2334751">
                  <a:extLst>
                    <a:ext uri="{9D8B030D-6E8A-4147-A177-3AD203B41FA5}">
                      <a16:colId xmlns:a16="http://schemas.microsoft.com/office/drawing/2014/main" val="20001"/>
                    </a:ext>
                  </a:extLst>
                </a:gridCol>
                <a:gridCol w="3044773">
                  <a:extLst>
                    <a:ext uri="{9D8B030D-6E8A-4147-A177-3AD203B41FA5}">
                      <a16:colId xmlns:a16="http://schemas.microsoft.com/office/drawing/2014/main" val="20002"/>
                    </a:ext>
                  </a:extLst>
                </a:gridCol>
                <a:gridCol w="1418566">
                  <a:extLst>
                    <a:ext uri="{9D8B030D-6E8A-4147-A177-3AD203B41FA5}">
                      <a16:colId xmlns:a16="http://schemas.microsoft.com/office/drawing/2014/main" val="20003"/>
                    </a:ext>
                  </a:extLst>
                </a:gridCol>
                <a:gridCol w="1158379">
                  <a:extLst>
                    <a:ext uri="{9D8B030D-6E8A-4147-A177-3AD203B41FA5}">
                      <a16:colId xmlns:a16="http://schemas.microsoft.com/office/drawing/2014/main" val="20004"/>
                    </a:ext>
                  </a:extLst>
                </a:gridCol>
              </a:tblGrid>
              <a:tr h="689462">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r>
                        <a:rPr lang="en-US" sz="1000" baseline="0" dirty="0"/>
                        <a:t>Environmental Health &amp; Safety Program Objectives</a:t>
                      </a:r>
                      <a:endParaRPr 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5181"/>
                    </a:solidFill>
                  </a:tcPr>
                </a:tc>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r>
                        <a:rPr lang="en-US" sz="1000" dirty="0"/>
                        <a:t>Program Element  to Measure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5181"/>
                    </a:solidFill>
                  </a:tcPr>
                </a:tc>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r>
                        <a:rPr lang="en-US" sz="1000" baseline="0" dirty="0"/>
                        <a:t>Targets,  including how we will Measure (use rates when possible)</a:t>
                      </a:r>
                      <a:endParaRPr lang="en-US" sz="1000" dirty="0"/>
                    </a:p>
                    <a:p>
                      <a:endParaRPr lang="en-US" sz="1000" dirty="0"/>
                    </a:p>
                    <a:p>
                      <a:r>
                        <a:rPr lang="en-US" sz="1000" dirty="0"/>
                        <a:t>(typically backed up with run charts or bar charts)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5181"/>
                    </a:solidFill>
                  </a:tcPr>
                </a:tc>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Timing of</a:t>
                      </a:r>
                    </a:p>
                    <a:p>
                      <a:r>
                        <a:rPr lang="en-US" sz="1000" dirty="0"/>
                        <a:t>Reporting</a:t>
                      </a:r>
                      <a:r>
                        <a:rPr lang="en-US" sz="1000" baseline="0" dirty="0"/>
                        <a:t> or </a:t>
                      </a:r>
                      <a:r>
                        <a:rPr lang="en-US" sz="1000" dirty="0"/>
                        <a:t>Target (CY)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5181"/>
                    </a:solidFill>
                  </a:tcPr>
                </a:tc>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r>
                        <a:rPr lang="en-US" sz="1000" dirty="0"/>
                        <a:t>Value or Status</a:t>
                      </a:r>
                    </a:p>
                    <a:p>
                      <a:pPr marL="0" indent="0">
                        <a:buFontTx/>
                        <a:buNone/>
                      </a:pPr>
                      <a:r>
                        <a:rPr lang="en-US" sz="1000" dirty="0"/>
                        <a:t> - - -  = not due</a:t>
                      </a:r>
                    </a:p>
                    <a:p>
                      <a:pPr marL="0" indent="0">
                        <a:buFontTx/>
                        <a:buNone/>
                      </a:pPr>
                      <a:r>
                        <a:rPr lang="en-US" sz="1000" dirty="0"/>
                        <a: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5181"/>
                    </a:solidFill>
                  </a:tcPr>
                </a:tc>
                <a:extLst>
                  <a:ext uri="{0D108BD9-81ED-4DB2-BD59-A6C34878D82A}">
                    <a16:rowId xmlns:a16="http://schemas.microsoft.com/office/drawing/2014/main" val="10000"/>
                  </a:ext>
                </a:extLst>
              </a:tr>
              <a:tr h="2295483">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1" kern="1200" dirty="0">
                          <a:solidFill>
                            <a:srgbClr val="FF0000"/>
                          </a:solidFill>
                          <a:effectLst/>
                          <a:latin typeface="+mn-lt"/>
                          <a:ea typeface="+mn-ea"/>
                          <a:cs typeface="+mn-cs"/>
                        </a:rPr>
                        <a:t>Environmental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1" kern="1200" dirty="0">
                          <a:solidFill>
                            <a:schemeClr val="dk1"/>
                          </a:solidFill>
                          <a:effectLst/>
                          <a:latin typeface="+mn-lt"/>
                          <a:ea typeface="+mn-ea"/>
                          <a:cs typeface="+mn-cs"/>
                        </a:rPr>
                        <a:t>Improve organization knowledge </a:t>
                      </a:r>
                      <a:r>
                        <a:rPr lang="en-US" sz="1000" i="1" kern="1200" dirty="0">
                          <a:solidFill>
                            <a:schemeClr val="dk1"/>
                          </a:solidFill>
                          <a:effectLst/>
                          <a:latin typeface="+mn-lt"/>
                          <a:ea typeface="+mn-ea"/>
                          <a:cs typeface="+mn-cs"/>
                        </a:rPr>
                        <a:t>to enable </a:t>
                      </a:r>
                      <a:r>
                        <a:rPr lang="en-US" sz="1000" b="0" i="1" kern="1200" dirty="0">
                          <a:solidFill>
                            <a:schemeClr val="dk1"/>
                          </a:solidFill>
                          <a:effectLst/>
                          <a:latin typeface="+mn-lt"/>
                          <a:ea typeface="+mn-ea"/>
                          <a:cs typeface="+mn-cs"/>
                        </a:rPr>
                        <a:t>environmental</a:t>
                      </a:r>
                      <a:r>
                        <a:rPr lang="en-US" sz="1000" i="1" kern="1200" baseline="0" dirty="0">
                          <a:solidFill>
                            <a:schemeClr val="dk1"/>
                          </a:solidFill>
                          <a:effectLst/>
                          <a:latin typeface="+mn-lt"/>
                          <a:ea typeface="+mn-ea"/>
                          <a:cs typeface="+mn-cs"/>
                        </a:rPr>
                        <a:t> improvements</a:t>
                      </a:r>
                      <a:endParaRPr lang="en-US" sz="1000" i="1" kern="1200" dirty="0">
                        <a:solidFill>
                          <a:schemeClr val="dk1"/>
                        </a:solidFill>
                        <a:effectLst/>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5181">
                        <a:tint val="4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000" baseline="0" dirty="0"/>
                        <a:t>LED Lights for manufacturing floor.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2"/>
                        <a:tabLst/>
                        <a:defRPr/>
                      </a:pPr>
                      <a:r>
                        <a:rPr lang="en-US" sz="1000" baseline="0" dirty="0"/>
                        <a:t>Upgrading older house pumps.</a:t>
                      </a:r>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2"/>
                        <a:tabLst/>
                        <a:defRPr/>
                      </a:pPr>
                      <a:endParaRPr lang="en-US" sz="1000"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2"/>
                        <a:tabLst/>
                        <a:defRPr/>
                      </a:pPr>
                      <a:endParaRPr lang="en-US" sz="1000"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2"/>
                        <a:tabLst/>
                        <a:defRPr/>
                      </a:pPr>
                      <a:endParaRPr lang="en-US" sz="1000"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2"/>
                        <a:tabLst/>
                        <a:defRPr/>
                      </a:pPr>
                      <a:endParaRPr lang="en-US" sz="1000"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2"/>
                        <a:tabLst/>
                        <a:defRPr/>
                      </a:pPr>
                      <a:endParaRPr lang="en-US" sz="1000"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2"/>
                        <a:tabLst/>
                        <a:defRPr/>
                      </a:pPr>
                      <a:r>
                        <a:rPr lang="en-US" sz="1000" baseline="0" dirty="0"/>
                        <a:t>Environmental awareness knowledge presentation to employees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5181">
                        <a:tint val="4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000" dirty="0"/>
                        <a:t>Bidding is taking place currently. Once bidding is completed, we will seek approval from purchasing.</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dirty="0"/>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dirty="0"/>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dirty="0"/>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2"/>
                        <a:tabLst/>
                        <a:defRPr/>
                      </a:pPr>
                      <a:r>
                        <a:rPr lang="en-US" sz="1000" dirty="0"/>
                        <a:t>One pump is being retrofitted and ready for install. Second pump is on track to be built in September 2020.</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3"/>
                        <a:tabLst/>
                        <a:defRPr/>
                      </a:pPr>
                      <a:r>
                        <a:rPr lang="en-US" sz="1000" dirty="0"/>
                        <a:t>Completed the Notice of Violation (NOV) CA. Will build a presentation and present after COVID-19 Events.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5181">
                        <a:tint val="4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lvl="0" indent="-228600">
                        <a:buFont typeface="+mj-lt"/>
                        <a:buAutoNum type="arabicParenR"/>
                      </a:pPr>
                      <a:r>
                        <a:rPr lang="en-US" sz="1000" dirty="0"/>
                        <a:t>LED Lights:</a:t>
                      </a:r>
                    </a:p>
                    <a:p>
                      <a:pPr marL="685800" lvl="1" indent="-228600">
                        <a:buFont typeface="Arial" panose="020B0604020202020204" pitchFamily="34" charset="0"/>
                        <a:buChar char="•"/>
                      </a:pPr>
                      <a:r>
                        <a:rPr lang="en-US" sz="1000" dirty="0"/>
                        <a:t>Q4</a:t>
                      </a:r>
                    </a:p>
                    <a:p>
                      <a:pPr marL="685800" lvl="1" indent="-228600">
                        <a:buFont typeface="Arial" panose="020B0604020202020204" pitchFamily="34" charset="0"/>
                        <a:buChar char="•"/>
                      </a:pPr>
                      <a:r>
                        <a:rPr lang="en-US" sz="1000" dirty="0"/>
                        <a:t>Q4</a:t>
                      </a:r>
                    </a:p>
                    <a:p>
                      <a:pPr marL="685800" lvl="1" indent="-228600">
                        <a:buFont typeface="Arial" panose="020B0604020202020204" pitchFamily="34" charset="0"/>
                        <a:buChar char="•"/>
                      </a:pPr>
                      <a:endParaRPr lang="en-US" sz="1000" dirty="0"/>
                    </a:p>
                    <a:p>
                      <a:pPr marL="457200" lvl="1" indent="0">
                        <a:buFont typeface="Arial" panose="020B0604020202020204" pitchFamily="34" charset="0"/>
                        <a:buNone/>
                      </a:pPr>
                      <a:endParaRPr lang="en-US" sz="1000" dirty="0"/>
                    </a:p>
                    <a:p>
                      <a:pPr marL="457200" lvl="1" indent="0">
                        <a:buFont typeface="Arial" panose="020B0604020202020204" pitchFamily="34" charset="0"/>
                        <a:buNone/>
                      </a:pPr>
                      <a:endParaRPr lang="en-US" sz="1000" dirty="0"/>
                    </a:p>
                    <a:p>
                      <a:pPr marL="228600" lvl="0" indent="-228600">
                        <a:buFont typeface="+mj-lt"/>
                        <a:buAutoNum type="arabicParenR"/>
                      </a:pPr>
                      <a:r>
                        <a:rPr lang="en-US" sz="1000" dirty="0"/>
                        <a:t>House Pumps:</a:t>
                      </a:r>
                    </a:p>
                    <a:p>
                      <a:pPr marL="685800" lvl="1" indent="-228600">
                        <a:buFont typeface="Arial" panose="020B0604020202020204" pitchFamily="34" charset="0"/>
                        <a:buChar char="•"/>
                      </a:pPr>
                      <a:r>
                        <a:rPr lang="en-US" sz="1000" dirty="0"/>
                        <a:t>Q4</a:t>
                      </a:r>
                    </a:p>
                    <a:p>
                      <a:pPr marL="685800" lvl="1" indent="-228600">
                        <a:buFont typeface="Arial" panose="020B0604020202020204" pitchFamily="34" charset="0"/>
                        <a:buChar char="•"/>
                      </a:pPr>
                      <a:r>
                        <a:rPr lang="en-US" sz="1000" dirty="0"/>
                        <a:t>Q4</a:t>
                      </a:r>
                    </a:p>
                    <a:p>
                      <a:pPr marL="685800" lvl="1" indent="-228600">
                        <a:buFont typeface="Arial" panose="020B0604020202020204" pitchFamily="34" charset="0"/>
                        <a:buChar char="•"/>
                      </a:pPr>
                      <a:endParaRPr lang="en-US" sz="1000" dirty="0"/>
                    </a:p>
                    <a:p>
                      <a:pPr marL="685800" lvl="1" indent="-228600">
                        <a:buFont typeface="Arial" panose="020B0604020202020204" pitchFamily="34" charset="0"/>
                        <a:buChar char="•"/>
                      </a:pPr>
                      <a:endParaRPr lang="en-US" sz="1000" dirty="0"/>
                    </a:p>
                    <a:p>
                      <a:pPr marL="685800" lvl="1" indent="-228600">
                        <a:buFont typeface="Arial" panose="020B0604020202020204" pitchFamily="34" charset="0"/>
                        <a:buChar char="•"/>
                      </a:pPr>
                      <a:endParaRPr lang="en-US" sz="1000" dirty="0"/>
                    </a:p>
                    <a:p>
                      <a:pPr marL="228600" lvl="0" indent="-228600">
                        <a:buFont typeface="+mj-lt"/>
                        <a:buAutoNum type="arabicParenR"/>
                      </a:pPr>
                      <a:r>
                        <a:rPr lang="en-US" sz="1000" dirty="0"/>
                        <a:t>Presentation:</a:t>
                      </a:r>
                    </a:p>
                    <a:p>
                      <a:pPr marL="685800" lvl="1" indent="-228600">
                        <a:buFont typeface="Arial" panose="020B0604020202020204" pitchFamily="34" charset="0"/>
                        <a:buChar char="•"/>
                      </a:pPr>
                      <a:r>
                        <a:rPr lang="en-US" sz="1000" dirty="0"/>
                        <a:t>Q3/Q4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5181">
                        <a:tint val="4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lvl="0" indent="-228600">
                        <a:buFont typeface="+mj-lt"/>
                        <a:buAutoNum type="arabicParenR"/>
                      </a:pPr>
                      <a:r>
                        <a:rPr lang="en-US" sz="1000" baseline="0" dirty="0"/>
                        <a:t>LED Lights:</a:t>
                      </a:r>
                    </a:p>
                    <a:p>
                      <a:pPr marL="228600" lvl="0" indent="-228600">
                        <a:buFont typeface="Arial" panose="020B0604020202020204" pitchFamily="34" charset="0"/>
                        <a:buChar char="•"/>
                      </a:pPr>
                      <a:r>
                        <a:rPr lang="en-US" sz="1000" baseline="0" dirty="0"/>
                        <a:t>Green team meetings.</a:t>
                      </a:r>
                    </a:p>
                    <a:p>
                      <a:pPr marL="228600" lvl="0" indent="-228600">
                        <a:buFont typeface="Arial" panose="020B0604020202020204" pitchFamily="34" charset="0"/>
                        <a:buChar char="•"/>
                      </a:pPr>
                      <a:r>
                        <a:rPr lang="en-US" sz="1000" baseline="0" dirty="0"/>
                        <a:t>ROI investigation.</a:t>
                      </a:r>
                    </a:p>
                    <a:p>
                      <a:pPr marL="228600" lvl="0" indent="-228600">
                        <a:buFont typeface="Arial" panose="020B0604020202020204" pitchFamily="34" charset="0"/>
                        <a:buChar char="•"/>
                      </a:pPr>
                      <a:r>
                        <a:rPr lang="en-US" sz="1000" baseline="0" dirty="0"/>
                        <a:t>Seeking approval</a:t>
                      </a:r>
                    </a:p>
                    <a:p>
                      <a:pPr marL="0" lvl="0" indent="0">
                        <a:buFont typeface="Arial" panose="020B0604020202020204" pitchFamily="34" charset="0"/>
                        <a:buNone/>
                      </a:pPr>
                      <a:endParaRPr lang="en-US" sz="1000" baseline="0" dirty="0"/>
                    </a:p>
                    <a:p>
                      <a:pPr marL="228600" lvl="0" indent="-228600">
                        <a:buFont typeface="+mj-lt"/>
                        <a:buAutoNum type="arabicParenR" startAt="2"/>
                      </a:pPr>
                      <a:r>
                        <a:rPr lang="en-US" sz="1000" baseline="0" dirty="0"/>
                        <a:t>House Pumps:</a:t>
                      </a:r>
                    </a:p>
                    <a:p>
                      <a:pPr marL="228600" lvl="0" indent="-228600">
                        <a:buFont typeface="Arial" panose="020B0604020202020204" pitchFamily="34" charset="0"/>
                        <a:buChar char="•"/>
                      </a:pPr>
                      <a:r>
                        <a:rPr lang="en-US" sz="1000" baseline="0" dirty="0"/>
                        <a:t>Awaiting second pump for system implantation </a:t>
                      </a:r>
                    </a:p>
                    <a:p>
                      <a:pPr marL="228600" lvl="0" indent="-228600">
                        <a:buFont typeface="+mj-lt"/>
                        <a:buAutoNum type="arabicParenR" startAt="3"/>
                      </a:pPr>
                      <a:r>
                        <a:rPr lang="en-US" sz="1000" baseline="0" dirty="0"/>
                        <a:t>Presentation:</a:t>
                      </a:r>
                    </a:p>
                    <a:p>
                      <a:pPr marL="228600" lvl="0" indent="-228600">
                        <a:buFont typeface="Arial" panose="020B0604020202020204" pitchFamily="34" charset="0"/>
                        <a:buChar char="•"/>
                      </a:pPr>
                      <a:r>
                        <a:rPr lang="en-US" sz="1000" baseline="0" dirty="0"/>
                        <a:t>Q3/Q4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DD4D7"/>
                    </a:solidFill>
                  </a:tcPr>
                </a:tc>
                <a:extLst>
                  <a:ext uri="{0D108BD9-81ED-4DB2-BD59-A6C34878D82A}">
                    <a16:rowId xmlns:a16="http://schemas.microsoft.com/office/drawing/2014/main" val="10001"/>
                  </a:ext>
                </a:extLst>
              </a:tr>
              <a:tr h="1288994">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1" kern="1200" dirty="0">
                          <a:solidFill>
                            <a:srgbClr val="FF0000"/>
                          </a:solidFill>
                          <a:effectLst/>
                          <a:latin typeface="+mn-lt"/>
                          <a:ea typeface="+mn-ea"/>
                          <a:cs typeface="+mn-cs"/>
                        </a:rPr>
                        <a:t>Health</a:t>
                      </a:r>
                      <a:r>
                        <a:rPr lang="en-US" sz="1000" b="1" i="1" kern="1200" baseline="0" dirty="0">
                          <a:solidFill>
                            <a:srgbClr val="FF0000"/>
                          </a:solidFill>
                          <a:effectLst/>
                          <a:latin typeface="+mn-lt"/>
                          <a:ea typeface="+mn-ea"/>
                          <a:cs typeface="+mn-cs"/>
                        </a:rPr>
                        <a:t> &amp; </a:t>
                      </a:r>
                      <a:r>
                        <a:rPr lang="en-US" sz="1000" b="1" i="1" kern="1200" dirty="0">
                          <a:solidFill>
                            <a:srgbClr val="FF0000"/>
                          </a:solidFill>
                          <a:effectLst/>
                          <a:latin typeface="+mn-lt"/>
                          <a:ea typeface="+mn-ea"/>
                          <a:cs typeface="+mn-cs"/>
                        </a:rPr>
                        <a:t>Safety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1" kern="1200" dirty="0">
                          <a:solidFill>
                            <a:schemeClr val="dk1"/>
                          </a:solidFill>
                          <a:effectLst/>
                          <a:latin typeface="+mn-lt"/>
                          <a:ea typeface="+mn-ea"/>
                          <a:cs typeface="+mn-cs"/>
                        </a:rPr>
                        <a:t>Improve organization collaboration </a:t>
                      </a:r>
                      <a:r>
                        <a:rPr lang="en-US" sz="1000" i="1" kern="1200" dirty="0">
                          <a:solidFill>
                            <a:schemeClr val="dk1"/>
                          </a:solidFill>
                          <a:effectLst/>
                          <a:latin typeface="+mn-lt"/>
                          <a:ea typeface="+mn-ea"/>
                          <a:cs typeface="+mn-cs"/>
                        </a:rPr>
                        <a:t>around health &amp; </a:t>
                      </a:r>
                      <a:r>
                        <a:rPr lang="en-US" sz="1000" b="0" i="1" kern="1200" dirty="0">
                          <a:solidFill>
                            <a:schemeClr val="dk1"/>
                          </a:solidFill>
                          <a:effectLst/>
                          <a:latin typeface="+mn-lt"/>
                          <a:ea typeface="+mn-ea"/>
                          <a:cs typeface="+mn-cs"/>
                        </a:rPr>
                        <a:t>safety</a:t>
                      </a:r>
                      <a:r>
                        <a:rPr lang="en-US" sz="1000" i="1" kern="1200" baseline="0" dirty="0">
                          <a:solidFill>
                            <a:schemeClr val="dk1"/>
                          </a:solidFill>
                          <a:effectLst/>
                          <a:latin typeface="+mn-lt"/>
                          <a:ea typeface="+mn-ea"/>
                          <a:cs typeface="+mn-cs"/>
                        </a:rPr>
                        <a:t> improvements</a:t>
                      </a:r>
                      <a:endParaRPr lang="en-US" sz="1000" i="1" kern="1200" dirty="0">
                        <a:solidFill>
                          <a:schemeClr val="dk1"/>
                        </a:solidFill>
                        <a:effectLst/>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2121">
                        <a:lumMod val="10000"/>
                        <a:lumOff val="9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000" baseline="0" dirty="0"/>
                        <a:t>EHS Program’s Improvements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lang="en-US" sz="1000" baseline="0"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000" baseline="0" dirty="0"/>
                        <a:t>Total Recordable Injury rate (TRIR)</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lang="en-US" sz="1000" baseline="0"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lang="en-US" sz="1000" baseline="0"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lang="en-US" sz="1000" baseline="0"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000" baseline="0" dirty="0"/>
                        <a:t> Days away from work (DART)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2121">
                        <a:lumMod val="10000"/>
                        <a:lumOff val="9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000" baseline="0" dirty="0">
                          <a:solidFill>
                            <a:schemeClr val="tx1"/>
                          </a:solidFill>
                        </a:rPr>
                        <a:t>Currently have zero overdue CAs</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baseline="0" dirty="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2"/>
                        <a:tabLst/>
                        <a:defRPr/>
                      </a:pPr>
                      <a:r>
                        <a:rPr lang="en-US" sz="1000" baseline="0" dirty="0">
                          <a:solidFill>
                            <a:schemeClr val="tx1"/>
                          </a:solidFill>
                        </a:rPr>
                        <a:t>TRIR – 0.74</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baseline="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baseline="0" dirty="0">
                        <a:solidFill>
                          <a:schemeClr val="tx1"/>
                        </a:solidFill>
                      </a:endParaRPr>
                    </a:p>
                    <a:p>
                      <a:pPr marL="457200" marR="0" lvl="1" indent="0" algn="l" defTabSz="457200" rtl="0" eaLnBrk="1" fontAlgn="auto" latinLnBrk="0" hangingPunct="1">
                        <a:lnSpc>
                          <a:spcPct val="100000"/>
                        </a:lnSpc>
                        <a:spcBef>
                          <a:spcPts val="0"/>
                        </a:spcBef>
                        <a:spcAft>
                          <a:spcPts val="0"/>
                        </a:spcAft>
                        <a:buClrTx/>
                        <a:buSzTx/>
                        <a:buFont typeface="+mj-lt"/>
                        <a:buNone/>
                        <a:tabLst/>
                        <a:defRPr/>
                      </a:pPr>
                      <a:endParaRPr lang="en-US" sz="1000" baseline="0" dirty="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arenR" startAt="3"/>
                        <a:tabLst/>
                        <a:defRPr/>
                      </a:pPr>
                      <a:r>
                        <a:rPr lang="en-US" sz="1000" baseline="0" dirty="0">
                          <a:solidFill>
                            <a:schemeClr val="tx1"/>
                          </a:solidFill>
                        </a:rPr>
                        <a:t>DART – 0.74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2121">
                        <a:lumMod val="10000"/>
                        <a:lumOff val="9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indent="-228600">
                        <a:buFont typeface="+mj-lt"/>
                        <a:buAutoNum type="arabicParenR"/>
                      </a:pPr>
                      <a:r>
                        <a:rPr lang="en-US" sz="1000" baseline="0" dirty="0">
                          <a:solidFill>
                            <a:schemeClr val="tx1"/>
                          </a:solidFill>
                        </a:rPr>
                        <a:t>Quarterly</a:t>
                      </a:r>
                    </a:p>
                    <a:p>
                      <a:pPr marL="228600" indent="-228600">
                        <a:buFont typeface="+mj-lt"/>
                        <a:buAutoNum type="arabicParenR"/>
                      </a:pPr>
                      <a:endParaRPr lang="en-US" sz="1000" baseline="0" dirty="0">
                        <a:solidFill>
                          <a:schemeClr val="tx1"/>
                        </a:solidFill>
                      </a:endParaRPr>
                    </a:p>
                    <a:p>
                      <a:pPr marL="228600" indent="-228600">
                        <a:buFont typeface="+mj-lt"/>
                        <a:buAutoNum type="arabicParenR"/>
                      </a:pPr>
                      <a:r>
                        <a:rPr lang="en-US" sz="1000" baseline="0" dirty="0">
                          <a:solidFill>
                            <a:schemeClr val="tx1"/>
                          </a:solidFill>
                        </a:rPr>
                        <a:t>Quarterly</a:t>
                      </a:r>
                    </a:p>
                    <a:p>
                      <a:pPr marL="228600" indent="-228600">
                        <a:buFont typeface="+mj-lt"/>
                        <a:buAutoNum type="arabicParenR"/>
                      </a:pPr>
                      <a:endParaRPr lang="en-US" sz="1000" baseline="0" dirty="0">
                        <a:solidFill>
                          <a:schemeClr val="tx1"/>
                        </a:solidFill>
                      </a:endParaRPr>
                    </a:p>
                    <a:p>
                      <a:pPr marL="228600" indent="-228600">
                        <a:buFont typeface="+mj-lt"/>
                        <a:buAutoNum type="arabicParenR"/>
                      </a:pPr>
                      <a:endParaRPr lang="en-US" sz="1000" baseline="0" dirty="0">
                        <a:solidFill>
                          <a:schemeClr val="tx1"/>
                        </a:solidFill>
                      </a:endParaRPr>
                    </a:p>
                    <a:p>
                      <a:pPr marL="228600" indent="-228600">
                        <a:buFont typeface="+mj-lt"/>
                        <a:buAutoNum type="arabicParenR"/>
                      </a:pPr>
                      <a:endParaRPr lang="en-US" sz="1000" baseline="0" dirty="0">
                        <a:solidFill>
                          <a:schemeClr val="tx1"/>
                        </a:solidFill>
                      </a:endParaRPr>
                    </a:p>
                    <a:p>
                      <a:pPr marL="228600" indent="-228600">
                        <a:buFont typeface="+mj-lt"/>
                        <a:buAutoNum type="arabicParenR"/>
                      </a:pPr>
                      <a:r>
                        <a:rPr lang="en-US" sz="1000" baseline="0" dirty="0">
                          <a:solidFill>
                            <a:schemeClr val="tx1"/>
                          </a:solidFill>
                        </a:rPr>
                        <a:t>Quarterly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2121">
                        <a:lumMod val="10000"/>
                        <a:lumOff val="9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000" baseline="0" dirty="0">
                          <a:solidFill>
                            <a:schemeClr val="tx1"/>
                          </a:solidFill>
                        </a:rPr>
                        <a:t>0</a:t>
                      </a:r>
                    </a:p>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baseline="0" dirty="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000" baseline="0" dirty="0">
                          <a:solidFill>
                            <a:schemeClr val="tx1"/>
                          </a:solidFill>
                        </a:rPr>
                        <a:t>Waiting for industry standard</a:t>
                      </a:r>
                    </a:p>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baseline="0" dirty="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000" baseline="0" dirty="0">
                          <a:solidFill>
                            <a:schemeClr val="tx1"/>
                          </a:solidFill>
                        </a:rPr>
                        <a:t>Waiting for industry std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2121">
                        <a:lumMod val="10000"/>
                        <a:lumOff val="90000"/>
                      </a:srgbClr>
                    </a:solidFill>
                  </a:tcPr>
                </a:tc>
                <a:extLst>
                  <a:ext uri="{0D108BD9-81ED-4DB2-BD59-A6C34878D82A}">
                    <a16:rowId xmlns:a16="http://schemas.microsoft.com/office/drawing/2014/main" val="10002"/>
                  </a:ext>
                </a:extLst>
              </a:tr>
              <a:tr h="1706898">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1" kern="1200" dirty="0">
                          <a:solidFill>
                            <a:srgbClr val="FF0000"/>
                          </a:solidFill>
                          <a:effectLst/>
                          <a:latin typeface="+mn-lt"/>
                          <a:ea typeface="+mn-ea"/>
                          <a:cs typeface="+mn-cs"/>
                        </a:rPr>
                        <a:t>EHS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1" kern="1200" dirty="0">
                          <a:solidFill>
                            <a:schemeClr val="dk1"/>
                          </a:solidFill>
                          <a:effectLst/>
                          <a:latin typeface="+mn-lt"/>
                          <a:ea typeface="+mn-ea"/>
                          <a:cs typeface="+mn-cs"/>
                        </a:rPr>
                        <a:t>Meet</a:t>
                      </a:r>
                      <a:r>
                        <a:rPr lang="en-US" sz="1000" b="1" i="1" kern="1200" baseline="0" dirty="0">
                          <a:solidFill>
                            <a:schemeClr val="dk1"/>
                          </a:solidFill>
                          <a:effectLst/>
                          <a:latin typeface="+mn-lt"/>
                          <a:ea typeface="+mn-ea"/>
                          <a:cs typeface="+mn-cs"/>
                        </a:rPr>
                        <a:t> the needs and requirements </a:t>
                      </a:r>
                      <a:r>
                        <a:rPr lang="en-US" sz="1000" i="1" kern="1200" baseline="0" dirty="0">
                          <a:solidFill>
                            <a:schemeClr val="dk1"/>
                          </a:solidFill>
                          <a:effectLst/>
                          <a:latin typeface="+mn-lt"/>
                          <a:ea typeface="+mn-ea"/>
                          <a:cs typeface="+mn-cs"/>
                        </a:rPr>
                        <a:t>associated with the Programs, including interested parties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5181">
                        <a:tint val="4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indent="0">
                        <a:buNone/>
                      </a:pPr>
                      <a:r>
                        <a:rPr lang="en-US" sz="1000" baseline="0" dirty="0"/>
                        <a:t>1) MNSTAR OSHA Consultation Partnership </a:t>
                      </a:r>
                    </a:p>
                    <a:p>
                      <a:pPr marL="0" indent="0">
                        <a:buNone/>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a:t>2) Resource and training evaluation / audit of EHS Programs and services.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a:t>3) Move online training CLMI to Aurora Video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5181">
                        <a:tint val="4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indent="-228600">
                        <a:buFont typeface="+mj-lt"/>
                        <a:buAutoNum type="arabicParenR"/>
                      </a:pPr>
                      <a:r>
                        <a:rPr lang="en-US" sz="1000" baseline="0" dirty="0"/>
                        <a:t>Created a check list to ensure completion of application</a:t>
                      </a:r>
                    </a:p>
                    <a:p>
                      <a:pPr marL="0" indent="0">
                        <a:buFont typeface="+mj-lt"/>
                        <a:buNone/>
                      </a:pPr>
                      <a:endParaRPr lang="en-US" sz="1000" baseline="0" dirty="0"/>
                    </a:p>
                    <a:p>
                      <a:pPr marL="228600" lvl="0" indent="-228600">
                        <a:buFont typeface="+mj-lt"/>
                        <a:buAutoNum type="arabicParenR" startAt="2"/>
                      </a:pPr>
                      <a:r>
                        <a:rPr lang="en-US" sz="1000" baseline="0" dirty="0"/>
                        <a:t>Partnered with</a:t>
                      </a:r>
                    </a:p>
                    <a:p>
                      <a:pPr marL="403225" lvl="1" indent="-117475">
                        <a:buFont typeface="Arial" panose="020B0604020202020204" pitchFamily="34" charset="0"/>
                        <a:buChar char="•"/>
                      </a:pPr>
                      <a:r>
                        <a:rPr lang="en-US" sz="1000" baseline="0" dirty="0"/>
                        <a:t> Travelers Insurance to access Risk Portal.</a:t>
                      </a:r>
                    </a:p>
                    <a:p>
                      <a:pPr marL="403225" lvl="1" indent="-117475">
                        <a:buFont typeface="Arial" panose="020B0604020202020204" pitchFamily="34" charset="0"/>
                        <a:buChar char="•"/>
                      </a:pPr>
                      <a:r>
                        <a:rPr lang="en-US" sz="1000" baseline="0" dirty="0"/>
                        <a:t> Also partnered with 212 medical clinic to build a one stop shop for workplace injuries. Working to expand on other items (i.e. drug tests, etc.)</a:t>
                      </a:r>
                    </a:p>
                    <a:p>
                      <a:pPr marL="0" lvl="0" indent="0">
                        <a:buFont typeface="+mj-lt"/>
                        <a:buNone/>
                      </a:pPr>
                      <a:endParaRPr lang="en-US" sz="1000" baseline="0" dirty="0"/>
                    </a:p>
                    <a:p>
                      <a:pPr marL="228600" lvl="0" indent="-228600">
                        <a:buFont typeface="+mj-lt"/>
                        <a:buAutoNum type="arabicParenR" startAt="3"/>
                      </a:pPr>
                      <a:r>
                        <a:rPr lang="en-US" sz="1000" baseline="0" dirty="0"/>
                        <a:t>Majority of videos have switched.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5181">
                        <a:tint val="4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indent="-228600">
                        <a:buFont typeface="+mj-lt"/>
                        <a:buAutoNum type="arabicParenR"/>
                      </a:pPr>
                      <a:r>
                        <a:rPr lang="en-US" sz="1000" dirty="0"/>
                        <a:t>Q4</a:t>
                      </a:r>
                    </a:p>
                    <a:p>
                      <a:pPr marL="228600" indent="-228600">
                        <a:buFont typeface="+mj-lt"/>
                        <a:buAutoNum type="arabicParenR"/>
                      </a:pPr>
                      <a:endParaRPr lang="en-US" sz="1000" dirty="0"/>
                    </a:p>
                    <a:p>
                      <a:pPr marL="228600" indent="-228600">
                        <a:buFont typeface="+mj-lt"/>
                        <a:buAutoNum type="arabicParenR"/>
                      </a:pPr>
                      <a:r>
                        <a:rPr lang="en-US" sz="1000" dirty="0"/>
                        <a:t>Q3</a:t>
                      </a:r>
                    </a:p>
                    <a:p>
                      <a:pPr marL="0" indent="0">
                        <a:buNone/>
                      </a:pPr>
                      <a:endParaRPr lang="en-US" sz="1000" dirty="0"/>
                    </a:p>
                    <a:p>
                      <a:pPr marL="0" indent="0">
                        <a:buNone/>
                      </a:pPr>
                      <a:endParaRPr lang="en-US" sz="1000" dirty="0"/>
                    </a:p>
                    <a:p>
                      <a:pPr marL="0" indent="0">
                        <a:buNone/>
                      </a:pPr>
                      <a:endParaRPr lang="en-US" sz="1000" dirty="0"/>
                    </a:p>
                    <a:p>
                      <a:pPr marL="228600" indent="-228600">
                        <a:buFont typeface="+mj-lt"/>
                        <a:buAutoNum type="arabicParenR" startAt="3"/>
                      </a:pPr>
                      <a:endParaRPr lang="en-US" sz="1000" dirty="0"/>
                    </a:p>
                    <a:p>
                      <a:pPr marL="228600" indent="-228600">
                        <a:buFont typeface="+mj-lt"/>
                        <a:buAutoNum type="arabicParenR" startAt="3"/>
                      </a:pPr>
                      <a:endParaRPr lang="en-US" sz="1000" dirty="0"/>
                    </a:p>
                    <a:p>
                      <a:pPr marL="228600" indent="-228600">
                        <a:buFont typeface="+mj-lt"/>
                        <a:buAutoNum type="arabicParenR" startAt="3"/>
                      </a:pPr>
                      <a:r>
                        <a:rPr lang="en-US" sz="1000" dirty="0"/>
                        <a:t>Q2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5181">
                        <a:tint val="40000"/>
                      </a:srgbClr>
                    </a:solidFill>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228600" marR="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000" baseline="0" dirty="0"/>
                        <a:t>In progress</a:t>
                      </a:r>
                    </a:p>
                    <a:p>
                      <a:pPr marL="228600" marR="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baseline="0" dirty="0"/>
                    </a:p>
                    <a:p>
                      <a:pPr marL="228600" marR="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000" baseline="0" dirty="0"/>
                        <a:t>In progress</a:t>
                      </a:r>
                    </a:p>
                    <a:p>
                      <a:pPr marL="228600" marR="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baseline="0" dirty="0"/>
                    </a:p>
                    <a:p>
                      <a:pPr marL="228600" marR="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baseline="0" dirty="0"/>
                    </a:p>
                    <a:p>
                      <a:pPr marL="228600" marR="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baseline="0" dirty="0"/>
                    </a:p>
                    <a:p>
                      <a:pPr marL="228600" marR="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baseline="0" dirty="0"/>
                    </a:p>
                    <a:p>
                      <a:pPr marL="228600" marR="0" indent="-228600" algn="l" defTabSz="457200" rtl="0" eaLnBrk="1" fontAlgn="auto" latinLnBrk="0" hangingPunct="1">
                        <a:lnSpc>
                          <a:spcPct val="100000"/>
                        </a:lnSpc>
                        <a:spcBef>
                          <a:spcPts val="0"/>
                        </a:spcBef>
                        <a:spcAft>
                          <a:spcPts val="0"/>
                        </a:spcAft>
                        <a:buClrTx/>
                        <a:buSzTx/>
                        <a:buFont typeface="+mj-lt"/>
                        <a:buAutoNum type="arabicParenR"/>
                        <a:tabLst/>
                        <a:defRPr/>
                      </a:pPr>
                      <a:endParaRPr lang="en-US" sz="1000" baseline="0" dirty="0"/>
                    </a:p>
                    <a:p>
                      <a:pPr marL="228600" marR="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000" baseline="0" dirty="0"/>
                        <a:t>In progress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DD4D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9093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83899" y="76683"/>
            <a:ext cx="8941347" cy="908969"/>
          </a:xfrm>
        </p:spPr>
        <p:txBody>
          <a:bodyPr/>
          <a:lstStyle/>
          <a:p>
            <a:r>
              <a:rPr lang="en-US" sz="3200" b="1" dirty="0"/>
              <a:t>45001 Leaders Actively Engaged</a:t>
            </a:r>
          </a:p>
        </p:txBody>
      </p:sp>
      <p:sp>
        <p:nvSpPr>
          <p:cNvPr id="2" name="TextBox 1">
            <a:extLst>
              <a:ext uri="{FF2B5EF4-FFF2-40B4-BE49-F238E27FC236}">
                <a16:creationId xmlns:a16="http://schemas.microsoft.com/office/drawing/2014/main" id="{E3C1F4D9-57CD-4AA9-BA97-AD1355492BCB}"/>
              </a:ext>
            </a:extLst>
          </p:cNvPr>
          <p:cNvSpPr txBox="1"/>
          <p:nvPr/>
        </p:nvSpPr>
        <p:spPr>
          <a:xfrm>
            <a:off x="231073" y="5908419"/>
            <a:ext cx="8681854" cy="461665"/>
          </a:xfrm>
          <a:prstGeom prst="rect">
            <a:avLst/>
          </a:prstGeom>
          <a:solidFill>
            <a:srgbClr val="FFFF00"/>
          </a:solidFill>
          <a:ln w="57150">
            <a:solidFill>
              <a:schemeClr val="tx1"/>
            </a:solidFill>
          </a:ln>
        </p:spPr>
        <p:txBody>
          <a:bodyPr wrap="square" rtlCol="0">
            <a:spAutoFit/>
          </a:bodyPr>
          <a:lstStyle/>
          <a:p>
            <a:pPr algn="ctr"/>
            <a:r>
              <a:rPr lang="en-US" sz="2400" b="1" dirty="0"/>
              <a:t>First Thursday of Month </a:t>
            </a:r>
            <a:r>
              <a:rPr lang="en-US" sz="2400" b="1" dirty="0" err="1"/>
              <a:t>Presentaion</a:t>
            </a:r>
            <a:r>
              <a:rPr lang="en-US" sz="2400" b="1" dirty="0"/>
              <a:t> to VP and Directors</a:t>
            </a:r>
          </a:p>
        </p:txBody>
      </p:sp>
      <p:pic>
        <p:nvPicPr>
          <p:cNvPr id="6" name="Picture 5">
            <a:extLst>
              <a:ext uri="{FF2B5EF4-FFF2-40B4-BE49-F238E27FC236}">
                <a16:creationId xmlns:a16="http://schemas.microsoft.com/office/drawing/2014/main" id="{2792EA8C-8730-4683-9A83-28B00FE56EA4}"/>
              </a:ext>
            </a:extLst>
          </p:cNvPr>
          <p:cNvPicPr>
            <a:picLocks noChangeAspect="1"/>
          </p:cNvPicPr>
          <p:nvPr/>
        </p:nvPicPr>
        <p:blipFill>
          <a:blip r:embed="rId3"/>
          <a:stretch>
            <a:fillRect/>
          </a:stretch>
        </p:blipFill>
        <p:spPr>
          <a:xfrm>
            <a:off x="382663" y="1346450"/>
            <a:ext cx="5592624" cy="4335780"/>
          </a:xfrm>
          <a:prstGeom prst="rect">
            <a:avLst/>
          </a:prstGeom>
          <a:ln w="57150">
            <a:solidFill>
              <a:schemeClr val="tx1"/>
            </a:solidFill>
          </a:ln>
        </p:spPr>
      </p:pic>
      <p:pic>
        <p:nvPicPr>
          <p:cNvPr id="8" name="Picture 7">
            <a:extLst>
              <a:ext uri="{FF2B5EF4-FFF2-40B4-BE49-F238E27FC236}">
                <a16:creationId xmlns:a16="http://schemas.microsoft.com/office/drawing/2014/main" id="{E585CA09-C865-44F5-84A5-13015CE233A8}"/>
              </a:ext>
            </a:extLst>
          </p:cNvPr>
          <p:cNvPicPr>
            <a:picLocks noChangeAspect="1"/>
          </p:cNvPicPr>
          <p:nvPr/>
        </p:nvPicPr>
        <p:blipFill rotWithShape="1">
          <a:blip r:embed="rId4"/>
          <a:srcRect l="-15748" t="170" r="51123" b="-170"/>
          <a:stretch/>
        </p:blipFill>
        <p:spPr>
          <a:xfrm>
            <a:off x="6246891" y="1346450"/>
            <a:ext cx="2514446" cy="4268475"/>
          </a:xfrm>
          <a:prstGeom prst="rect">
            <a:avLst/>
          </a:prstGeom>
          <a:ln w="57150">
            <a:solidFill>
              <a:schemeClr val="tx1"/>
            </a:solidFill>
          </a:ln>
        </p:spPr>
      </p:pic>
    </p:spTree>
    <p:extLst>
      <p:ext uri="{BB962C8B-B14F-4D97-AF65-F5344CB8AC3E}">
        <p14:creationId xmlns:p14="http://schemas.microsoft.com/office/powerpoint/2010/main" val="384538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03494208-EA8E-46F9-A670-0AA0DA135988}"/>
              </a:ext>
            </a:extLst>
          </p:cNvPr>
          <p:cNvSpPr>
            <a:spLocks noGrp="1"/>
          </p:cNvSpPr>
          <p:nvPr>
            <p:ph type="title"/>
          </p:nvPr>
        </p:nvSpPr>
        <p:spPr>
          <a:xfrm>
            <a:off x="0" y="66675"/>
            <a:ext cx="8093075" cy="868363"/>
          </a:xfrm>
        </p:spPr>
        <p:txBody>
          <a:bodyPr/>
          <a:lstStyle/>
          <a:p>
            <a:r>
              <a:rPr lang="en-US" altLang="en-US" sz="3200" b="1">
                <a:ea typeface="ＭＳ Ｐゴシック" panose="020B0600070205080204" pitchFamily="34" charset="-128"/>
              </a:rPr>
              <a:t>Master Quality and EHS Audit Schedule</a:t>
            </a:r>
          </a:p>
        </p:txBody>
      </p:sp>
      <p:graphicFrame>
        <p:nvGraphicFramePr>
          <p:cNvPr id="3" name="Table 4">
            <a:extLst>
              <a:ext uri="{FF2B5EF4-FFF2-40B4-BE49-F238E27FC236}">
                <a16:creationId xmlns:a16="http://schemas.microsoft.com/office/drawing/2014/main" id="{196CF52F-1F6F-4BE3-A31E-95FDCF23D458}"/>
              </a:ext>
            </a:extLst>
          </p:cNvPr>
          <p:cNvGraphicFramePr>
            <a:graphicFrameLocks noGrp="1"/>
          </p:cNvGraphicFramePr>
          <p:nvPr/>
        </p:nvGraphicFramePr>
        <p:xfrm>
          <a:off x="149668" y="1087057"/>
          <a:ext cx="8844664" cy="5704267"/>
        </p:xfrm>
        <a:graphic>
          <a:graphicData uri="http://schemas.openxmlformats.org/drawingml/2006/table">
            <a:tbl>
              <a:tblPr firstRow="1" bandRow="1">
                <a:tableStyleId>{073A0DAA-6AF3-43AB-8588-CEC1D06C72B9}</a:tableStyleId>
              </a:tblPr>
              <a:tblGrid>
                <a:gridCol w="1611755">
                  <a:extLst>
                    <a:ext uri="{9D8B030D-6E8A-4147-A177-3AD203B41FA5}">
                      <a16:colId xmlns:a16="http://schemas.microsoft.com/office/drawing/2014/main" val="3766773949"/>
                    </a:ext>
                  </a:extLst>
                </a:gridCol>
                <a:gridCol w="1058779">
                  <a:extLst>
                    <a:ext uri="{9D8B030D-6E8A-4147-A177-3AD203B41FA5}">
                      <a16:colId xmlns:a16="http://schemas.microsoft.com/office/drawing/2014/main" val="2234625179"/>
                    </a:ext>
                  </a:extLst>
                </a:gridCol>
                <a:gridCol w="2473693">
                  <a:extLst>
                    <a:ext uri="{9D8B030D-6E8A-4147-A177-3AD203B41FA5}">
                      <a16:colId xmlns:a16="http://schemas.microsoft.com/office/drawing/2014/main" val="4134892104"/>
                    </a:ext>
                  </a:extLst>
                </a:gridCol>
                <a:gridCol w="924025">
                  <a:extLst>
                    <a:ext uri="{9D8B030D-6E8A-4147-A177-3AD203B41FA5}">
                      <a16:colId xmlns:a16="http://schemas.microsoft.com/office/drawing/2014/main" val="3422254740"/>
                    </a:ext>
                  </a:extLst>
                </a:gridCol>
                <a:gridCol w="1764424">
                  <a:extLst>
                    <a:ext uri="{9D8B030D-6E8A-4147-A177-3AD203B41FA5}">
                      <a16:colId xmlns:a16="http://schemas.microsoft.com/office/drawing/2014/main" val="1254529011"/>
                    </a:ext>
                  </a:extLst>
                </a:gridCol>
                <a:gridCol w="1011988">
                  <a:extLst>
                    <a:ext uri="{9D8B030D-6E8A-4147-A177-3AD203B41FA5}">
                      <a16:colId xmlns:a16="http://schemas.microsoft.com/office/drawing/2014/main" val="2145464674"/>
                    </a:ext>
                  </a:extLst>
                </a:gridCol>
              </a:tblGrid>
              <a:tr h="504674">
                <a:tc>
                  <a:txBody>
                    <a:bodyPr/>
                    <a:lstStyle/>
                    <a:p>
                      <a:pPr algn="ctr"/>
                      <a:r>
                        <a:rPr lang="en-US" sz="1200" dirty="0"/>
                        <a:t>Audit </a:t>
                      </a:r>
                    </a:p>
                    <a:p>
                      <a:pPr algn="ctr"/>
                      <a:r>
                        <a:rPr lang="en-US" sz="1200" dirty="0"/>
                        <a:t>Name</a:t>
                      </a:r>
                    </a:p>
                  </a:txBody>
                  <a:tcPr/>
                </a:tc>
                <a:tc>
                  <a:txBody>
                    <a:bodyPr/>
                    <a:lstStyle/>
                    <a:p>
                      <a:pPr algn="ctr"/>
                      <a:r>
                        <a:rPr lang="en-US" sz="1200" dirty="0"/>
                        <a:t>Schedule  Date</a:t>
                      </a:r>
                    </a:p>
                  </a:txBody>
                  <a:tcPr/>
                </a:tc>
                <a:tc>
                  <a:txBody>
                    <a:bodyPr/>
                    <a:lstStyle/>
                    <a:p>
                      <a:pPr algn="ctr"/>
                      <a:r>
                        <a:rPr lang="en-US" sz="1200" dirty="0"/>
                        <a:t>Focus Areas</a:t>
                      </a:r>
                    </a:p>
                  </a:txBody>
                  <a:tcPr/>
                </a:tc>
                <a:tc>
                  <a:txBody>
                    <a:bodyPr/>
                    <a:lstStyle/>
                    <a:p>
                      <a:pPr algn="ctr"/>
                      <a:r>
                        <a:rPr lang="en-US" sz="1200" dirty="0"/>
                        <a:t>External POCs</a:t>
                      </a:r>
                    </a:p>
                  </a:txBody>
                  <a:tcPr/>
                </a:tc>
                <a:tc>
                  <a:txBody>
                    <a:bodyPr/>
                    <a:lstStyle/>
                    <a:p>
                      <a:pPr algn="ctr"/>
                      <a:r>
                        <a:rPr lang="en-US" sz="1200" dirty="0"/>
                        <a:t>MTS POC</a:t>
                      </a:r>
                    </a:p>
                  </a:txBody>
                  <a:tcPr/>
                </a:tc>
                <a:tc>
                  <a:txBody>
                    <a:bodyPr/>
                    <a:lstStyle/>
                    <a:p>
                      <a:pPr algn="ctr"/>
                      <a:r>
                        <a:rPr lang="en-US" sz="1200" dirty="0"/>
                        <a:t>Results</a:t>
                      </a:r>
                    </a:p>
                  </a:txBody>
                  <a:tcPr/>
                </a:tc>
                <a:extLst>
                  <a:ext uri="{0D108BD9-81ED-4DB2-BD59-A6C34878D82A}">
                    <a16:rowId xmlns:a16="http://schemas.microsoft.com/office/drawing/2014/main" val="1787683655"/>
                  </a:ext>
                </a:extLst>
              </a:tr>
              <a:tr h="504674">
                <a:tc>
                  <a:txBody>
                    <a:bodyPr/>
                    <a:lstStyle/>
                    <a:p>
                      <a:r>
                        <a:rPr lang="en-US" sz="1200" b="0" strike="noStrike" baseline="0" dirty="0">
                          <a:solidFill>
                            <a:schemeClr val="tx1"/>
                          </a:solidFill>
                        </a:rPr>
                        <a:t>QA Internal Sweden/</a:t>
                      </a:r>
                    </a:p>
                  </a:txBody>
                  <a:tcPr anchor="ctr">
                    <a:solidFill>
                      <a:schemeClr val="bg2">
                        <a:lumMod val="25000"/>
                        <a:lumOff val="75000"/>
                      </a:schemeClr>
                    </a:solidFill>
                  </a:tcPr>
                </a:tc>
                <a:tc>
                  <a:txBody>
                    <a:bodyPr/>
                    <a:lstStyle/>
                    <a:p>
                      <a:r>
                        <a:rPr lang="en-US" sz="1200" b="0" strike="noStrike" baseline="0" dirty="0">
                          <a:solidFill>
                            <a:schemeClr val="tx1"/>
                          </a:solidFill>
                        </a:rPr>
                        <a:t>1/28</a:t>
                      </a:r>
                    </a:p>
                  </a:txBody>
                  <a:tcPr anchor="ctr">
                    <a:solidFill>
                      <a:schemeClr val="bg2">
                        <a:lumMod val="25000"/>
                        <a:lumOff val="75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ISO 9001 Internal</a:t>
                      </a:r>
                    </a:p>
                  </a:txBody>
                  <a:tcPr anchor="ctr">
                    <a:solidFill>
                      <a:schemeClr val="bg2">
                        <a:lumMod val="25000"/>
                        <a:lumOff val="75000"/>
                      </a:schemeClr>
                    </a:solidFill>
                  </a:tcPr>
                </a:tc>
                <a:tc>
                  <a:txBody>
                    <a:bodyPr/>
                    <a:lstStyle/>
                    <a:p>
                      <a:pPr algn="ctr"/>
                      <a:r>
                        <a:rPr lang="en-US" sz="1200" b="0" strike="noStrike" baseline="0" dirty="0">
                          <a:solidFill>
                            <a:schemeClr val="tx1"/>
                          </a:solidFill>
                        </a:rPr>
                        <a:t>Cutter</a:t>
                      </a:r>
                    </a:p>
                  </a:txBody>
                  <a:tcPr anchor="ctr">
                    <a:solidFill>
                      <a:schemeClr val="bg2">
                        <a:lumMod val="25000"/>
                        <a:lumOff val="75000"/>
                      </a:schemeClr>
                    </a:solidFill>
                  </a:tcPr>
                </a:tc>
                <a:tc>
                  <a:txBody>
                    <a:bodyPr/>
                    <a:lstStyle/>
                    <a:p>
                      <a:r>
                        <a:rPr lang="en-US" sz="1200" b="0" strike="noStrike" baseline="0" dirty="0">
                          <a:solidFill>
                            <a:schemeClr val="tx1"/>
                          </a:solidFill>
                        </a:rPr>
                        <a:t>Augustsson, Berggren, Nogander</a:t>
                      </a:r>
                    </a:p>
                  </a:txBody>
                  <a:tcPr anchor="ctr">
                    <a:solidFill>
                      <a:schemeClr val="bg2">
                        <a:lumMod val="25000"/>
                        <a:lumOff val="75000"/>
                      </a:schemeClr>
                    </a:solidFill>
                  </a:tcPr>
                </a:tc>
                <a:tc>
                  <a:txBody>
                    <a:bodyPr/>
                    <a:lstStyle/>
                    <a:p>
                      <a:endParaRPr lang="en-US" sz="1200" b="0" strike="noStrike" baseline="0" dirty="0">
                        <a:solidFill>
                          <a:schemeClr val="tx1"/>
                        </a:solidFill>
                      </a:endParaRPr>
                    </a:p>
                  </a:txBody>
                  <a:tcPr anchor="ctr">
                    <a:solidFill>
                      <a:schemeClr val="bg2">
                        <a:lumMod val="25000"/>
                        <a:lumOff val="75000"/>
                      </a:schemeClr>
                    </a:solidFill>
                  </a:tcPr>
                </a:tc>
                <a:extLst>
                  <a:ext uri="{0D108BD9-81ED-4DB2-BD59-A6C34878D82A}">
                    <a16:rowId xmlns:a16="http://schemas.microsoft.com/office/drawing/2014/main" val="3419000582"/>
                  </a:ext>
                </a:extLst>
              </a:tr>
              <a:tr h="504674">
                <a:tc>
                  <a:txBody>
                    <a:bodyPr/>
                    <a:lstStyle/>
                    <a:p>
                      <a:r>
                        <a:rPr lang="en-US" sz="1200" b="0" strike="noStrike" baseline="0" dirty="0">
                          <a:solidFill>
                            <a:schemeClr val="tx1"/>
                          </a:solidFill>
                        </a:rPr>
                        <a:t>QA Internal Germany </a:t>
                      </a:r>
                    </a:p>
                  </a:txBody>
                  <a:tcPr anchor="ctr">
                    <a:solidFill>
                      <a:schemeClr val="bg2">
                        <a:lumMod val="25000"/>
                        <a:lumOff val="75000"/>
                      </a:schemeClr>
                    </a:solidFill>
                  </a:tcPr>
                </a:tc>
                <a:tc>
                  <a:txBody>
                    <a:bodyPr/>
                    <a:lstStyle/>
                    <a:p>
                      <a:r>
                        <a:rPr lang="en-US" sz="1200" b="0" strike="noStrike" baseline="0" dirty="0">
                          <a:solidFill>
                            <a:schemeClr val="tx1"/>
                          </a:solidFill>
                        </a:rPr>
                        <a:t>1/29</a:t>
                      </a:r>
                    </a:p>
                  </a:txBody>
                  <a:tcPr anchor="ctr">
                    <a:solidFill>
                      <a:schemeClr val="bg2">
                        <a:lumMod val="25000"/>
                        <a:lumOff val="75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ISO 9001 Internal </a:t>
                      </a:r>
                    </a:p>
                  </a:txBody>
                  <a:tcPr anchor="ctr">
                    <a:solidFill>
                      <a:schemeClr val="bg2">
                        <a:lumMod val="25000"/>
                        <a:lumOff val="75000"/>
                      </a:schemeClr>
                    </a:solidFill>
                  </a:tcPr>
                </a:tc>
                <a:tc>
                  <a:txBody>
                    <a:bodyPr/>
                    <a:lstStyle/>
                    <a:p>
                      <a:pPr algn="ctr"/>
                      <a:r>
                        <a:rPr lang="en-US" sz="1200" b="0" strike="noStrike" baseline="0" dirty="0">
                          <a:solidFill>
                            <a:schemeClr val="tx1"/>
                          </a:solidFill>
                        </a:rPr>
                        <a:t>Cutter</a:t>
                      </a:r>
                    </a:p>
                  </a:txBody>
                  <a:tcPr anchor="ctr">
                    <a:solidFill>
                      <a:schemeClr val="bg2">
                        <a:lumMod val="25000"/>
                        <a:lumOff val="75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Piepenschneider, Gust, Hirschmann</a:t>
                      </a:r>
                      <a:endParaRPr lang="en-US" sz="1200" b="0" strike="noStrike" baseline="0" dirty="0">
                        <a:solidFill>
                          <a:schemeClr val="tx1"/>
                        </a:solidFill>
                      </a:endParaRPr>
                    </a:p>
                  </a:txBody>
                  <a:tcPr anchor="ctr">
                    <a:solidFill>
                      <a:schemeClr val="bg2">
                        <a:lumMod val="25000"/>
                        <a:lumOff val="75000"/>
                      </a:schemeClr>
                    </a:solidFill>
                  </a:tcPr>
                </a:tc>
                <a:tc>
                  <a:txBody>
                    <a:bodyPr/>
                    <a:lstStyle/>
                    <a:p>
                      <a:endParaRPr lang="en-US" sz="1200" b="0" strike="noStrike" baseline="0" dirty="0">
                        <a:solidFill>
                          <a:schemeClr val="tx1"/>
                        </a:solidFill>
                      </a:endParaRPr>
                    </a:p>
                  </a:txBody>
                  <a:tcPr anchor="ctr">
                    <a:solidFill>
                      <a:schemeClr val="bg2">
                        <a:lumMod val="25000"/>
                        <a:lumOff val="75000"/>
                      </a:schemeClr>
                    </a:solidFill>
                  </a:tcPr>
                </a:tc>
                <a:extLst>
                  <a:ext uri="{0D108BD9-81ED-4DB2-BD59-A6C34878D82A}">
                    <a16:rowId xmlns:a16="http://schemas.microsoft.com/office/drawing/2014/main" val="183798372"/>
                  </a:ext>
                </a:extLst>
              </a:tr>
              <a:tr h="409347">
                <a:tc>
                  <a:txBody>
                    <a:bodyPr/>
                    <a:lstStyle/>
                    <a:p>
                      <a:r>
                        <a:rPr lang="en-US" sz="1200" b="0" strike="noStrike" baseline="0" dirty="0">
                          <a:solidFill>
                            <a:schemeClr val="tx1"/>
                          </a:solidFill>
                        </a:rPr>
                        <a:t>QA External EP </a:t>
                      </a:r>
                    </a:p>
                  </a:txBody>
                  <a:tcPr anchor="ctr">
                    <a:solidFill>
                      <a:schemeClr val="bg2">
                        <a:lumMod val="25000"/>
                        <a:lumOff val="75000"/>
                      </a:schemeClr>
                    </a:solidFill>
                  </a:tcPr>
                </a:tc>
                <a:tc>
                  <a:txBody>
                    <a:bodyPr/>
                    <a:lstStyle/>
                    <a:p>
                      <a:r>
                        <a:rPr lang="en-US" sz="1200" b="0" strike="noStrike" baseline="0" dirty="0">
                          <a:solidFill>
                            <a:schemeClr val="tx1"/>
                          </a:solidFill>
                        </a:rPr>
                        <a:t>2/13</a:t>
                      </a:r>
                    </a:p>
                  </a:txBody>
                  <a:tcPr anchor="ctr">
                    <a:solidFill>
                      <a:schemeClr val="bg2">
                        <a:lumMod val="25000"/>
                        <a:lumOff val="75000"/>
                      </a:schemeClr>
                    </a:solidFill>
                  </a:tcPr>
                </a:tc>
                <a:tc>
                  <a:txBody>
                    <a:bodyPr/>
                    <a:lstStyle/>
                    <a:p>
                      <a:r>
                        <a:rPr lang="en-US" sz="1200" b="0" strike="noStrike" baseline="0" dirty="0">
                          <a:solidFill>
                            <a:schemeClr val="tx1"/>
                          </a:solidFill>
                        </a:rPr>
                        <a:t>ISO 9001</a:t>
                      </a:r>
                    </a:p>
                  </a:txBody>
                  <a:tcPr anchor="ctr">
                    <a:solidFill>
                      <a:schemeClr val="bg2">
                        <a:lumMod val="25000"/>
                        <a:lumOff val="75000"/>
                      </a:schemeClr>
                    </a:solidFill>
                  </a:tcPr>
                </a:tc>
                <a:tc>
                  <a:txBody>
                    <a:bodyPr/>
                    <a:lstStyle/>
                    <a:p>
                      <a:pPr algn="ctr"/>
                      <a:r>
                        <a:rPr lang="en-US" sz="1200" b="0" strike="noStrike" baseline="0" dirty="0">
                          <a:solidFill>
                            <a:schemeClr val="tx1"/>
                          </a:solidFill>
                        </a:rPr>
                        <a:t>Hile</a:t>
                      </a:r>
                    </a:p>
                  </a:txBody>
                  <a:tcPr anchor="ctr">
                    <a:solidFill>
                      <a:schemeClr val="bg2">
                        <a:lumMod val="25000"/>
                        <a:lumOff val="75000"/>
                      </a:schemeClr>
                    </a:solidFill>
                  </a:tcPr>
                </a:tc>
                <a:tc>
                  <a:txBody>
                    <a:bodyPr/>
                    <a:lstStyle/>
                    <a:p>
                      <a:r>
                        <a:rPr lang="en-US" sz="1200" b="0" strike="noStrike" baseline="0" dirty="0">
                          <a:solidFill>
                            <a:schemeClr val="tx1"/>
                          </a:solidFill>
                        </a:rPr>
                        <a:t>Jordheim</a:t>
                      </a:r>
                    </a:p>
                  </a:txBody>
                  <a:tcPr anchor="ctr">
                    <a:solidFill>
                      <a:schemeClr val="bg2">
                        <a:lumMod val="25000"/>
                        <a:lumOff val="75000"/>
                      </a:schemeClr>
                    </a:solidFill>
                  </a:tcPr>
                </a:tc>
                <a:tc>
                  <a:txBody>
                    <a:bodyPr/>
                    <a:lstStyle/>
                    <a:p>
                      <a:endParaRPr lang="en-US" sz="1200" b="0" strike="noStrike" baseline="0" dirty="0">
                        <a:solidFill>
                          <a:schemeClr val="tx1"/>
                        </a:solidFill>
                      </a:endParaRPr>
                    </a:p>
                  </a:txBody>
                  <a:tcPr anchor="ctr">
                    <a:solidFill>
                      <a:schemeClr val="bg2">
                        <a:lumMod val="25000"/>
                        <a:lumOff val="75000"/>
                      </a:schemeClr>
                    </a:solidFill>
                  </a:tcPr>
                </a:tc>
                <a:extLst>
                  <a:ext uri="{0D108BD9-81ED-4DB2-BD59-A6C34878D82A}">
                    <a16:rowId xmlns:a16="http://schemas.microsoft.com/office/drawing/2014/main" val="1490503835"/>
                  </a:ext>
                </a:extLst>
              </a:tr>
              <a:tr h="391402">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ISO External</a:t>
                      </a:r>
                    </a:p>
                  </a:txBody>
                  <a:tcPr anchor="ctr">
                    <a:solidFill>
                      <a:schemeClr val="bg2">
                        <a:lumMod val="25000"/>
                        <a:lumOff val="75000"/>
                      </a:schemeClr>
                    </a:solidFill>
                  </a:tcPr>
                </a:tc>
                <a:tc>
                  <a:txBody>
                    <a:bodyPr/>
                    <a:lstStyle/>
                    <a:p>
                      <a:r>
                        <a:rPr lang="en-US" sz="1200" b="0" strike="noStrike" baseline="0" dirty="0">
                          <a:solidFill>
                            <a:schemeClr val="tx1"/>
                          </a:solidFill>
                        </a:rPr>
                        <a:t>TBD</a:t>
                      </a:r>
                    </a:p>
                  </a:txBody>
                  <a:tcPr anchor="ctr">
                    <a:solidFill>
                      <a:schemeClr val="bg2">
                        <a:lumMod val="25000"/>
                        <a:lumOff val="75000"/>
                      </a:schemeClr>
                    </a:solidFill>
                  </a:tcPr>
                </a:tc>
                <a:tc>
                  <a:txBody>
                    <a:bodyPr/>
                    <a:lstStyle/>
                    <a:p>
                      <a:r>
                        <a:rPr lang="en-US" sz="1200" b="0" strike="noStrike" baseline="0" dirty="0">
                          <a:solidFill>
                            <a:schemeClr val="tx1"/>
                          </a:solidFill>
                        </a:rPr>
                        <a:t>ISO 9001 Sweden</a:t>
                      </a:r>
                    </a:p>
                  </a:txBody>
                  <a:tcPr anchor="ctr">
                    <a:solidFill>
                      <a:schemeClr val="bg2">
                        <a:lumMod val="25000"/>
                        <a:lumOff val="75000"/>
                      </a:schemeClr>
                    </a:solidFill>
                  </a:tcPr>
                </a:tc>
                <a:tc>
                  <a:txBody>
                    <a:bodyPr/>
                    <a:lstStyle/>
                    <a:p>
                      <a:pPr algn="ctr"/>
                      <a:r>
                        <a:rPr lang="en-US" sz="1200" b="0" strike="noStrike" baseline="0" dirty="0">
                          <a:solidFill>
                            <a:schemeClr val="tx1"/>
                          </a:solidFill>
                        </a:rPr>
                        <a:t>Hile</a:t>
                      </a:r>
                    </a:p>
                  </a:txBody>
                  <a:tcPr anchor="ctr">
                    <a:solidFill>
                      <a:schemeClr val="bg2">
                        <a:lumMod val="25000"/>
                        <a:lumOff val="75000"/>
                      </a:schemeClr>
                    </a:solidFill>
                  </a:tcPr>
                </a:tc>
                <a:tc>
                  <a:txBody>
                    <a:bodyPr/>
                    <a:lstStyle/>
                    <a:p>
                      <a:r>
                        <a:rPr lang="en-US" sz="1200" b="0" strike="noStrike" baseline="0" dirty="0">
                          <a:solidFill>
                            <a:schemeClr val="tx1"/>
                          </a:solidFill>
                        </a:rPr>
                        <a:t>Jordheim</a:t>
                      </a:r>
                    </a:p>
                  </a:txBody>
                  <a:tcPr anchor="ctr">
                    <a:solidFill>
                      <a:schemeClr val="bg2">
                        <a:lumMod val="25000"/>
                        <a:lumOff val="75000"/>
                      </a:schemeClr>
                    </a:solidFill>
                  </a:tcPr>
                </a:tc>
                <a:tc>
                  <a:txBody>
                    <a:bodyPr/>
                    <a:lstStyle/>
                    <a:p>
                      <a:endParaRPr lang="en-US" sz="1200" b="0" strike="noStrike" baseline="0" dirty="0">
                        <a:solidFill>
                          <a:schemeClr val="tx1"/>
                        </a:solidFill>
                      </a:endParaRPr>
                    </a:p>
                  </a:txBody>
                  <a:tcPr anchor="ctr">
                    <a:solidFill>
                      <a:schemeClr val="bg2">
                        <a:lumMod val="25000"/>
                        <a:lumOff val="75000"/>
                      </a:schemeClr>
                    </a:solidFill>
                  </a:tcPr>
                </a:tc>
                <a:extLst>
                  <a:ext uri="{0D108BD9-81ED-4DB2-BD59-A6C34878D82A}">
                    <a16:rowId xmlns:a16="http://schemas.microsoft.com/office/drawing/2014/main" val="1185556630"/>
                  </a:ext>
                </a:extLst>
              </a:tr>
              <a:tr h="55210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QA External/Berlin </a:t>
                      </a:r>
                    </a:p>
                  </a:txBody>
                  <a:tcPr anchor="ctr">
                    <a:solidFill>
                      <a:schemeClr val="bg2">
                        <a:lumMod val="25000"/>
                        <a:lumOff val="75000"/>
                      </a:schemeClr>
                    </a:solidFill>
                  </a:tcPr>
                </a:tc>
                <a:tc>
                  <a:txBody>
                    <a:bodyPr/>
                    <a:lstStyle/>
                    <a:p>
                      <a:r>
                        <a:rPr lang="en-US" sz="1200" b="0" strike="noStrike" baseline="0" dirty="0">
                          <a:solidFill>
                            <a:schemeClr val="tx1"/>
                          </a:solidFill>
                        </a:rPr>
                        <a:t>TBD</a:t>
                      </a:r>
                    </a:p>
                  </a:txBody>
                  <a:tcPr anchor="ctr">
                    <a:solidFill>
                      <a:schemeClr val="bg2">
                        <a:lumMod val="25000"/>
                        <a:lumOff val="75000"/>
                      </a:schemeClr>
                    </a:solidFill>
                  </a:tcPr>
                </a:tc>
                <a:tc>
                  <a:txBody>
                    <a:bodyPr/>
                    <a:lstStyle/>
                    <a:p>
                      <a:r>
                        <a:rPr lang="en-US" sz="1200" b="0" strike="noStrike" baseline="0" dirty="0">
                          <a:solidFill>
                            <a:schemeClr val="tx1"/>
                          </a:solidFill>
                        </a:rPr>
                        <a:t>ISO 9001 Berlin</a:t>
                      </a:r>
                    </a:p>
                  </a:txBody>
                  <a:tcPr anchor="ctr">
                    <a:solidFill>
                      <a:schemeClr val="bg2">
                        <a:lumMod val="25000"/>
                        <a:lumOff val="75000"/>
                      </a:schemeClr>
                    </a:solidFill>
                  </a:tcPr>
                </a:tc>
                <a:tc>
                  <a:txBody>
                    <a:bodyPr/>
                    <a:lstStyle/>
                    <a:p>
                      <a:pPr algn="ctr"/>
                      <a:r>
                        <a:rPr lang="en-US" sz="1200" b="0" strike="noStrike" baseline="0" dirty="0">
                          <a:solidFill>
                            <a:schemeClr val="tx1"/>
                          </a:solidFill>
                        </a:rPr>
                        <a:t>Hile</a:t>
                      </a:r>
                    </a:p>
                  </a:txBody>
                  <a:tcPr anchor="ctr">
                    <a:solidFill>
                      <a:schemeClr val="bg2">
                        <a:lumMod val="25000"/>
                        <a:lumOff val="75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0" strike="noStrike" baseline="0" dirty="0">
                          <a:solidFill>
                            <a:schemeClr val="tx1"/>
                          </a:solidFill>
                        </a:rPr>
                        <a:t>Jordheim</a:t>
                      </a:r>
                    </a:p>
                  </a:txBody>
                  <a:tcPr anchor="ctr">
                    <a:solidFill>
                      <a:schemeClr val="bg2">
                        <a:lumMod val="25000"/>
                        <a:lumOff val="75000"/>
                      </a:schemeClr>
                    </a:solidFill>
                  </a:tcPr>
                </a:tc>
                <a:tc>
                  <a:txBody>
                    <a:bodyPr/>
                    <a:lstStyle/>
                    <a:p>
                      <a:endParaRPr lang="en-US" sz="1200" b="0" strike="noStrike" baseline="0" dirty="0">
                        <a:solidFill>
                          <a:schemeClr val="tx1"/>
                        </a:solidFill>
                      </a:endParaRPr>
                    </a:p>
                  </a:txBody>
                  <a:tcPr anchor="ctr">
                    <a:solidFill>
                      <a:schemeClr val="bg2">
                        <a:lumMod val="25000"/>
                        <a:lumOff val="75000"/>
                      </a:schemeClr>
                    </a:solidFill>
                  </a:tcPr>
                </a:tc>
                <a:extLst>
                  <a:ext uri="{0D108BD9-81ED-4DB2-BD59-A6C34878D82A}">
                    <a16:rowId xmlns:a16="http://schemas.microsoft.com/office/drawing/2014/main" val="3196063711"/>
                  </a:ext>
                </a:extLst>
              </a:tr>
              <a:tr h="409347">
                <a:tc>
                  <a:txBody>
                    <a:bodyPr/>
                    <a:lstStyle/>
                    <a:p>
                      <a:r>
                        <a:rPr lang="en-US" sz="1200" b="0" strike="noStrike" baseline="0" dirty="0">
                          <a:solidFill>
                            <a:schemeClr val="tx1"/>
                          </a:solidFill>
                        </a:rPr>
                        <a:t>QA Internal /EP</a:t>
                      </a:r>
                    </a:p>
                  </a:txBody>
                  <a:tcPr anchor="ctr">
                    <a:solidFill>
                      <a:schemeClr val="bg2">
                        <a:lumMod val="25000"/>
                        <a:lumOff val="75000"/>
                      </a:schemeClr>
                    </a:solidFill>
                  </a:tcPr>
                </a:tc>
                <a:tc>
                  <a:txBody>
                    <a:bodyPr/>
                    <a:lstStyle/>
                    <a:p>
                      <a:r>
                        <a:rPr lang="en-US" sz="1200" b="0" strike="noStrike" baseline="0" dirty="0">
                          <a:solidFill>
                            <a:schemeClr val="tx1"/>
                          </a:solidFill>
                        </a:rPr>
                        <a:t>3/16-25</a:t>
                      </a:r>
                    </a:p>
                  </a:txBody>
                  <a:tcPr anchor="ctr">
                    <a:solidFill>
                      <a:schemeClr val="bg2">
                        <a:lumMod val="25000"/>
                        <a:lumOff val="75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EHS 18001-45001</a:t>
                      </a:r>
                    </a:p>
                  </a:txBody>
                  <a:tcPr anchor="ctr">
                    <a:solidFill>
                      <a:schemeClr val="bg2">
                        <a:lumMod val="25000"/>
                        <a:lumOff val="75000"/>
                      </a:schemeClr>
                    </a:solidFill>
                  </a:tcPr>
                </a:tc>
                <a:tc>
                  <a:txBody>
                    <a:bodyPr/>
                    <a:lstStyle/>
                    <a:p>
                      <a:pPr algn="ctr"/>
                      <a:r>
                        <a:rPr lang="en-US" sz="1200" b="0" strike="noStrike" baseline="0" dirty="0">
                          <a:solidFill>
                            <a:schemeClr val="tx1"/>
                          </a:solidFill>
                        </a:rPr>
                        <a:t>Cutter</a:t>
                      </a:r>
                    </a:p>
                  </a:txBody>
                  <a:tcPr anchor="ctr">
                    <a:solidFill>
                      <a:schemeClr val="bg2">
                        <a:lumMod val="25000"/>
                        <a:lumOff val="75000"/>
                      </a:schemeClr>
                    </a:solidFill>
                  </a:tcPr>
                </a:tc>
                <a:tc>
                  <a:txBody>
                    <a:bodyPr/>
                    <a:lstStyle/>
                    <a:p>
                      <a:r>
                        <a:rPr lang="en-US" sz="1200" b="0" strike="noStrike" baseline="0" dirty="0">
                          <a:solidFill>
                            <a:schemeClr val="tx1"/>
                          </a:solidFill>
                        </a:rPr>
                        <a:t>Stelten</a:t>
                      </a:r>
                    </a:p>
                  </a:txBody>
                  <a:tcPr anchor="ctr">
                    <a:solidFill>
                      <a:schemeClr val="bg2">
                        <a:lumMod val="25000"/>
                        <a:lumOff val="75000"/>
                      </a:schemeClr>
                    </a:solidFill>
                  </a:tcPr>
                </a:tc>
                <a:tc>
                  <a:txBody>
                    <a:bodyPr/>
                    <a:lstStyle/>
                    <a:p>
                      <a:endParaRPr lang="en-US" sz="1200" b="0" strike="noStrike" baseline="0" dirty="0">
                        <a:solidFill>
                          <a:schemeClr val="tx1"/>
                        </a:solidFill>
                      </a:endParaRPr>
                    </a:p>
                  </a:txBody>
                  <a:tcPr anchor="ctr">
                    <a:solidFill>
                      <a:schemeClr val="bg2">
                        <a:lumMod val="25000"/>
                        <a:lumOff val="75000"/>
                      </a:schemeClr>
                    </a:solidFill>
                  </a:tcPr>
                </a:tc>
                <a:extLst>
                  <a:ext uri="{0D108BD9-81ED-4DB2-BD59-A6C34878D82A}">
                    <a16:rowId xmlns:a16="http://schemas.microsoft.com/office/drawing/2014/main" val="1366783499"/>
                  </a:ext>
                </a:extLst>
              </a:tr>
              <a:tr h="409347">
                <a:tc>
                  <a:txBody>
                    <a:bodyPr/>
                    <a:lstStyle/>
                    <a:p>
                      <a:r>
                        <a:rPr lang="en-US" sz="1200" b="0" strike="noStrike" baseline="0" dirty="0">
                          <a:solidFill>
                            <a:schemeClr val="tx1"/>
                          </a:solidFill>
                        </a:rPr>
                        <a:t>EHS External EP</a:t>
                      </a:r>
                    </a:p>
                  </a:txBody>
                  <a:tcPr anchor="ctr">
                    <a:solidFill>
                      <a:schemeClr val="bg2">
                        <a:lumMod val="25000"/>
                        <a:lumOff val="75000"/>
                      </a:schemeClr>
                    </a:solidFill>
                  </a:tcPr>
                </a:tc>
                <a:tc>
                  <a:txBody>
                    <a:bodyPr/>
                    <a:lstStyle/>
                    <a:p>
                      <a:r>
                        <a:rPr lang="en-US" sz="1200" b="0" strike="noStrike" baseline="0" dirty="0">
                          <a:solidFill>
                            <a:schemeClr val="tx1"/>
                          </a:solidFill>
                        </a:rPr>
                        <a:t>5/27-29</a:t>
                      </a:r>
                    </a:p>
                  </a:txBody>
                  <a:tcPr anchor="ctr">
                    <a:solidFill>
                      <a:schemeClr val="bg2">
                        <a:lumMod val="25000"/>
                        <a:lumOff val="75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EHS 14001, 18001-45001</a:t>
                      </a:r>
                    </a:p>
                  </a:txBody>
                  <a:tcPr anchor="ctr">
                    <a:solidFill>
                      <a:schemeClr val="bg2">
                        <a:lumMod val="25000"/>
                        <a:lumOff val="75000"/>
                      </a:schemeClr>
                    </a:solidFill>
                  </a:tcPr>
                </a:tc>
                <a:tc>
                  <a:txBody>
                    <a:bodyPr/>
                    <a:lstStyle/>
                    <a:p>
                      <a:pPr algn="ctr"/>
                      <a:r>
                        <a:rPr lang="en-US" sz="1200" b="0" strike="noStrike" baseline="0" dirty="0">
                          <a:solidFill>
                            <a:schemeClr val="tx1"/>
                          </a:solidFill>
                        </a:rPr>
                        <a:t>Faust</a:t>
                      </a:r>
                    </a:p>
                  </a:txBody>
                  <a:tcPr anchor="ctr">
                    <a:solidFill>
                      <a:schemeClr val="bg2">
                        <a:lumMod val="25000"/>
                        <a:lumOff val="75000"/>
                      </a:schemeClr>
                    </a:solidFill>
                  </a:tcPr>
                </a:tc>
                <a:tc>
                  <a:txBody>
                    <a:bodyPr/>
                    <a:lstStyle/>
                    <a:p>
                      <a:r>
                        <a:rPr lang="en-US" sz="1200" b="0" strike="noStrike" baseline="0" dirty="0">
                          <a:solidFill>
                            <a:schemeClr val="tx1"/>
                          </a:solidFill>
                        </a:rPr>
                        <a:t>Stelten</a:t>
                      </a:r>
                    </a:p>
                  </a:txBody>
                  <a:tcPr anchor="ctr">
                    <a:solidFill>
                      <a:schemeClr val="bg2">
                        <a:lumMod val="25000"/>
                        <a:lumOff val="75000"/>
                      </a:schemeClr>
                    </a:solidFill>
                  </a:tcPr>
                </a:tc>
                <a:tc>
                  <a:txBody>
                    <a:bodyPr/>
                    <a:lstStyle/>
                    <a:p>
                      <a:endParaRPr lang="en-US" sz="1200" b="0" strike="noStrike" baseline="0" dirty="0">
                        <a:solidFill>
                          <a:schemeClr val="tx1"/>
                        </a:solidFill>
                      </a:endParaRPr>
                    </a:p>
                  </a:txBody>
                  <a:tcPr anchor="ctr">
                    <a:solidFill>
                      <a:schemeClr val="bg2">
                        <a:lumMod val="25000"/>
                        <a:lumOff val="75000"/>
                      </a:schemeClr>
                    </a:solidFill>
                  </a:tcPr>
                </a:tc>
                <a:extLst>
                  <a:ext uri="{0D108BD9-81ED-4DB2-BD59-A6C34878D82A}">
                    <a16:rowId xmlns:a16="http://schemas.microsoft.com/office/drawing/2014/main" val="3798715383"/>
                  </a:ext>
                </a:extLst>
              </a:tr>
              <a:tr h="504674">
                <a:tc>
                  <a:txBody>
                    <a:bodyPr/>
                    <a:lstStyle/>
                    <a:p>
                      <a:r>
                        <a:rPr lang="en-US" sz="1200" b="0" strike="noStrike" baseline="0" dirty="0">
                          <a:solidFill>
                            <a:schemeClr val="tx1"/>
                          </a:solidFill>
                        </a:rPr>
                        <a:t>ISO External EP</a:t>
                      </a:r>
                    </a:p>
                  </a:txBody>
                  <a:tcPr anchor="ctr">
                    <a:solidFill>
                      <a:schemeClr val="bg2">
                        <a:lumMod val="25000"/>
                        <a:lumOff val="75000"/>
                      </a:schemeClr>
                    </a:solidFill>
                  </a:tcPr>
                </a:tc>
                <a:tc>
                  <a:txBody>
                    <a:bodyPr/>
                    <a:lstStyle/>
                    <a:p>
                      <a:r>
                        <a:rPr lang="en-US" sz="1200" b="0" strike="noStrike" baseline="0" dirty="0">
                          <a:solidFill>
                            <a:schemeClr val="tx1"/>
                          </a:solidFill>
                        </a:rPr>
                        <a:t>7/16-17</a:t>
                      </a:r>
                    </a:p>
                  </a:txBody>
                  <a:tcPr anchor="ctr">
                    <a:solidFill>
                      <a:schemeClr val="bg2">
                        <a:lumMod val="25000"/>
                        <a:lumOff val="75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ISO 9001 with Installation</a:t>
                      </a:r>
                    </a:p>
                  </a:txBody>
                  <a:tcPr anchor="ctr">
                    <a:solidFill>
                      <a:schemeClr val="bg2">
                        <a:lumMod val="25000"/>
                        <a:lumOff val="75000"/>
                      </a:schemeClr>
                    </a:solidFill>
                  </a:tcPr>
                </a:tc>
                <a:tc>
                  <a:txBody>
                    <a:bodyPr/>
                    <a:lstStyle/>
                    <a:p>
                      <a:pPr algn="ctr"/>
                      <a:r>
                        <a:rPr lang="en-US" sz="1200" b="0" strike="noStrike" baseline="0" dirty="0">
                          <a:solidFill>
                            <a:schemeClr val="tx1"/>
                          </a:solidFill>
                        </a:rPr>
                        <a:t>Hile</a:t>
                      </a:r>
                    </a:p>
                  </a:txBody>
                  <a:tcPr anchor="ctr">
                    <a:solidFill>
                      <a:schemeClr val="bg2">
                        <a:lumMod val="25000"/>
                        <a:lumOff val="75000"/>
                      </a:schemeClr>
                    </a:solidFill>
                  </a:tcPr>
                </a:tc>
                <a:tc>
                  <a:txBody>
                    <a:bodyPr/>
                    <a:lstStyle/>
                    <a:p>
                      <a:r>
                        <a:rPr lang="en-US" sz="1200" b="0" strike="noStrike" baseline="0" dirty="0">
                          <a:solidFill>
                            <a:schemeClr val="tx1"/>
                          </a:solidFill>
                        </a:rPr>
                        <a:t>Daley</a:t>
                      </a:r>
                    </a:p>
                  </a:txBody>
                  <a:tcPr anchor="ctr">
                    <a:solidFill>
                      <a:schemeClr val="bg2">
                        <a:lumMod val="25000"/>
                        <a:lumOff val="75000"/>
                      </a:schemeClr>
                    </a:solidFill>
                  </a:tcPr>
                </a:tc>
                <a:tc>
                  <a:txBody>
                    <a:bodyPr/>
                    <a:lstStyle/>
                    <a:p>
                      <a:r>
                        <a:rPr lang="en-US" sz="1200" b="0" strike="noStrike" baseline="0" dirty="0">
                          <a:solidFill>
                            <a:schemeClr val="tx1"/>
                          </a:solidFill>
                        </a:rPr>
                        <a:t>Need .5d Install</a:t>
                      </a:r>
                    </a:p>
                  </a:txBody>
                  <a:tcPr anchor="ctr">
                    <a:solidFill>
                      <a:schemeClr val="bg2">
                        <a:lumMod val="25000"/>
                        <a:lumOff val="75000"/>
                      </a:schemeClr>
                    </a:solidFill>
                  </a:tcPr>
                </a:tc>
                <a:extLst>
                  <a:ext uri="{0D108BD9-81ED-4DB2-BD59-A6C34878D82A}">
                    <a16:rowId xmlns:a16="http://schemas.microsoft.com/office/drawing/2014/main" val="3446806106"/>
                  </a:ext>
                </a:extLst>
              </a:tr>
              <a:tr h="504674">
                <a:tc>
                  <a:txBody>
                    <a:bodyPr/>
                    <a:lstStyle/>
                    <a:p>
                      <a:r>
                        <a:rPr lang="en-US" sz="1200" b="1" dirty="0">
                          <a:solidFill>
                            <a:schemeClr val="tx1"/>
                          </a:solidFill>
                        </a:rPr>
                        <a:t>EQHS Internal EP</a:t>
                      </a:r>
                    </a:p>
                  </a:txBody>
                  <a:tcPr anchor="ctr"/>
                </a:tc>
                <a:tc>
                  <a:txBody>
                    <a:bodyPr/>
                    <a:lstStyle/>
                    <a:p>
                      <a:r>
                        <a:rPr lang="en-US" sz="1200" b="1" dirty="0">
                          <a:solidFill>
                            <a:srgbClr val="FF0000"/>
                          </a:solidFill>
                        </a:rPr>
                        <a:t>Oct 13-14</a:t>
                      </a: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ISO 9001/1400/EHS1800 - 4500</a:t>
                      </a:r>
                    </a:p>
                  </a:txBody>
                  <a:tcPr anchor="ctr"/>
                </a:tc>
                <a:tc>
                  <a:txBody>
                    <a:bodyPr/>
                    <a:lstStyle/>
                    <a:p>
                      <a:pPr algn="ctr"/>
                      <a:r>
                        <a:rPr lang="en-US" sz="1200" b="1" dirty="0">
                          <a:solidFill>
                            <a:schemeClr val="tx1"/>
                          </a:solidFill>
                        </a:rPr>
                        <a:t>Cutter</a:t>
                      </a:r>
                    </a:p>
                  </a:txBody>
                  <a:tcPr anchor="ctr"/>
                </a:tc>
                <a:tc>
                  <a:txBody>
                    <a:bodyPr/>
                    <a:lstStyle/>
                    <a:p>
                      <a:r>
                        <a:rPr lang="en-US" sz="1200" b="1" dirty="0">
                          <a:solidFill>
                            <a:schemeClr val="tx1"/>
                          </a:solidFill>
                        </a:rPr>
                        <a:t>Daley/Stelten</a:t>
                      </a: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Transition to 45001</a:t>
                      </a:r>
                    </a:p>
                  </a:txBody>
                  <a:tcPr anchor="ctr"/>
                </a:tc>
                <a:extLst>
                  <a:ext uri="{0D108BD9-81ED-4DB2-BD59-A6C34878D82A}">
                    <a16:rowId xmlns:a16="http://schemas.microsoft.com/office/drawing/2014/main" val="950694602"/>
                  </a:ext>
                </a:extLst>
              </a:tr>
              <a:tr h="504674">
                <a:tc>
                  <a:txBody>
                    <a:bodyPr/>
                    <a:lstStyle/>
                    <a:p>
                      <a:r>
                        <a:rPr lang="en-US" sz="1200" b="1" dirty="0">
                          <a:solidFill>
                            <a:schemeClr val="tx1"/>
                          </a:solidFill>
                        </a:rPr>
                        <a:t>EHS External EP</a:t>
                      </a:r>
                    </a:p>
                  </a:txBody>
                  <a:tcPr anchor="ctr"/>
                </a:tc>
                <a:tc>
                  <a:txBody>
                    <a:bodyPr/>
                    <a:lstStyle/>
                    <a:p>
                      <a:r>
                        <a:rPr lang="en-US" sz="1200" b="1" dirty="0">
                          <a:solidFill>
                            <a:schemeClr val="tx1"/>
                          </a:solidFill>
                        </a:rPr>
                        <a:t>11/2-11/6</a:t>
                      </a: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EHS 14001, 18001-45001</a:t>
                      </a:r>
                    </a:p>
                  </a:txBody>
                  <a:tcPr anchor="ctr"/>
                </a:tc>
                <a:tc>
                  <a:txBody>
                    <a:bodyPr/>
                    <a:lstStyle/>
                    <a:p>
                      <a:pPr algn="ctr"/>
                      <a:r>
                        <a:rPr lang="en-US" sz="1200" b="1" dirty="0">
                          <a:solidFill>
                            <a:schemeClr val="tx1"/>
                          </a:solidFill>
                        </a:rPr>
                        <a:t>Faust</a:t>
                      </a:r>
                    </a:p>
                  </a:txBody>
                  <a:tcPr anchor="ctr"/>
                </a:tc>
                <a:tc>
                  <a:txBody>
                    <a:bodyPr/>
                    <a:lstStyle/>
                    <a:p>
                      <a:r>
                        <a:rPr lang="en-US" sz="1200" b="1" dirty="0">
                          <a:solidFill>
                            <a:schemeClr val="tx1"/>
                          </a:solidFill>
                        </a:rPr>
                        <a:t>Daley/Stelten</a:t>
                      </a:r>
                    </a:p>
                  </a:txBody>
                  <a:tcPr anchor="ctr"/>
                </a:tc>
                <a:tc>
                  <a:txBody>
                    <a:bodyPr/>
                    <a:lstStyle/>
                    <a:p>
                      <a:r>
                        <a:rPr lang="en-US" sz="1200" b="1" dirty="0"/>
                        <a:t>Transition to 45001</a:t>
                      </a:r>
                    </a:p>
                  </a:txBody>
                  <a:tcPr anchor="ctr"/>
                </a:tc>
                <a:extLst>
                  <a:ext uri="{0D108BD9-81ED-4DB2-BD59-A6C34878D82A}">
                    <a16:rowId xmlns:a16="http://schemas.microsoft.com/office/drawing/2014/main" val="3557486633"/>
                  </a:ext>
                </a:extLst>
              </a:tr>
              <a:tr h="504674">
                <a:tc>
                  <a:txBody>
                    <a:bodyPr/>
                    <a:lstStyle/>
                    <a:p>
                      <a:r>
                        <a:rPr lang="en-US" sz="1200" b="1" dirty="0">
                          <a:solidFill>
                            <a:schemeClr val="tx1"/>
                          </a:solidFill>
                        </a:rPr>
                        <a:t>ISO External EU</a:t>
                      </a:r>
                    </a:p>
                  </a:txBody>
                  <a:tcPr anchor="ctr"/>
                </a:tc>
                <a:tc>
                  <a:txBody>
                    <a:bodyPr/>
                    <a:lstStyle/>
                    <a:p>
                      <a:r>
                        <a:rPr lang="en-US" sz="1200" b="1" dirty="0">
                          <a:solidFill>
                            <a:schemeClr val="tx1"/>
                          </a:solidFill>
                        </a:rPr>
                        <a:t>11/18-11/19</a:t>
                      </a: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ISO 9001 Italy, France</a:t>
                      </a:r>
                    </a:p>
                  </a:txBody>
                  <a:tcPr anchor="ctr"/>
                </a:tc>
                <a:tc>
                  <a:txBody>
                    <a:bodyPr/>
                    <a:lstStyle/>
                    <a:p>
                      <a:pPr algn="ctr"/>
                      <a:r>
                        <a:rPr lang="en-US" sz="1200" b="1" dirty="0">
                          <a:solidFill>
                            <a:schemeClr val="tx1"/>
                          </a:solidFill>
                        </a:rPr>
                        <a:t>Hile</a:t>
                      </a:r>
                    </a:p>
                  </a:txBody>
                  <a:tcPr anchor="ctr"/>
                </a:tc>
                <a:tc>
                  <a:txBody>
                    <a:bodyPr/>
                    <a:lstStyle/>
                    <a:p>
                      <a:r>
                        <a:rPr lang="en-US" sz="1200" b="1" dirty="0">
                          <a:solidFill>
                            <a:schemeClr val="tx1"/>
                          </a:solidFill>
                        </a:rPr>
                        <a:t>Remote from EP</a:t>
                      </a:r>
                    </a:p>
                  </a:txBody>
                  <a:tcPr anchor="ctr"/>
                </a:tc>
                <a:tc>
                  <a:txBody>
                    <a:bodyPr/>
                    <a:lstStyle/>
                    <a:p>
                      <a:endParaRPr lang="en-US" sz="1200" b="1" dirty="0"/>
                    </a:p>
                  </a:txBody>
                  <a:tcPr anchor="ctr"/>
                </a:tc>
                <a:extLst>
                  <a:ext uri="{0D108BD9-81ED-4DB2-BD59-A6C34878D82A}">
                    <a16:rowId xmlns:a16="http://schemas.microsoft.com/office/drawing/2014/main" val="1241594434"/>
                  </a:ext>
                </a:extLst>
              </a:tr>
            </a:tbl>
          </a:graphicData>
        </a:graphic>
      </p:graphicFrame>
      <p:sp>
        <p:nvSpPr>
          <p:cNvPr id="2" name="Rectangle 1">
            <a:extLst>
              <a:ext uri="{FF2B5EF4-FFF2-40B4-BE49-F238E27FC236}">
                <a16:creationId xmlns:a16="http://schemas.microsoft.com/office/drawing/2014/main" id="{84753E3E-8141-4C4C-9E2C-3683FF1B59A7}"/>
              </a:ext>
            </a:extLst>
          </p:cNvPr>
          <p:cNvSpPr/>
          <p:nvPr/>
        </p:nvSpPr>
        <p:spPr>
          <a:xfrm>
            <a:off x="149668" y="5284269"/>
            <a:ext cx="8844664" cy="143416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42137" y="88558"/>
            <a:ext cx="8941347" cy="908969"/>
          </a:xfrm>
        </p:spPr>
        <p:txBody>
          <a:bodyPr/>
          <a:lstStyle/>
          <a:p>
            <a:r>
              <a:rPr lang="en-US" sz="3200" b="1" dirty="0"/>
              <a:t>Engaged Procurement and Outsourcing</a:t>
            </a:r>
          </a:p>
        </p:txBody>
      </p:sp>
      <p:sp>
        <p:nvSpPr>
          <p:cNvPr id="2" name="TextBox 1">
            <a:extLst>
              <a:ext uri="{FF2B5EF4-FFF2-40B4-BE49-F238E27FC236}">
                <a16:creationId xmlns:a16="http://schemas.microsoft.com/office/drawing/2014/main" id="{E3C1F4D9-57CD-4AA9-BA97-AD1355492BCB}"/>
              </a:ext>
            </a:extLst>
          </p:cNvPr>
          <p:cNvSpPr txBox="1"/>
          <p:nvPr/>
        </p:nvSpPr>
        <p:spPr>
          <a:xfrm>
            <a:off x="101326" y="6307777"/>
            <a:ext cx="8941346" cy="461665"/>
          </a:xfrm>
          <a:prstGeom prst="rect">
            <a:avLst/>
          </a:prstGeom>
          <a:solidFill>
            <a:srgbClr val="FFFF00"/>
          </a:solidFill>
          <a:ln w="57150">
            <a:solidFill>
              <a:schemeClr val="tx1"/>
            </a:solidFill>
          </a:ln>
        </p:spPr>
        <p:txBody>
          <a:bodyPr wrap="square" rtlCol="0">
            <a:spAutoFit/>
          </a:bodyPr>
          <a:lstStyle/>
          <a:p>
            <a:r>
              <a:rPr lang="en-US" sz="2400" b="1" dirty="0"/>
              <a:t>EHS Reviews Outsourcing/Contractor OS&amp;H Expectations</a:t>
            </a:r>
          </a:p>
        </p:txBody>
      </p:sp>
      <p:sp>
        <p:nvSpPr>
          <p:cNvPr id="3" name="TextBox 2">
            <a:extLst>
              <a:ext uri="{FF2B5EF4-FFF2-40B4-BE49-F238E27FC236}">
                <a16:creationId xmlns:a16="http://schemas.microsoft.com/office/drawing/2014/main" id="{46F085BE-6284-4A3F-A2F6-7C94785148BC}"/>
              </a:ext>
            </a:extLst>
          </p:cNvPr>
          <p:cNvSpPr txBox="1"/>
          <p:nvPr/>
        </p:nvSpPr>
        <p:spPr>
          <a:xfrm>
            <a:off x="193456" y="1172774"/>
            <a:ext cx="8849216" cy="4959756"/>
          </a:xfrm>
          <a:prstGeom prst="rect">
            <a:avLst/>
          </a:prstGeom>
          <a:noFill/>
        </p:spPr>
        <p:txBody>
          <a:bodyPr wrap="square" rtlCol="0">
            <a:spAutoFit/>
          </a:bodyPr>
          <a:lstStyle/>
          <a:p>
            <a:pPr>
              <a:lnSpc>
                <a:spcPct val="150000"/>
              </a:lnSpc>
              <a:spcBef>
                <a:spcPts val="600"/>
              </a:spcBef>
            </a:pPr>
            <a:r>
              <a:rPr lang="en-US" sz="2000" b="1" dirty="0">
                <a:solidFill>
                  <a:schemeClr val="tx2"/>
                </a:solidFill>
              </a:rPr>
              <a:t>Seller agrees to provide Buyer with information requested by Buyer such that Buyer has knowledge of Seller’s operations </a:t>
            </a:r>
            <a:r>
              <a:rPr lang="en-US" sz="2000" b="1" dirty="0"/>
              <a:t>in order for Buyer has analyzed and ensured control of the risks:</a:t>
            </a:r>
          </a:p>
          <a:p>
            <a:pPr marL="457200" indent="-457200">
              <a:lnSpc>
                <a:spcPct val="150000"/>
              </a:lnSpc>
              <a:spcBef>
                <a:spcPts val="600"/>
              </a:spcBef>
              <a:buAutoNum type="alphaLcParenBoth"/>
            </a:pPr>
            <a:r>
              <a:rPr lang="en-US" sz="2000" b="1" dirty="0"/>
              <a:t>the Seller’s activities and operations that impact the Buyer; </a:t>
            </a:r>
          </a:p>
          <a:p>
            <a:pPr marL="457200" indent="-457200">
              <a:lnSpc>
                <a:spcPct val="150000"/>
              </a:lnSpc>
              <a:spcBef>
                <a:spcPts val="600"/>
              </a:spcBef>
              <a:buAutoNum type="alphaLcParenBoth"/>
            </a:pPr>
            <a:r>
              <a:rPr lang="en-US" sz="2000" b="1" dirty="0"/>
              <a:t>Buyer activities and operations that impact the Seller’s workers; </a:t>
            </a:r>
          </a:p>
          <a:p>
            <a:pPr marL="457200" indent="-457200">
              <a:lnSpc>
                <a:spcPct val="150000"/>
              </a:lnSpc>
              <a:spcBef>
                <a:spcPts val="600"/>
              </a:spcBef>
              <a:buAutoNum type="alphaLcParenBoth"/>
            </a:pPr>
            <a:r>
              <a:rPr lang="en-US" sz="2000" b="1" dirty="0"/>
              <a:t>Seller’s activities and operations that impact other interested parties in the workplace.  </a:t>
            </a:r>
          </a:p>
          <a:p>
            <a:pPr marL="457200" indent="-457200">
              <a:lnSpc>
                <a:spcPct val="150000"/>
              </a:lnSpc>
              <a:spcBef>
                <a:spcPts val="600"/>
              </a:spcBef>
              <a:buAutoNum type="alphaLcParenBoth"/>
            </a:pPr>
            <a:r>
              <a:rPr lang="en-US" sz="2000" b="1" dirty="0"/>
              <a:t> </a:t>
            </a:r>
            <a:r>
              <a:rPr lang="en-US" sz="2000" b="1" dirty="0">
                <a:solidFill>
                  <a:schemeClr val="tx2"/>
                </a:solidFill>
              </a:rPr>
              <a:t>Seller shall communicate any additional Environmental Health and Safety requirements</a:t>
            </a:r>
            <a:r>
              <a:rPr lang="en-US" sz="2000" b="1" dirty="0"/>
              <a:t> to safely perform their job task(s) to the Buyer by </a:t>
            </a:r>
            <a:r>
              <a:rPr lang="en-US" sz="2000" b="1" dirty="0">
                <a:solidFill>
                  <a:schemeClr val="tx2"/>
                </a:solidFill>
              </a:rPr>
              <a:t>emailing EHS@MTS.com</a:t>
            </a:r>
            <a:r>
              <a:rPr lang="en-US" sz="2000" b="1" dirty="0"/>
              <a:t>.</a:t>
            </a:r>
          </a:p>
        </p:txBody>
      </p:sp>
    </p:spTree>
    <p:extLst>
      <p:ext uri="{BB962C8B-B14F-4D97-AF65-F5344CB8AC3E}">
        <p14:creationId xmlns:p14="http://schemas.microsoft.com/office/powerpoint/2010/main" val="1111086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42137" y="88558"/>
            <a:ext cx="8941347" cy="908969"/>
          </a:xfrm>
        </p:spPr>
        <p:txBody>
          <a:bodyPr/>
          <a:lstStyle/>
          <a:p>
            <a:r>
              <a:rPr lang="en-US" sz="3200" b="1" dirty="0"/>
              <a:t>Engaged Procurement and Outsourcing</a:t>
            </a:r>
          </a:p>
        </p:txBody>
      </p:sp>
      <p:sp>
        <p:nvSpPr>
          <p:cNvPr id="2" name="TextBox 1">
            <a:extLst>
              <a:ext uri="{FF2B5EF4-FFF2-40B4-BE49-F238E27FC236}">
                <a16:creationId xmlns:a16="http://schemas.microsoft.com/office/drawing/2014/main" id="{E3C1F4D9-57CD-4AA9-BA97-AD1355492BCB}"/>
              </a:ext>
            </a:extLst>
          </p:cNvPr>
          <p:cNvSpPr txBox="1"/>
          <p:nvPr/>
        </p:nvSpPr>
        <p:spPr>
          <a:xfrm>
            <a:off x="101326" y="6307777"/>
            <a:ext cx="8941346" cy="461665"/>
          </a:xfrm>
          <a:prstGeom prst="rect">
            <a:avLst/>
          </a:prstGeom>
          <a:solidFill>
            <a:srgbClr val="FFFF00"/>
          </a:solidFill>
          <a:ln w="57150">
            <a:solidFill>
              <a:schemeClr val="tx1"/>
            </a:solidFill>
          </a:ln>
        </p:spPr>
        <p:txBody>
          <a:bodyPr wrap="square" rtlCol="0">
            <a:spAutoFit/>
          </a:bodyPr>
          <a:lstStyle/>
          <a:p>
            <a:pPr algn="ctr"/>
            <a:r>
              <a:rPr lang="en-US" sz="2400" b="1" dirty="0"/>
              <a:t>Inserted into MTS POs Terms and Conditions</a:t>
            </a:r>
          </a:p>
        </p:txBody>
      </p:sp>
      <p:sp>
        <p:nvSpPr>
          <p:cNvPr id="3" name="TextBox 2">
            <a:extLst>
              <a:ext uri="{FF2B5EF4-FFF2-40B4-BE49-F238E27FC236}">
                <a16:creationId xmlns:a16="http://schemas.microsoft.com/office/drawing/2014/main" id="{46F085BE-6284-4A3F-A2F6-7C94785148BC}"/>
              </a:ext>
            </a:extLst>
          </p:cNvPr>
          <p:cNvSpPr txBox="1"/>
          <p:nvPr/>
        </p:nvSpPr>
        <p:spPr>
          <a:xfrm>
            <a:off x="193456" y="1172774"/>
            <a:ext cx="8849216" cy="496996"/>
          </a:xfrm>
          <a:prstGeom prst="rect">
            <a:avLst/>
          </a:prstGeom>
          <a:noFill/>
        </p:spPr>
        <p:txBody>
          <a:bodyPr wrap="square" rtlCol="0">
            <a:spAutoFit/>
          </a:bodyPr>
          <a:lstStyle/>
          <a:p>
            <a:pPr>
              <a:lnSpc>
                <a:spcPct val="150000"/>
              </a:lnSpc>
              <a:spcBef>
                <a:spcPts val="600"/>
              </a:spcBef>
            </a:pPr>
            <a:endParaRPr lang="en-US" sz="2000" b="1" dirty="0"/>
          </a:p>
        </p:txBody>
      </p:sp>
      <p:sp>
        <p:nvSpPr>
          <p:cNvPr id="5" name="Content Placeholder 2">
            <a:extLst>
              <a:ext uri="{FF2B5EF4-FFF2-40B4-BE49-F238E27FC236}">
                <a16:creationId xmlns:a16="http://schemas.microsoft.com/office/drawing/2014/main" id="{06A2C837-BA03-4939-BD30-649B3F46A2F7}"/>
              </a:ext>
            </a:extLst>
          </p:cNvPr>
          <p:cNvSpPr txBox="1">
            <a:spLocks/>
          </p:cNvSpPr>
          <p:nvPr/>
        </p:nvSpPr>
        <p:spPr bwMode="auto">
          <a:xfrm>
            <a:off x="193456" y="1216507"/>
            <a:ext cx="8757087" cy="492303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1543"/>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marR="0" lvl="0" indent="0" algn="l" defTabSz="914400" rtl="0" eaLnBrk="1" fontAlgn="base" latinLnBrk="0" hangingPunct="1">
              <a:lnSpc>
                <a:spcPct val="100000"/>
              </a:lnSpc>
              <a:spcBef>
                <a:spcPts val="500"/>
              </a:spcBef>
              <a:spcAft>
                <a:spcPct val="0"/>
              </a:spcAft>
              <a:buClr>
                <a:srgbClr val="CC1543"/>
              </a:buClr>
              <a:buSzTx/>
              <a:buNone/>
              <a:tabLst/>
              <a:defRPr/>
            </a:pPr>
            <a:r>
              <a:rPr kumimoji="0" lang="en-US" b="1" i="0" u="none" strike="noStrike" kern="0" cap="none" spc="0" normalizeH="0" baseline="0" noProof="0" dirty="0">
                <a:ln>
                  <a:noFill/>
                </a:ln>
                <a:solidFill>
                  <a:sysClr val="windowText" lastClr="000000"/>
                </a:solidFill>
                <a:effectLst/>
                <a:uLnTx/>
                <a:uFillTx/>
                <a:latin typeface="Arial Narrow"/>
              </a:rPr>
              <a:t>8.1.4.2 Contractors The organization shall </a:t>
            </a:r>
            <a:r>
              <a:rPr kumimoji="0" lang="en-US" b="1" i="0" u="none" strike="noStrike" kern="0" cap="none" spc="0" normalizeH="0" baseline="0" noProof="0" dirty="0">
                <a:ln>
                  <a:noFill/>
                </a:ln>
                <a:solidFill>
                  <a:sysClr val="windowText" lastClr="000000"/>
                </a:solidFill>
                <a:effectLst/>
                <a:highlight>
                  <a:srgbClr val="FFFF00"/>
                </a:highlight>
                <a:uLnTx/>
                <a:uFillTx/>
                <a:latin typeface="Arial Narrow"/>
              </a:rPr>
              <a:t>coordinate its procurement process(es) with its contractors</a:t>
            </a:r>
            <a:r>
              <a:rPr kumimoji="0" lang="en-US" b="1" i="0" u="none" strike="noStrike" kern="0" cap="none" spc="0" normalizeH="0" baseline="0" noProof="0" dirty="0">
                <a:ln>
                  <a:noFill/>
                </a:ln>
                <a:solidFill>
                  <a:sysClr val="windowText" lastClr="000000"/>
                </a:solidFill>
                <a:effectLst/>
                <a:uLnTx/>
                <a:uFillTx/>
                <a:latin typeface="Arial Narrow"/>
              </a:rPr>
              <a:t>, in order to identify hazards and to assess and control the OH&amp;S risks arising from: </a:t>
            </a:r>
          </a:p>
          <a:p>
            <a:pPr marL="457200" marR="0" lvl="1" indent="-285750" algn="l" defTabSz="914400" rtl="0" eaLnBrk="1" fontAlgn="base" latinLnBrk="0" hangingPunct="1">
              <a:lnSpc>
                <a:spcPct val="100000"/>
              </a:lnSpc>
              <a:spcBef>
                <a:spcPts val="500"/>
              </a:spcBef>
              <a:spcAft>
                <a:spcPct val="0"/>
              </a:spcAft>
              <a:buClr>
                <a:srgbClr val="CC1543"/>
              </a:buClr>
              <a:buSzTx/>
              <a:buFontTx/>
              <a:buChar char="–"/>
              <a:tabLst/>
              <a:defRPr/>
            </a:pPr>
            <a:r>
              <a:rPr kumimoji="0" lang="en-US" b="1" i="0" u="none" strike="noStrike" kern="0" cap="none" spc="0" normalizeH="0" baseline="0" noProof="0" dirty="0">
                <a:ln>
                  <a:noFill/>
                </a:ln>
                <a:solidFill>
                  <a:sysClr val="windowText" lastClr="000000"/>
                </a:solidFill>
                <a:effectLst/>
                <a:uLnTx/>
                <a:uFillTx/>
                <a:latin typeface="Arial Narrow"/>
              </a:rPr>
              <a:t>a) the contractors’ activities and operations that impact the organization; </a:t>
            </a:r>
          </a:p>
          <a:p>
            <a:pPr marL="457200" marR="0" lvl="1" indent="-285750" algn="l" defTabSz="914400" rtl="0" eaLnBrk="1" fontAlgn="base" latinLnBrk="0" hangingPunct="1">
              <a:lnSpc>
                <a:spcPct val="100000"/>
              </a:lnSpc>
              <a:spcBef>
                <a:spcPts val="500"/>
              </a:spcBef>
              <a:spcAft>
                <a:spcPct val="0"/>
              </a:spcAft>
              <a:buClr>
                <a:srgbClr val="CC1543"/>
              </a:buClr>
              <a:buSzTx/>
              <a:buFontTx/>
              <a:buChar char="–"/>
              <a:tabLst/>
              <a:defRPr/>
            </a:pPr>
            <a:r>
              <a:rPr kumimoji="0" lang="en-US" b="1" i="0" u="none" strike="noStrike" kern="0" cap="none" spc="0" normalizeH="0" baseline="0" noProof="0" dirty="0">
                <a:ln>
                  <a:noFill/>
                </a:ln>
                <a:solidFill>
                  <a:sysClr val="windowText" lastClr="000000"/>
                </a:solidFill>
                <a:effectLst/>
                <a:uLnTx/>
                <a:uFillTx/>
                <a:latin typeface="Arial Narrow"/>
              </a:rPr>
              <a:t>b) </a:t>
            </a:r>
            <a:r>
              <a:rPr kumimoji="0" lang="en-US" b="1" i="0" u="none" strike="noStrike" kern="0" cap="none" spc="0" normalizeH="0" baseline="0" noProof="0" dirty="0">
                <a:ln>
                  <a:noFill/>
                </a:ln>
                <a:solidFill>
                  <a:sysClr val="windowText" lastClr="000000"/>
                </a:solidFill>
                <a:effectLst/>
                <a:highlight>
                  <a:srgbClr val="FFFF00"/>
                </a:highlight>
                <a:uLnTx/>
                <a:uFillTx/>
                <a:latin typeface="Arial Narrow"/>
              </a:rPr>
              <a:t>the organization’s activities and operations that impact the contractors’ workers</a:t>
            </a:r>
            <a:r>
              <a:rPr kumimoji="0" lang="en-US" b="1" i="0" u="none" strike="noStrike" kern="0" cap="none" spc="0" normalizeH="0" baseline="0" noProof="0" dirty="0">
                <a:ln>
                  <a:noFill/>
                </a:ln>
                <a:solidFill>
                  <a:sysClr val="windowText" lastClr="000000"/>
                </a:solidFill>
                <a:effectLst/>
                <a:uLnTx/>
                <a:uFillTx/>
                <a:latin typeface="Arial Narrow"/>
              </a:rPr>
              <a:t>; </a:t>
            </a:r>
          </a:p>
          <a:p>
            <a:pPr marL="457200" marR="0" lvl="1" indent="-285750" algn="l" defTabSz="914400" rtl="0" eaLnBrk="1" fontAlgn="base" latinLnBrk="0" hangingPunct="1">
              <a:lnSpc>
                <a:spcPct val="100000"/>
              </a:lnSpc>
              <a:spcBef>
                <a:spcPts val="500"/>
              </a:spcBef>
              <a:spcAft>
                <a:spcPct val="0"/>
              </a:spcAft>
              <a:buClr>
                <a:srgbClr val="CC1543"/>
              </a:buClr>
              <a:buSzTx/>
              <a:buFontTx/>
              <a:buChar char="–"/>
              <a:tabLst/>
              <a:defRPr/>
            </a:pPr>
            <a:r>
              <a:rPr kumimoji="0" lang="en-US" b="1" i="0" u="none" strike="noStrike" kern="0" cap="none" spc="0" normalizeH="0" baseline="0" noProof="0" dirty="0">
                <a:ln>
                  <a:noFill/>
                </a:ln>
                <a:solidFill>
                  <a:sysClr val="windowText" lastClr="000000"/>
                </a:solidFill>
                <a:effectLst/>
                <a:uLnTx/>
                <a:uFillTx/>
                <a:latin typeface="Arial Narrow"/>
              </a:rPr>
              <a:t>c) </a:t>
            </a:r>
            <a:r>
              <a:rPr kumimoji="0" lang="en-US" b="1" i="0" u="none" strike="noStrike" kern="0" cap="none" spc="0" normalizeH="0" baseline="0" noProof="0" dirty="0">
                <a:ln>
                  <a:noFill/>
                </a:ln>
                <a:solidFill>
                  <a:sysClr val="windowText" lastClr="000000"/>
                </a:solidFill>
                <a:effectLst/>
                <a:highlight>
                  <a:srgbClr val="FFFF00"/>
                </a:highlight>
                <a:uLnTx/>
                <a:uFillTx/>
                <a:latin typeface="Arial Narrow"/>
              </a:rPr>
              <a:t>the contractors’ activities and operations that impact other interested parties in the workplace</a:t>
            </a:r>
            <a:r>
              <a:rPr kumimoji="0" lang="en-US" b="1" i="0" u="none" strike="noStrike" kern="0" cap="none" spc="0" normalizeH="0" baseline="0" noProof="0" dirty="0">
                <a:ln>
                  <a:noFill/>
                </a:ln>
                <a:solidFill>
                  <a:sysClr val="windowText" lastClr="000000"/>
                </a:solidFill>
                <a:effectLst/>
                <a:uLnTx/>
                <a:uFillTx/>
                <a:latin typeface="Arial Narrow"/>
              </a:rPr>
              <a:t>. </a:t>
            </a:r>
          </a:p>
          <a:p>
            <a:pPr marL="457200" marR="0" lvl="1" indent="-285750" algn="l" defTabSz="914400" rtl="0" eaLnBrk="1" fontAlgn="base" latinLnBrk="0" hangingPunct="1">
              <a:lnSpc>
                <a:spcPct val="100000"/>
              </a:lnSpc>
              <a:spcBef>
                <a:spcPts val="500"/>
              </a:spcBef>
              <a:spcAft>
                <a:spcPct val="0"/>
              </a:spcAft>
              <a:buClr>
                <a:srgbClr val="CC1543"/>
              </a:buClr>
              <a:buSzTx/>
              <a:buFontTx/>
              <a:buChar char="–"/>
              <a:tabLst/>
              <a:defRPr/>
            </a:pPr>
            <a:endParaRPr kumimoji="0" lang="en-US" b="1" i="0" u="none" strike="noStrike" kern="0" cap="none" spc="0" normalizeH="0" baseline="0" noProof="0" dirty="0">
              <a:ln>
                <a:noFill/>
              </a:ln>
              <a:solidFill>
                <a:sysClr val="windowText" lastClr="000000"/>
              </a:solidFill>
              <a:effectLst/>
              <a:uLnTx/>
              <a:uFillTx/>
              <a:latin typeface="Arial Narrow"/>
            </a:endParaRPr>
          </a:p>
          <a:p>
            <a:pPr marL="457200" marR="0" lvl="1" indent="-285750" algn="l" defTabSz="914400" rtl="0" eaLnBrk="1" fontAlgn="base" latinLnBrk="0" hangingPunct="1">
              <a:lnSpc>
                <a:spcPct val="100000"/>
              </a:lnSpc>
              <a:spcBef>
                <a:spcPts val="500"/>
              </a:spcBef>
              <a:spcAft>
                <a:spcPct val="0"/>
              </a:spcAft>
              <a:buClr>
                <a:srgbClr val="CC1543"/>
              </a:buClr>
              <a:buSzTx/>
              <a:buFontTx/>
              <a:buChar char="–"/>
              <a:tabLst/>
              <a:defRPr/>
            </a:pPr>
            <a:r>
              <a:rPr kumimoji="0" lang="en-US" b="1" i="0" u="none" strike="noStrike" kern="0" cap="none" spc="0" normalizeH="0" baseline="0" noProof="0" dirty="0">
                <a:ln>
                  <a:noFill/>
                </a:ln>
                <a:solidFill>
                  <a:sysClr val="windowText" lastClr="000000"/>
                </a:solidFill>
                <a:effectLst/>
                <a:uLnTx/>
                <a:uFillTx/>
                <a:latin typeface="Arial Narrow"/>
              </a:rPr>
              <a:t>The </a:t>
            </a:r>
            <a:r>
              <a:rPr kumimoji="0" lang="en-US" b="1" i="0" u="none" strike="noStrike" kern="0" cap="none" spc="0" normalizeH="0" baseline="0" noProof="0" dirty="0">
                <a:ln>
                  <a:noFill/>
                </a:ln>
                <a:solidFill>
                  <a:sysClr val="windowText" lastClr="000000"/>
                </a:solidFill>
                <a:effectLst/>
                <a:highlight>
                  <a:srgbClr val="FFFF00"/>
                </a:highlight>
                <a:uLnTx/>
                <a:uFillTx/>
                <a:latin typeface="Arial Narrow"/>
              </a:rPr>
              <a:t>organization shall ensure that the requirements of its OH&amp;S management system are met by contractors and their workers</a:t>
            </a:r>
            <a:r>
              <a:rPr kumimoji="0" lang="en-US" b="1" i="0" u="none" strike="noStrike" kern="0" cap="none" spc="0" normalizeH="0" baseline="0" noProof="0" dirty="0">
                <a:ln>
                  <a:noFill/>
                </a:ln>
                <a:solidFill>
                  <a:sysClr val="windowText" lastClr="000000"/>
                </a:solidFill>
                <a:effectLst/>
                <a:uLnTx/>
                <a:uFillTx/>
                <a:latin typeface="Arial Narrow"/>
              </a:rPr>
              <a:t>. The organization’s procurement process(es) shall define and apply occupational health and safety criteria for the selection of contractors. </a:t>
            </a:r>
          </a:p>
          <a:p>
            <a:pPr marL="457200" marR="0" lvl="1" indent="-285750" algn="l" defTabSz="914400" rtl="0" eaLnBrk="1" fontAlgn="base" latinLnBrk="0" hangingPunct="1">
              <a:lnSpc>
                <a:spcPct val="100000"/>
              </a:lnSpc>
              <a:spcBef>
                <a:spcPts val="500"/>
              </a:spcBef>
              <a:spcAft>
                <a:spcPct val="0"/>
              </a:spcAft>
              <a:buClr>
                <a:srgbClr val="CC1543"/>
              </a:buClr>
              <a:buSzTx/>
              <a:buFontTx/>
              <a:buChar char="–"/>
              <a:tabLst/>
              <a:defRPr/>
            </a:pPr>
            <a:r>
              <a:rPr kumimoji="0" lang="en-US" b="1" i="0" u="none" strike="noStrike" kern="0" cap="none" spc="0" normalizeH="0" baseline="0" noProof="0" dirty="0">
                <a:ln>
                  <a:noFill/>
                </a:ln>
                <a:solidFill>
                  <a:sysClr val="windowText" lastClr="000000"/>
                </a:solidFill>
                <a:effectLst/>
                <a:uLnTx/>
                <a:uFillTx/>
                <a:latin typeface="Arial Narrow"/>
              </a:rPr>
              <a:t>NOTE It can be helpful to </a:t>
            </a:r>
            <a:r>
              <a:rPr kumimoji="0" lang="en-US" b="1" i="0" u="none" strike="noStrike" kern="0" cap="none" spc="0" normalizeH="0" baseline="0" noProof="0" dirty="0">
                <a:ln>
                  <a:noFill/>
                </a:ln>
                <a:solidFill>
                  <a:sysClr val="windowText" lastClr="000000"/>
                </a:solidFill>
                <a:effectLst/>
                <a:highlight>
                  <a:srgbClr val="FFFF00"/>
                </a:highlight>
                <a:uLnTx/>
                <a:uFillTx/>
                <a:latin typeface="Arial Narrow"/>
              </a:rPr>
              <a:t>include the occupational health and safety criteria </a:t>
            </a:r>
            <a:r>
              <a:rPr kumimoji="0" lang="en-US" b="1" i="0" u="none" strike="noStrike" kern="0" cap="none" spc="0" normalizeH="0" baseline="0" noProof="0" dirty="0">
                <a:ln>
                  <a:noFill/>
                </a:ln>
                <a:solidFill>
                  <a:sysClr val="windowText" lastClr="000000"/>
                </a:solidFill>
                <a:effectLst/>
                <a:uLnTx/>
                <a:uFillTx/>
                <a:latin typeface="Arial Narrow"/>
              </a:rPr>
              <a:t>for the selection of contractors in the contractual documents.</a:t>
            </a:r>
          </a:p>
        </p:txBody>
      </p:sp>
    </p:spTree>
    <p:extLst>
      <p:ext uri="{BB962C8B-B14F-4D97-AF65-F5344CB8AC3E}">
        <p14:creationId xmlns:p14="http://schemas.microsoft.com/office/powerpoint/2010/main" val="3989719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5D556-AFC4-4133-94DB-56F3E88360DB}"/>
              </a:ext>
            </a:extLst>
          </p:cNvPr>
          <p:cNvSpPr>
            <a:spLocks noGrp="1"/>
          </p:cNvSpPr>
          <p:nvPr>
            <p:ph type="title"/>
          </p:nvPr>
        </p:nvSpPr>
        <p:spPr>
          <a:xfrm>
            <a:off x="984662" y="2724400"/>
            <a:ext cx="6813550" cy="868363"/>
          </a:xfrm>
        </p:spPr>
        <p:txBody>
          <a:bodyPr/>
          <a:lstStyle/>
          <a:p>
            <a:pPr algn="ctr"/>
            <a:r>
              <a:rPr lang="en-US" sz="3600" b="1" dirty="0"/>
              <a:t>Summary and Conclusion</a:t>
            </a:r>
          </a:p>
        </p:txBody>
      </p:sp>
    </p:spTree>
    <p:extLst>
      <p:ext uri="{BB962C8B-B14F-4D97-AF65-F5344CB8AC3E}">
        <p14:creationId xmlns:p14="http://schemas.microsoft.com/office/powerpoint/2010/main" val="3787618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42137" y="88558"/>
            <a:ext cx="8941347" cy="908969"/>
          </a:xfrm>
        </p:spPr>
        <p:txBody>
          <a:bodyPr/>
          <a:lstStyle/>
          <a:p>
            <a:r>
              <a:rPr lang="en-US" sz="3200" b="1" dirty="0"/>
              <a:t>Summary: Audit Prep Key Takeaways</a:t>
            </a:r>
          </a:p>
        </p:txBody>
      </p:sp>
      <p:sp>
        <p:nvSpPr>
          <p:cNvPr id="3" name="TextBox 2">
            <a:extLst>
              <a:ext uri="{FF2B5EF4-FFF2-40B4-BE49-F238E27FC236}">
                <a16:creationId xmlns:a16="http://schemas.microsoft.com/office/drawing/2014/main" id="{46F085BE-6284-4A3F-A2F6-7C94785148BC}"/>
              </a:ext>
            </a:extLst>
          </p:cNvPr>
          <p:cNvSpPr txBox="1"/>
          <p:nvPr/>
        </p:nvSpPr>
        <p:spPr>
          <a:xfrm>
            <a:off x="154378" y="1167985"/>
            <a:ext cx="8829106" cy="5886996"/>
          </a:xfrm>
          <a:prstGeom prst="rect">
            <a:avLst/>
          </a:prstGeom>
          <a:noFill/>
        </p:spPr>
        <p:txBody>
          <a:bodyPr wrap="square" rtlCol="0">
            <a:spAutoFit/>
          </a:bodyPr>
          <a:lstStyle/>
          <a:p>
            <a:pPr marL="457200" indent="-457200">
              <a:lnSpc>
                <a:spcPct val="200000"/>
              </a:lnSpc>
              <a:buAutoNum type="arabicPeriod"/>
            </a:pPr>
            <a:r>
              <a:rPr lang="en-US" sz="2400" b="1" dirty="0"/>
              <a:t>We must correct past employee findings</a:t>
            </a:r>
          </a:p>
          <a:p>
            <a:pPr marL="457200" indent="-457200">
              <a:lnSpc>
                <a:spcPct val="200000"/>
              </a:lnSpc>
              <a:buAutoNum type="arabicPeriod"/>
            </a:pPr>
            <a:r>
              <a:rPr lang="en-US" sz="2400" b="1" dirty="0"/>
              <a:t>Top management enhanced engagement</a:t>
            </a:r>
          </a:p>
          <a:p>
            <a:pPr marL="457200" indent="-457200">
              <a:lnSpc>
                <a:spcPct val="200000"/>
              </a:lnSpc>
              <a:buAutoNum type="arabicPeriod"/>
            </a:pPr>
            <a:r>
              <a:rPr lang="en-US" sz="2400" b="1" dirty="0"/>
              <a:t>Much more </a:t>
            </a:r>
            <a:r>
              <a:rPr lang="en-US" sz="2400" b="1" dirty="0">
                <a:solidFill>
                  <a:schemeClr val="tx2"/>
                </a:solidFill>
              </a:rPr>
              <a:t>communication at all levels</a:t>
            </a:r>
          </a:p>
          <a:p>
            <a:pPr marL="457200" indent="-457200">
              <a:lnSpc>
                <a:spcPct val="200000"/>
              </a:lnSpc>
              <a:buAutoNum type="arabicPeriod"/>
            </a:pPr>
            <a:r>
              <a:rPr lang="en-US" sz="2400" b="1" dirty="0"/>
              <a:t>Safety Committee vital in enhanced communications</a:t>
            </a:r>
          </a:p>
          <a:p>
            <a:pPr marL="457200" indent="-457200">
              <a:lnSpc>
                <a:spcPct val="200000"/>
              </a:lnSpc>
              <a:buAutoNum type="arabicPeriod"/>
            </a:pPr>
            <a:r>
              <a:rPr lang="en-US" sz="2400" b="1" dirty="0"/>
              <a:t>EHS communication plan is critical</a:t>
            </a:r>
          </a:p>
          <a:p>
            <a:pPr marL="457200" indent="-457200">
              <a:lnSpc>
                <a:spcPct val="200000"/>
              </a:lnSpc>
              <a:buAutoNum type="arabicPeriod"/>
            </a:pPr>
            <a:r>
              <a:rPr lang="en-US" sz="2400" b="1" dirty="0"/>
              <a:t>Procurement required to seek </a:t>
            </a:r>
            <a:r>
              <a:rPr lang="en-US" sz="2400" b="1" dirty="0">
                <a:solidFill>
                  <a:schemeClr val="tx2"/>
                </a:solidFill>
              </a:rPr>
              <a:t>contractor expectati</a:t>
            </a:r>
            <a:r>
              <a:rPr lang="en-US" sz="2400" b="1" dirty="0"/>
              <a:t>ons</a:t>
            </a:r>
          </a:p>
          <a:p>
            <a:pPr marL="457200" indent="-457200">
              <a:lnSpc>
                <a:spcPct val="200000"/>
              </a:lnSpc>
              <a:buAutoNum type="arabicPeriod"/>
            </a:pPr>
            <a:r>
              <a:rPr lang="en-US" sz="2400" b="1" dirty="0"/>
              <a:t>QMS is to ensure </a:t>
            </a:r>
            <a:r>
              <a:rPr lang="en-US" sz="2400" b="1" dirty="0">
                <a:solidFill>
                  <a:schemeClr val="tx2"/>
                </a:solidFill>
              </a:rPr>
              <a:t>regulatory</a:t>
            </a:r>
            <a:r>
              <a:rPr lang="en-US" sz="2400" b="1" dirty="0"/>
              <a:t> and </a:t>
            </a:r>
            <a:r>
              <a:rPr lang="en-US" sz="2400" b="1" dirty="0">
                <a:solidFill>
                  <a:schemeClr val="tx2"/>
                </a:solidFill>
              </a:rPr>
              <a:t>customer</a:t>
            </a:r>
            <a:r>
              <a:rPr lang="en-US" sz="2400" b="1" dirty="0"/>
              <a:t> requirements</a:t>
            </a:r>
          </a:p>
          <a:p>
            <a:pPr marL="457200" indent="-457200">
              <a:lnSpc>
                <a:spcPct val="200000"/>
              </a:lnSpc>
              <a:buAutoNum type="arabicPeriod"/>
            </a:pPr>
            <a:endParaRPr lang="en-US" sz="2400" b="1" dirty="0"/>
          </a:p>
        </p:txBody>
      </p:sp>
    </p:spTree>
    <p:extLst>
      <p:ext uri="{BB962C8B-B14F-4D97-AF65-F5344CB8AC3E}">
        <p14:creationId xmlns:p14="http://schemas.microsoft.com/office/powerpoint/2010/main" val="1063625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202653" y="88557"/>
            <a:ext cx="8941347" cy="908969"/>
          </a:xfrm>
        </p:spPr>
        <p:txBody>
          <a:bodyPr/>
          <a:lstStyle/>
          <a:p>
            <a:r>
              <a:rPr lang="en-US" sz="3200" b="1" dirty="0"/>
              <a:t>Three Conclusions</a:t>
            </a:r>
          </a:p>
        </p:txBody>
      </p:sp>
      <p:sp>
        <p:nvSpPr>
          <p:cNvPr id="5" name="TextBox 4">
            <a:extLst>
              <a:ext uri="{FF2B5EF4-FFF2-40B4-BE49-F238E27FC236}">
                <a16:creationId xmlns:a16="http://schemas.microsoft.com/office/drawing/2014/main" id="{6B363DE2-3BC9-44C3-AE77-3DAF0A2D4A65}"/>
              </a:ext>
            </a:extLst>
          </p:cNvPr>
          <p:cNvSpPr txBox="1"/>
          <p:nvPr/>
        </p:nvSpPr>
        <p:spPr>
          <a:xfrm>
            <a:off x="306697" y="2464318"/>
            <a:ext cx="8412226" cy="1881990"/>
          </a:xfrm>
          <a:prstGeom prst="rect">
            <a:avLst/>
          </a:prstGeom>
          <a:noFill/>
          <a:ln w="57150">
            <a:solidFill>
              <a:schemeClr val="tx2"/>
            </a:solidFill>
          </a:ln>
        </p:spPr>
        <p:txBody>
          <a:bodyPr wrap="square" rtlCol="0">
            <a:spAutoFit/>
          </a:bodyPr>
          <a:lstStyle/>
          <a:p>
            <a:pPr>
              <a:lnSpc>
                <a:spcPct val="150000"/>
              </a:lnSpc>
            </a:pPr>
            <a:r>
              <a:rPr lang="en-US" sz="2000" b="1" dirty="0"/>
              <a:t> 2. All employees—at all levels—should know the 7.3 Awareness Clause: The QMS system exits to meet customer and regulatory requirements system and sets up the MTS Quality Policy and MTS Quality </a:t>
            </a:r>
            <a:r>
              <a:rPr lang="en-US" sz="2000" b="1"/>
              <a:t>Objectives that exist </a:t>
            </a:r>
            <a:r>
              <a:rPr lang="en-US" sz="2000" b="1" dirty="0"/>
              <a:t>to ensure regulatory compliance</a:t>
            </a:r>
          </a:p>
        </p:txBody>
      </p:sp>
      <p:sp>
        <p:nvSpPr>
          <p:cNvPr id="2" name="TextBox 1">
            <a:extLst>
              <a:ext uri="{FF2B5EF4-FFF2-40B4-BE49-F238E27FC236}">
                <a16:creationId xmlns:a16="http://schemas.microsoft.com/office/drawing/2014/main" id="{733F0502-022D-4BEF-B765-020389343385}"/>
              </a:ext>
            </a:extLst>
          </p:cNvPr>
          <p:cNvSpPr txBox="1"/>
          <p:nvPr/>
        </p:nvSpPr>
        <p:spPr>
          <a:xfrm>
            <a:off x="306697" y="6150613"/>
            <a:ext cx="8412226" cy="461665"/>
          </a:xfrm>
          <a:prstGeom prst="rect">
            <a:avLst/>
          </a:prstGeom>
          <a:solidFill>
            <a:srgbClr val="FFFF00"/>
          </a:solidFill>
          <a:ln w="57150">
            <a:solidFill>
              <a:schemeClr val="tx1"/>
            </a:solidFill>
          </a:ln>
        </p:spPr>
        <p:txBody>
          <a:bodyPr wrap="square" rtlCol="0">
            <a:spAutoFit/>
          </a:bodyPr>
          <a:lstStyle/>
          <a:p>
            <a:pPr algn="ctr"/>
            <a:r>
              <a:rPr lang="en-US" sz="2400" b="1" dirty="0"/>
              <a:t>Please ensure all employees know these three items!</a:t>
            </a:r>
          </a:p>
        </p:txBody>
      </p:sp>
      <p:sp>
        <p:nvSpPr>
          <p:cNvPr id="3" name="TextBox 2">
            <a:extLst>
              <a:ext uri="{FF2B5EF4-FFF2-40B4-BE49-F238E27FC236}">
                <a16:creationId xmlns:a16="http://schemas.microsoft.com/office/drawing/2014/main" id="{6D598E01-92D8-4124-B13C-98E984B263E9}"/>
              </a:ext>
            </a:extLst>
          </p:cNvPr>
          <p:cNvSpPr txBox="1"/>
          <p:nvPr/>
        </p:nvSpPr>
        <p:spPr>
          <a:xfrm>
            <a:off x="365887" y="4538298"/>
            <a:ext cx="8412226" cy="1420325"/>
          </a:xfrm>
          <a:prstGeom prst="rect">
            <a:avLst/>
          </a:prstGeom>
          <a:noFill/>
          <a:ln w="57150">
            <a:solidFill>
              <a:schemeClr val="tx2"/>
            </a:solidFill>
          </a:ln>
        </p:spPr>
        <p:txBody>
          <a:bodyPr wrap="square" rtlCol="0">
            <a:spAutoFit/>
          </a:bodyPr>
          <a:lstStyle/>
          <a:p>
            <a:pPr>
              <a:lnSpc>
                <a:spcPct val="150000"/>
              </a:lnSpc>
            </a:pPr>
            <a:r>
              <a:rPr lang="en-US" sz="2000" b="1" dirty="0"/>
              <a:t> 3. Transition from 18001 to ISO 45001 will require changes at all levels of company (executive, salary, and hourly) with a laser focus on improving the workers health in the workplace.</a:t>
            </a:r>
          </a:p>
        </p:txBody>
      </p:sp>
      <p:sp>
        <p:nvSpPr>
          <p:cNvPr id="8" name="TextBox 7">
            <a:extLst>
              <a:ext uri="{FF2B5EF4-FFF2-40B4-BE49-F238E27FC236}">
                <a16:creationId xmlns:a16="http://schemas.microsoft.com/office/drawing/2014/main" id="{7DFB12A2-35E7-4492-93F4-B4D425B973DE}"/>
              </a:ext>
            </a:extLst>
          </p:cNvPr>
          <p:cNvSpPr txBox="1"/>
          <p:nvPr/>
        </p:nvSpPr>
        <p:spPr>
          <a:xfrm>
            <a:off x="306697" y="1274548"/>
            <a:ext cx="8412226" cy="958660"/>
          </a:xfrm>
          <a:prstGeom prst="rect">
            <a:avLst/>
          </a:prstGeom>
          <a:noFill/>
          <a:ln w="57150">
            <a:solidFill>
              <a:schemeClr val="tx2"/>
            </a:solidFill>
          </a:ln>
        </p:spPr>
        <p:txBody>
          <a:bodyPr wrap="square" rtlCol="0">
            <a:spAutoFit/>
          </a:bodyPr>
          <a:lstStyle/>
          <a:p>
            <a:pPr>
              <a:lnSpc>
                <a:spcPct val="150000"/>
              </a:lnSpc>
            </a:pPr>
            <a:r>
              <a:rPr lang="en-US" sz="2000" b="1" dirty="0"/>
              <a:t> 1. All employees—at all levels—must locate three pages:  (1) QMS Home Page, (2) QMS Core Quality Page, and (3) EHS Home Page</a:t>
            </a:r>
          </a:p>
        </p:txBody>
      </p:sp>
    </p:spTree>
    <p:extLst>
      <p:ext uri="{BB962C8B-B14F-4D97-AF65-F5344CB8AC3E}">
        <p14:creationId xmlns:p14="http://schemas.microsoft.com/office/powerpoint/2010/main" val="1613314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5D556-AFC4-4133-94DB-56F3E88360DB}"/>
              </a:ext>
            </a:extLst>
          </p:cNvPr>
          <p:cNvSpPr>
            <a:spLocks noGrp="1"/>
          </p:cNvSpPr>
          <p:nvPr>
            <p:ph type="title"/>
          </p:nvPr>
        </p:nvSpPr>
        <p:spPr>
          <a:xfrm>
            <a:off x="984662" y="2724400"/>
            <a:ext cx="6813550" cy="868363"/>
          </a:xfrm>
        </p:spPr>
        <p:txBody>
          <a:bodyPr/>
          <a:lstStyle/>
          <a:p>
            <a:pPr algn="ctr"/>
            <a:r>
              <a:rPr lang="en-US" sz="3600" b="1" dirty="0"/>
              <a:t>Questions</a:t>
            </a:r>
          </a:p>
        </p:txBody>
      </p:sp>
    </p:spTree>
    <p:extLst>
      <p:ext uri="{BB962C8B-B14F-4D97-AF65-F5344CB8AC3E}">
        <p14:creationId xmlns:p14="http://schemas.microsoft.com/office/powerpoint/2010/main" val="51473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5D556-AFC4-4133-94DB-56F3E88360DB}"/>
              </a:ext>
            </a:extLst>
          </p:cNvPr>
          <p:cNvSpPr>
            <a:spLocks noGrp="1"/>
          </p:cNvSpPr>
          <p:nvPr>
            <p:ph type="title"/>
          </p:nvPr>
        </p:nvSpPr>
        <p:spPr>
          <a:xfrm>
            <a:off x="984662" y="2724400"/>
            <a:ext cx="6813550" cy="868363"/>
          </a:xfrm>
        </p:spPr>
        <p:txBody>
          <a:bodyPr/>
          <a:lstStyle/>
          <a:p>
            <a:pPr algn="ctr"/>
            <a:r>
              <a:rPr lang="en-US" sz="3600" b="1" dirty="0"/>
              <a:t>Background</a:t>
            </a:r>
          </a:p>
        </p:txBody>
      </p:sp>
    </p:spTree>
    <p:extLst>
      <p:ext uri="{BB962C8B-B14F-4D97-AF65-F5344CB8AC3E}">
        <p14:creationId xmlns:p14="http://schemas.microsoft.com/office/powerpoint/2010/main" val="145023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295656" y="67058"/>
            <a:ext cx="6813550" cy="868363"/>
          </a:xfrm>
        </p:spPr>
        <p:txBody>
          <a:bodyPr/>
          <a:lstStyle/>
          <a:p>
            <a:r>
              <a:rPr lang="en-US" sz="3200" b="1" dirty="0"/>
              <a:t>What is ISO?</a:t>
            </a:r>
          </a:p>
        </p:txBody>
      </p:sp>
      <p:sp>
        <p:nvSpPr>
          <p:cNvPr id="2" name="TextBox 1">
            <a:extLst>
              <a:ext uri="{FF2B5EF4-FFF2-40B4-BE49-F238E27FC236}">
                <a16:creationId xmlns:a16="http://schemas.microsoft.com/office/drawing/2014/main" id="{C3DAFC32-594B-4EEF-96C9-94CAD4D338CD}"/>
              </a:ext>
            </a:extLst>
          </p:cNvPr>
          <p:cNvSpPr txBox="1"/>
          <p:nvPr/>
        </p:nvSpPr>
        <p:spPr>
          <a:xfrm>
            <a:off x="295656" y="1391115"/>
            <a:ext cx="8606961" cy="2343655"/>
          </a:xfrm>
          <a:prstGeom prst="rect">
            <a:avLst/>
          </a:prstGeom>
          <a:noFill/>
        </p:spPr>
        <p:txBody>
          <a:bodyPr wrap="square" rtlCol="0">
            <a:spAutoFit/>
          </a:bodyPr>
          <a:lstStyle/>
          <a:p>
            <a:pPr>
              <a:lnSpc>
                <a:spcPct val="150000"/>
              </a:lnSpc>
              <a:spcAft>
                <a:spcPts val="600"/>
              </a:spcAft>
            </a:pPr>
            <a:r>
              <a:rPr lang="en-US" sz="2000" dirty="0"/>
              <a:t>The International Organization for Standardization (ISO). It is an </a:t>
            </a:r>
            <a:r>
              <a:rPr lang="en-US" sz="2000" b="1" dirty="0"/>
              <a:t>independent, non-governmental</a:t>
            </a:r>
            <a:r>
              <a:rPr lang="en-US" sz="2000" dirty="0"/>
              <a:t> international </a:t>
            </a:r>
            <a:r>
              <a:rPr lang="en-US" sz="2000" b="1" dirty="0"/>
              <a:t>organization</a:t>
            </a:r>
            <a:r>
              <a:rPr lang="en-US" sz="2000" dirty="0"/>
              <a:t> that brings together experts to </a:t>
            </a:r>
            <a:r>
              <a:rPr lang="en-US" sz="2000" b="1" dirty="0"/>
              <a:t>share knowledge </a:t>
            </a:r>
            <a:r>
              <a:rPr lang="en-US" sz="2000" dirty="0"/>
              <a:t>and develop </a:t>
            </a:r>
            <a:r>
              <a:rPr lang="en-US" sz="2000" b="1" dirty="0"/>
              <a:t>voluntary</a:t>
            </a:r>
            <a:r>
              <a:rPr lang="en-US" sz="2000" dirty="0"/>
              <a:t>, </a:t>
            </a:r>
            <a:r>
              <a:rPr lang="en-US" sz="2000" b="1" dirty="0"/>
              <a:t>consensus-based</a:t>
            </a:r>
            <a:r>
              <a:rPr lang="en-US" sz="2000" dirty="0"/>
              <a:t>, </a:t>
            </a:r>
            <a:r>
              <a:rPr lang="en-US" sz="2000" b="1" dirty="0"/>
              <a:t>market relevant International Standards</a:t>
            </a:r>
            <a:r>
              <a:rPr lang="en-US" sz="2000" dirty="0"/>
              <a:t> that support innovation and provide </a:t>
            </a:r>
            <a:r>
              <a:rPr lang="en-US" sz="2000" b="1" dirty="0"/>
              <a:t>solutions</a:t>
            </a:r>
            <a:r>
              <a:rPr lang="en-US" sz="2000" dirty="0"/>
              <a:t> to global </a:t>
            </a:r>
            <a:r>
              <a:rPr lang="en-US" sz="2000" b="1" dirty="0"/>
              <a:t>challenges</a:t>
            </a:r>
            <a:r>
              <a:rPr lang="en-US" sz="2000" dirty="0"/>
              <a:t>.</a:t>
            </a:r>
          </a:p>
        </p:txBody>
      </p:sp>
      <p:pic>
        <p:nvPicPr>
          <p:cNvPr id="3" name="Picture 2">
            <a:extLst>
              <a:ext uri="{FF2B5EF4-FFF2-40B4-BE49-F238E27FC236}">
                <a16:creationId xmlns:a16="http://schemas.microsoft.com/office/drawing/2014/main" id="{A419EEA2-EBE3-417F-B6A3-06C761900F81}"/>
              </a:ext>
            </a:extLst>
          </p:cNvPr>
          <p:cNvPicPr>
            <a:picLocks noChangeAspect="1"/>
          </p:cNvPicPr>
          <p:nvPr/>
        </p:nvPicPr>
        <p:blipFill>
          <a:blip r:embed="rId3"/>
          <a:stretch>
            <a:fillRect/>
          </a:stretch>
        </p:blipFill>
        <p:spPr>
          <a:xfrm>
            <a:off x="6216567" y="4013860"/>
            <a:ext cx="2686050" cy="2466975"/>
          </a:xfrm>
          <a:prstGeom prst="rect">
            <a:avLst/>
          </a:prstGeom>
          <a:ln w="38100">
            <a:solidFill>
              <a:schemeClr val="tx1"/>
            </a:solidFill>
          </a:ln>
        </p:spPr>
      </p:pic>
      <p:sp>
        <p:nvSpPr>
          <p:cNvPr id="5" name="TextBox 4">
            <a:extLst>
              <a:ext uri="{FF2B5EF4-FFF2-40B4-BE49-F238E27FC236}">
                <a16:creationId xmlns:a16="http://schemas.microsoft.com/office/drawing/2014/main" id="{A8586FA7-5862-4FA7-B220-0DAA3CCD2218}"/>
              </a:ext>
            </a:extLst>
          </p:cNvPr>
          <p:cNvSpPr txBox="1"/>
          <p:nvPr/>
        </p:nvSpPr>
        <p:spPr>
          <a:xfrm>
            <a:off x="241383" y="4013860"/>
            <a:ext cx="5791281" cy="2497543"/>
          </a:xfrm>
          <a:prstGeom prst="rect">
            <a:avLst/>
          </a:prstGeom>
          <a:ln w="38100">
            <a:solidFill>
              <a:schemeClr val="tx1"/>
            </a:solidFill>
          </a:ln>
        </p:spPr>
        <p:txBody>
          <a:bodyPr wrap="square" rtlCol="0">
            <a:spAutoFit/>
          </a:bodyPr>
          <a:lstStyle/>
          <a:p>
            <a:pPr marL="285750" indent="-285750">
              <a:lnSpc>
                <a:spcPct val="150000"/>
              </a:lnSpc>
              <a:spcBef>
                <a:spcPts val="300"/>
              </a:spcBef>
              <a:buFont typeface="Arial" panose="020B0604020202020204" pitchFamily="34" charset="0"/>
              <a:buChar char="•"/>
            </a:pPr>
            <a:r>
              <a:rPr lang="en-US" sz="2000" b="1" dirty="0"/>
              <a:t>Independent and non-governmental</a:t>
            </a:r>
          </a:p>
          <a:p>
            <a:pPr marL="285750" indent="-285750">
              <a:lnSpc>
                <a:spcPct val="150000"/>
              </a:lnSpc>
              <a:spcBef>
                <a:spcPts val="300"/>
              </a:spcBef>
              <a:buFont typeface="Arial" panose="020B0604020202020204" pitchFamily="34" charset="0"/>
              <a:buChar char="•"/>
            </a:pPr>
            <a:r>
              <a:rPr lang="en-US" sz="2000" b="1" dirty="0"/>
              <a:t>Sharing knowledge</a:t>
            </a:r>
          </a:p>
          <a:p>
            <a:pPr marL="285750" indent="-285750">
              <a:lnSpc>
                <a:spcPct val="150000"/>
              </a:lnSpc>
              <a:spcBef>
                <a:spcPts val="300"/>
              </a:spcBef>
              <a:buFont typeface="Arial" panose="020B0604020202020204" pitchFamily="34" charset="0"/>
              <a:buChar char="•"/>
            </a:pPr>
            <a:r>
              <a:rPr lang="en-US" sz="2000" b="1" dirty="0"/>
              <a:t>Voluntary INTERNATIONAL standards</a:t>
            </a:r>
          </a:p>
          <a:p>
            <a:pPr marL="285750" indent="-285750">
              <a:lnSpc>
                <a:spcPct val="150000"/>
              </a:lnSpc>
              <a:spcBef>
                <a:spcPts val="300"/>
              </a:spcBef>
              <a:buFont typeface="Arial" panose="020B0604020202020204" pitchFamily="34" charset="0"/>
              <a:buChar char="•"/>
            </a:pPr>
            <a:r>
              <a:rPr lang="en-US" sz="2000" b="1" dirty="0"/>
              <a:t>Consensus of  INTERNATIONAL standards</a:t>
            </a:r>
          </a:p>
          <a:p>
            <a:pPr marL="285750" indent="-285750">
              <a:lnSpc>
                <a:spcPct val="150000"/>
              </a:lnSpc>
              <a:spcBef>
                <a:spcPts val="300"/>
              </a:spcBef>
              <a:buFont typeface="Arial" panose="020B0604020202020204" pitchFamily="34" charset="0"/>
              <a:buChar char="•"/>
            </a:pPr>
            <a:r>
              <a:rPr lang="en-US" sz="2000" b="1" dirty="0"/>
              <a:t>Innovation and global challenges</a:t>
            </a:r>
          </a:p>
        </p:txBody>
      </p:sp>
    </p:spTree>
    <p:extLst>
      <p:ext uri="{BB962C8B-B14F-4D97-AF65-F5344CB8AC3E}">
        <p14:creationId xmlns:p14="http://schemas.microsoft.com/office/powerpoint/2010/main" val="405288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160903" y="67058"/>
            <a:ext cx="7943569" cy="868363"/>
          </a:xfrm>
        </p:spPr>
        <p:txBody>
          <a:bodyPr/>
          <a:lstStyle/>
          <a:p>
            <a:r>
              <a:rPr lang="en-US" sz="2800" b="1" dirty="0"/>
              <a:t>OHSAS 18001 to ISO 45001</a:t>
            </a:r>
          </a:p>
        </p:txBody>
      </p:sp>
      <p:sp>
        <p:nvSpPr>
          <p:cNvPr id="3" name="Rectangle 2">
            <a:extLst>
              <a:ext uri="{FF2B5EF4-FFF2-40B4-BE49-F238E27FC236}">
                <a16:creationId xmlns:a16="http://schemas.microsoft.com/office/drawing/2014/main" id="{9D91FB14-E8E8-4EB7-A1A9-95AAC6E937D6}"/>
              </a:ext>
            </a:extLst>
          </p:cNvPr>
          <p:cNvSpPr/>
          <p:nvPr/>
        </p:nvSpPr>
        <p:spPr>
          <a:xfrm>
            <a:off x="362197" y="4190143"/>
            <a:ext cx="8419605" cy="1755096"/>
          </a:xfrm>
          <a:prstGeom prst="rect">
            <a:avLst/>
          </a:prstGeom>
        </p:spPr>
        <p:txBody>
          <a:bodyPr wrap="square">
            <a:spAutoFit/>
          </a:bodyPr>
          <a:lstStyle/>
          <a:p>
            <a:pPr marR="0" lvl="0">
              <a:lnSpc>
                <a:spcPct val="115000"/>
              </a:lnSpc>
              <a:spcAft>
                <a:spcPts val="1200"/>
              </a:spcAft>
            </a:pPr>
            <a:r>
              <a:rPr lang="en-US" sz="2400" b="1" dirty="0">
                <a:ea typeface="Times New Roman" panose="02020603050405020304" pitchFamily="18" charset="0"/>
                <a:cs typeface="Times New Roman" panose="02020603050405020304" pitchFamily="18" charset="0"/>
              </a:rPr>
              <a:t>OHSAS 18001 has been replaced by ISO 45001. This is the new international standard for occupational health and safety. Organizations already certified to OHSAS 18001 will need to upgrade to ISO 45001 by March 2021.</a:t>
            </a:r>
          </a:p>
        </p:txBody>
      </p:sp>
      <p:pic>
        <p:nvPicPr>
          <p:cNvPr id="5" name="Picture 4">
            <a:extLst>
              <a:ext uri="{FF2B5EF4-FFF2-40B4-BE49-F238E27FC236}">
                <a16:creationId xmlns:a16="http://schemas.microsoft.com/office/drawing/2014/main" id="{AD4AA1C1-7B0F-4C2A-9820-ADE937D20F75}"/>
              </a:ext>
            </a:extLst>
          </p:cNvPr>
          <p:cNvPicPr>
            <a:picLocks noChangeAspect="1"/>
          </p:cNvPicPr>
          <p:nvPr/>
        </p:nvPicPr>
        <p:blipFill>
          <a:blip r:embed="rId3"/>
          <a:stretch>
            <a:fillRect/>
          </a:stretch>
        </p:blipFill>
        <p:spPr>
          <a:xfrm>
            <a:off x="600214" y="1648162"/>
            <a:ext cx="7943569" cy="2039389"/>
          </a:xfrm>
          <a:prstGeom prst="rect">
            <a:avLst/>
          </a:prstGeom>
          <a:ln w="38100">
            <a:solidFill>
              <a:schemeClr val="tx1"/>
            </a:solidFill>
          </a:ln>
        </p:spPr>
      </p:pic>
    </p:spTree>
    <p:extLst>
      <p:ext uri="{BB962C8B-B14F-4D97-AF65-F5344CB8AC3E}">
        <p14:creationId xmlns:p14="http://schemas.microsoft.com/office/powerpoint/2010/main" val="13370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5D556-AFC4-4133-94DB-56F3E88360DB}"/>
              </a:ext>
            </a:extLst>
          </p:cNvPr>
          <p:cNvSpPr>
            <a:spLocks noGrp="1"/>
          </p:cNvSpPr>
          <p:nvPr>
            <p:ph type="title"/>
          </p:nvPr>
        </p:nvSpPr>
        <p:spPr>
          <a:xfrm>
            <a:off x="930342" y="2064191"/>
            <a:ext cx="6813550" cy="2017460"/>
          </a:xfrm>
        </p:spPr>
        <p:txBody>
          <a:bodyPr/>
          <a:lstStyle/>
          <a:p>
            <a:pPr algn="ctr">
              <a:lnSpc>
                <a:spcPct val="200000"/>
              </a:lnSpc>
              <a:spcBef>
                <a:spcPts val="1200"/>
              </a:spcBef>
              <a:spcAft>
                <a:spcPts val="1200"/>
              </a:spcAft>
            </a:pPr>
            <a:r>
              <a:rPr lang="en-US" sz="3600" b="1" dirty="0"/>
              <a:t>Audit Findings </a:t>
            </a:r>
            <a:br>
              <a:rPr lang="en-US" sz="3600" b="1" dirty="0"/>
            </a:br>
            <a:r>
              <a:rPr lang="en-US" sz="3600" b="1" dirty="0"/>
              <a:t>of </a:t>
            </a:r>
            <a:br>
              <a:rPr lang="en-US" sz="3600" b="1" dirty="0"/>
            </a:br>
            <a:r>
              <a:rPr lang="en-US" sz="3600" b="1" dirty="0"/>
              <a:t>Our Employees</a:t>
            </a:r>
          </a:p>
        </p:txBody>
      </p:sp>
    </p:spTree>
    <p:extLst>
      <p:ext uri="{BB962C8B-B14F-4D97-AF65-F5344CB8AC3E}">
        <p14:creationId xmlns:p14="http://schemas.microsoft.com/office/powerpoint/2010/main" val="318775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0F3E1-045D-4392-9837-B2B5AFA18C5B}"/>
              </a:ext>
            </a:extLst>
          </p:cNvPr>
          <p:cNvSpPr>
            <a:spLocks noGrp="1"/>
          </p:cNvSpPr>
          <p:nvPr>
            <p:ph type="title"/>
          </p:nvPr>
        </p:nvSpPr>
        <p:spPr>
          <a:xfrm>
            <a:off x="160903" y="67058"/>
            <a:ext cx="7943569" cy="868363"/>
          </a:xfrm>
        </p:spPr>
        <p:txBody>
          <a:bodyPr/>
          <a:lstStyle/>
          <a:p>
            <a:r>
              <a:rPr lang="en-US" sz="2800" b="1" dirty="0"/>
              <a:t>Past Internal Audits</a:t>
            </a:r>
          </a:p>
        </p:txBody>
      </p:sp>
      <p:graphicFrame>
        <p:nvGraphicFramePr>
          <p:cNvPr id="2" name="Table 1">
            <a:extLst>
              <a:ext uri="{FF2B5EF4-FFF2-40B4-BE49-F238E27FC236}">
                <a16:creationId xmlns:a16="http://schemas.microsoft.com/office/drawing/2014/main" id="{FFB0FE26-0149-4B83-8891-D69B1016E2F1}"/>
              </a:ext>
            </a:extLst>
          </p:cNvPr>
          <p:cNvGraphicFramePr>
            <a:graphicFrameLocks noGrp="1"/>
          </p:cNvGraphicFramePr>
          <p:nvPr>
            <p:extLst>
              <p:ext uri="{D42A27DB-BD31-4B8C-83A1-F6EECF244321}">
                <p14:modId xmlns:p14="http://schemas.microsoft.com/office/powerpoint/2010/main" val="2865805426"/>
              </p:ext>
            </p:extLst>
          </p:nvPr>
        </p:nvGraphicFramePr>
        <p:xfrm>
          <a:off x="160902" y="1008220"/>
          <a:ext cx="8822195" cy="5575606"/>
        </p:xfrm>
        <a:graphic>
          <a:graphicData uri="http://schemas.openxmlformats.org/drawingml/2006/table">
            <a:tbl>
              <a:tblPr/>
              <a:tblGrid>
                <a:gridCol w="500001">
                  <a:extLst>
                    <a:ext uri="{9D8B030D-6E8A-4147-A177-3AD203B41FA5}">
                      <a16:colId xmlns:a16="http://schemas.microsoft.com/office/drawing/2014/main" val="430688396"/>
                    </a:ext>
                  </a:extLst>
                </a:gridCol>
                <a:gridCol w="651849">
                  <a:extLst>
                    <a:ext uri="{9D8B030D-6E8A-4147-A177-3AD203B41FA5}">
                      <a16:colId xmlns:a16="http://schemas.microsoft.com/office/drawing/2014/main" val="3914516013"/>
                    </a:ext>
                  </a:extLst>
                </a:gridCol>
                <a:gridCol w="4753070">
                  <a:extLst>
                    <a:ext uri="{9D8B030D-6E8A-4147-A177-3AD203B41FA5}">
                      <a16:colId xmlns:a16="http://schemas.microsoft.com/office/drawing/2014/main" val="319260924"/>
                    </a:ext>
                  </a:extLst>
                </a:gridCol>
                <a:gridCol w="1151312">
                  <a:extLst>
                    <a:ext uri="{9D8B030D-6E8A-4147-A177-3AD203B41FA5}">
                      <a16:colId xmlns:a16="http://schemas.microsoft.com/office/drawing/2014/main" val="1136858872"/>
                    </a:ext>
                  </a:extLst>
                </a:gridCol>
                <a:gridCol w="845025">
                  <a:extLst>
                    <a:ext uri="{9D8B030D-6E8A-4147-A177-3AD203B41FA5}">
                      <a16:colId xmlns:a16="http://schemas.microsoft.com/office/drawing/2014/main" val="1116300638"/>
                    </a:ext>
                  </a:extLst>
                </a:gridCol>
                <a:gridCol w="920938">
                  <a:extLst>
                    <a:ext uri="{9D8B030D-6E8A-4147-A177-3AD203B41FA5}">
                      <a16:colId xmlns:a16="http://schemas.microsoft.com/office/drawing/2014/main" val="3675168895"/>
                    </a:ext>
                  </a:extLst>
                </a:gridCol>
              </a:tblGrid>
              <a:tr h="632578">
                <a:tc>
                  <a:txBody>
                    <a:bodyPr/>
                    <a:lstStyle/>
                    <a:p>
                      <a:pPr algn="l" rtl="0" fontAlgn="t"/>
                      <a:r>
                        <a:rPr lang="en-US" sz="1400" b="0" i="0" u="none" strike="noStrike">
                          <a:solidFill>
                            <a:srgbClr val="000000"/>
                          </a:solidFill>
                          <a:effectLst/>
                          <a:latin typeface="Arial" panose="020B0604020202020204" pitchFamily="34" charset="0"/>
                        </a:rPr>
                        <a:t>4076</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a:solidFill>
                            <a:srgbClr val="000000"/>
                          </a:solidFill>
                          <a:effectLst/>
                          <a:latin typeface="Arial" panose="020B0604020202020204" pitchFamily="34" charset="0"/>
                        </a:rPr>
                        <a:t>Open</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dirty="0">
                          <a:solidFill>
                            <a:srgbClr val="000000"/>
                          </a:solidFill>
                          <a:effectLst/>
                          <a:latin typeface="Arial" panose="020B0604020202020204" pitchFamily="34" charset="0"/>
                        </a:rPr>
                        <a:t>Multiple issues still exist with</a:t>
                      </a:r>
                      <a:r>
                        <a:rPr lang="en-US" sz="1400" b="1" i="0" u="none" strike="noStrike" dirty="0">
                          <a:solidFill>
                            <a:srgbClr val="000000"/>
                          </a:solidFill>
                          <a:effectLst/>
                          <a:latin typeface="Arial" panose="020B0604020202020204" pitchFamily="34" charset="0"/>
                        </a:rPr>
                        <a:t> shelf life products</a:t>
                      </a:r>
                      <a:r>
                        <a:rPr lang="en-US" sz="1400" b="0" i="0" u="none" strike="noStrike" dirty="0">
                          <a:solidFill>
                            <a:srgbClr val="000000"/>
                          </a:solidFill>
                          <a:effectLst/>
                          <a:latin typeface="Arial" panose="020B0604020202020204" pitchFamily="34" charset="0"/>
                        </a:rPr>
                        <a:t> (SHELF LIFE PRODUCT – REPEAT NONCONFORMANCE)</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dirty="0">
                          <a:solidFill>
                            <a:srgbClr val="000000"/>
                          </a:solidFill>
                          <a:effectLst/>
                          <a:latin typeface="Arial" panose="020B0604020202020204" pitchFamily="34" charset="0"/>
                        </a:rPr>
                        <a:t>Wallace</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dirty="0">
                          <a:solidFill>
                            <a:srgbClr val="000000"/>
                          </a:solidFill>
                          <a:effectLst/>
                          <a:latin typeface="Arial" panose="020B0604020202020204" pitchFamily="34" charset="0"/>
                        </a:rPr>
                        <a:t>2020-04-14</a:t>
                      </a:r>
                    </a:p>
                  </a:txBody>
                  <a:tcPr marL="5199" marR="5199" marT="5199" marB="0">
                    <a:lnL>
                      <a:noFill/>
                    </a:lnL>
                    <a:lnR>
                      <a:noFill/>
                    </a:lnR>
                    <a:lnT>
                      <a:noFill/>
                    </a:lnT>
                    <a:lnB>
                      <a:noFill/>
                    </a:lnB>
                    <a:solidFill>
                      <a:srgbClr val="FFFF00"/>
                    </a:solidFill>
                  </a:tcPr>
                </a:tc>
                <a:extLst>
                  <a:ext uri="{0D108BD9-81ED-4DB2-BD59-A6C34878D82A}">
                    <a16:rowId xmlns:a16="http://schemas.microsoft.com/office/drawing/2014/main" val="2810259533"/>
                  </a:ext>
                </a:extLst>
              </a:tr>
              <a:tr h="423418">
                <a:tc>
                  <a:txBody>
                    <a:bodyPr/>
                    <a:lstStyle/>
                    <a:p>
                      <a:pPr algn="l" rtl="0" fontAlgn="t"/>
                      <a:r>
                        <a:rPr lang="en-US" sz="1400" b="0" i="0" u="none" strike="noStrike">
                          <a:solidFill>
                            <a:srgbClr val="000000"/>
                          </a:solidFill>
                          <a:effectLst/>
                          <a:latin typeface="Arial" panose="020B0604020202020204" pitchFamily="34" charset="0"/>
                        </a:rPr>
                        <a:t>4077</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Open</a:t>
                      </a:r>
                    </a:p>
                  </a:txBody>
                  <a:tcPr marL="5199" marR="5199" marT="5199" marB="0">
                    <a:lnL>
                      <a:noFill/>
                    </a:lnL>
                    <a:lnR>
                      <a:noFill/>
                    </a:lnR>
                    <a:lnT>
                      <a:noFill/>
                    </a:lnT>
                    <a:lnB>
                      <a:noFill/>
                    </a:lnB>
                    <a:solidFill>
                      <a:srgbClr val="A9D08E"/>
                    </a:solidFill>
                  </a:tcPr>
                </a:tc>
                <a:tc>
                  <a:txBody>
                    <a:bodyPr/>
                    <a:lstStyle/>
                    <a:p>
                      <a:pPr algn="l" rtl="0" fontAlgn="t"/>
                      <a:r>
                        <a:rPr lang="en-US" sz="1400" b="1" i="0" u="none" strike="noStrike">
                          <a:solidFill>
                            <a:srgbClr val="000000"/>
                          </a:solidFill>
                          <a:effectLst/>
                          <a:latin typeface="Arial" panose="020B0604020202020204" pitchFamily="34" charset="0"/>
                        </a:rPr>
                        <a:t>Shelf life products </a:t>
                      </a:r>
                      <a:r>
                        <a:rPr lang="en-US" sz="1400" b="0" i="0" u="none" strike="noStrike">
                          <a:solidFill>
                            <a:srgbClr val="000000"/>
                          </a:solidFill>
                          <a:effectLst/>
                          <a:latin typeface="Arial" panose="020B0604020202020204" pitchFamily="34" charset="0"/>
                        </a:rPr>
                        <a:t>in the vending machines are not removed until days within expiration</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dirty="0">
                          <a:solidFill>
                            <a:srgbClr val="000000"/>
                          </a:solidFill>
                          <a:effectLst/>
                          <a:latin typeface="Arial" panose="020B0604020202020204" pitchFamily="34" charset="0"/>
                        </a:rPr>
                        <a:t>Wallace, </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dirty="0">
                          <a:solidFill>
                            <a:srgbClr val="000000"/>
                          </a:solidFill>
                          <a:effectLst/>
                          <a:latin typeface="Arial" panose="020B0604020202020204" pitchFamily="34" charset="0"/>
                        </a:rPr>
                        <a:t>2020-04-14</a:t>
                      </a:r>
                    </a:p>
                  </a:txBody>
                  <a:tcPr marL="5199" marR="5199" marT="5199" marB="0">
                    <a:lnL>
                      <a:noFill/>
                    </a:lnL>
                    <a:lnR>
                      <a:noFill/>
                    </a:lnR>
                    <a:lnT>
                      <a:noFill/>
                    </a:lnT>
                    <a:lnB>
                      <a:noFill/>
                    </a:lnB>
                    <a:solidFill>
                      <a:srgbClr val="A9D08E"/>
                    </a:solidFill>
                  </a:tcPr>
                </a:tc>
                <a:extLst>
                  <a:ext uri="{0D108BD9-81ED-4DB2-BD59-A6C34878D82A}">
                    <a16:rowId xmlns:a16="http://schemas.microsoft.com/office/drawing/2014/main" val="3917689446"/>
                  </a:ext>
                </a:extLst>
              </a:tr>
              <a:tr h="423418">
                <a:tc>
                  <a:txBody>
                    <a:bodyPr/>
                    <a:lstStyle/>
                    <a:p>
                      <a:pPr algn="l" rtl="0" fontAlgn="t"/>
                      <a:r>
                        <a:rPr lang="en-US" sz="1400" b="0" i="0" u="none" strike="noStrike">
                          <a:solidFill>
                            <a:srgbClr val="000000"/>
                          </a:solidFill>
                          <a:effectLst/>
                          <a:latin typeface="Arial" panose="020B0604020202020204" pitchFamily="34" charset="0"/>
                        </a:rPr>
                        <a:t>4078</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a:solidFill>
                            <a:srgbClr val="000000"/>
                          </a:solidFill>
                          <a:effectLst/>
                          <a:latin typeface="Arial" panose="020B0604020202020204" pitchFamily="34" charset="0"/>
                        </a:rPr>
                        <a:t>Open</a:t>
                      </a:r>
                    </a:p>
                  </a:txBody>
                  <a:tcPr marL="5199" marR="5199" marT="5199" marB="0">
                    <a:lnL>
                      <a:noFill/>
                    </a:lnL>
                    <a:lnR>
                      <a:noFill/>
                    </a:lnR>
                    <a:lnT>
                      <a:noFill/>
                    </a:lnT>
                    <a:lnB>
                      <a:noFill/>
                    </a:lnB>
                    <a:solidFill>
                      <a:srgbClr val="FFFF00"/>
                    </a:solidFill>
                  </a:tcPr>
                </a:tc>
                <a:tc>
                  <a:txBody>
                    <a:bodyPr/>
                    <a:lstStyle/>
                    <a:p>
                      <a:pPr algn="l" rtl="0" fontAlgn="t"/>
                      <a:r>
                        <a:rPr lang="en-US" sz="1400" b="1" i="0" u="none" strike="noStrike">
                          <a:solidFill>
                            <a:srgbClr val="000000"/>
                          </a:solidFill>
                          <a:effectLst/>
                          <a:latin typeface="Arial" panose="020B0604020202020204" pitchFamily="34" charset="0"/>
                        </a:rPr>
                        <a:t>O-RINGS and Hydraulic hose</a:t>
                      </a:r>
                      <a:r>
                        <a:rPr lang="en-US" sz="1400" b="0" i="0" u="none" strike="noStrike">
                          <a:solidFill>
                            <a:srgbClr val="000000"/>
                          </a:solidFill>
                          <a:effectLst/>
                          <a:latin typeface="Arial" panose="020B0604020202020204" pitchFamily="34" charset="0"/>
                        </a:rPr>
                        <a:t>s – REPEAT NONCONFORMANCE: Multiple issues exist</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dirty="0">
                          <a:solidFill>
                            <a:srgbClr val="000000"/>
                          </a:solidFill>
                          <a:effectLst/>
                          <a:latin typeface="Arial" panose="020B0604020202020204" pitchFamily="34" charset="0"/>
                        </a:rPr>
                        <a:t>Wallace, </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dirty="0">
                          <a:solidFill>
                            <a:srgbClr val="000000"/>
                          </a:solidFill>
                          <a:effectLst/>
                          <a:latin typeface="Arial" panose="020B0604020202020204" pitchFamily="34" charset="0"/>
                        </a:rPr>
                        <a:t>2020-04-16</a:t>
                      </a:r>
                    </a:p>
                  </a:txBody>
                  <a:tcPr marL="5199" marR="5199" marT="5199" marB="0">
                    <a:lnL>
                      <a:noFill/>
                    </a:lnL>
                    <a:lnR>
                      <a:noFill/>
                    </a:lnR>
                    <a:lnT>
                      <a:noFill/>
                    </a:lnT>
                    <a:lnB>
                      <a:noFill/>
                    </a:lnB>
                    <a:solidFill>
                      <a:srgbClr val="FFFF00"/>
                    </a:solidFill>
                  </a:tcPr>
                </a:tc>
                <a:extLst>
                  <a:ext uri="{0D108BD9-81ED-4DB2-BD59-A6C34878D82A}">
                    <a16:rowId xmlns:a16="http://schemas.microsoft.com/office/drawing/2014/main" val="1914593929"/>
                  </a:ext>
                </a:extLst>
              </a:tr>
              <a:tr h="301938">
                <a:tc>
                  <a:txBody>
                    <a:bodyPr/>
                    <a:lstStyle/>
                    <a:p>
                      <a:pPr algn="l" rtl="0" fontAlgn="t"/>
                      <a:r>
                        <a:rPr lang="en-US" sz="1400" b="0" i="0" u="none" strike="noStrike">
                          <a:solidFill>
                            <a:srgbClr val="000000"/>
                          </a:solidFill>
                          <a:effectLst/>
                          <a:latin typeface="Arial" panose="020B0604020202020204" pitchFamily="34" charset="0"/>
                        </a:rPr>
                        <a:t>4081</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a:solidFill>
                            <a:srgbClr val="000000"/>
                          </a:solidFill>
                          <a:effectLst/>
                          <a:latin typeface="Arial" panose="020B0604020202020204" pitchFamily="34" charset="0"/>
                        </a:rPr>
                        <a:t>Open</a:t>
                      </a:r>
                    </a:p>
                  </a:txBody>
                  <a:tcPr marL="5199" marR="5199" marT="5199" marB="0">
                    <a:lnL>
                      <a:noFill/>
                    </a:lnL>
                    <a:lnR>
                      <a:noFill/>
                    </a:lnR>
                    <a:lnT>
                      <a:noFill/>
                    </a:lnT>
                    <a:lnB>
                      <a:noFill/>
                    </a:lnB>
                    <a:solidFill>
                      <a:srgbClr val="FFFF00"/>
                    </a:solidFill>
                  </a:tcPr>
                </a:tc>
                <a:tc>
                  <a:txBody>
                    <a:bodyPr/>
                    <a:lstStyle/>
                    <a:p>
                      <a:pPr algn="l" rtl="0" fontAlgn="t"/>
                      <a:r>
                        <a:rPr lang="en-US" sz="1400" b="1" i="0" u="none" strike="noStrike" dirty="0">
                          <a:solidFill>
                            <a:srgbClr val="000000"/>
                          </a:solidFill>
                          <a:effectLst/>
                          <a:latin typeface="Arial" panose="020B0604020202020204" pitchFamily="34" charset="0"/>
                        </a:rPr>
                        <a:t>Validation of Special Processes</a:t>
                      </a:r>
                      <a:r>
                        <a:rPr lang="en-US" sz="1400" b="0" i="0" u="none" strike="noStrike" dirty="0">
                          <a:solidFill>
                            <a:srgbClr val="000000"/>
                          </a:solidFill>
                          <a:effectLst/>
                          <a:latin typeface="Arial" panose="020B0604020202020204" pitchFamily="34" charset="0"/>
                        </a:rPr>
                        <a:t> from Outsourced Vendors</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dirty="0">
                          <a:solidFill>
                            <a:srgbClr val="000000"/>
                          </a:solidFill>
                          <a:effectLst/>
                          <a:latin typeface="Arial" panose="020B0604020202020204" pitchFamily="34" charset="0"/>
                        </a:rPr>
                        <a:t>Karner</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dirty="0">
                          <a:solidFill>
                            <a:srgbClr val="000000"/>
                          </a:solidFill>
                          <a:effectLst/>
                          <a:latin typeface="Arial" panose="020B0604020202020204" pitchFamily="34" charset="0"/>
                        </a:rPr>
                        <a:t>2020-04-16</a:t>
                      </a:r>
                    </a:p>
                  </a:txBody>
                  <a:tcPr marL="5199" marR="5199" marT="5199" marB="0">
                    <a:lnL>
                      <a:noFill/>
                    </a:lnL>
                    <a:lnR>
                      <a:noFill/>
                    </a:lnR>
                    <a:lnT>
                      <a:noFill/>
                    </a:lnT>
                    <a:lnB>
                      <a:noFill/>
                    </a:lnB>
                    <a:solidFill>
                      <a:srgbClr val="FFFF00"/>
                    </a:solidFill>
                  </a:tcPr>
                </a:tc>
                <a:extLst>
                  <a:ext uri="{0D108BD9-81ED-4DB2-BD59-A6C34878D82A}">
                    <a16:rowId xmlns:a16="http://schemas.microsoft.com/office/drawing/2014/main" val="2377533387"/>
                  </a:ext>
                </a:extLst>
              </a:tr>
              <a:tr h="423418">
                <a:tc>
                  <a:txBody>
                    <a:bodyPr/>
                    <a:lstStyle/>
                    <a:p>
                      <a:pPr algn="l" rtl="0" fontAlgn="t"/>
                      <a:r>
                        <a:rPr lang="en-US" sz="1400" b="0" i="0" u="none" strike="noStrike">
                          <a:solidFill>
                            <a:srgbClr val="000000"/>
                          </a:solidFill>
                          <a:effectLst/>
                          <a:latin typeface="Arial" panose="020B0604020202020204" pitchFamily="34" charset="0"/>
                        </a:rPr>
                        <a:t>4083</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Open</a:t>
                      </a:r>
                    </a:p>
                  </a:txBody>
                  <a:tcPr marL="5199" marR="5199" marT="5199" marB="0">
                    <a:lnL>
                      <a:noFill/>
                    </a:lnL>
                    <a:lnR>
                      <a:noFill/>
                    </a:lnR>
                    <a:lnT>
                      <a:noFill/>
                    </a:lnT>
                    <a:lnB>
                      <a:noFill/>
                    </a:lnB>
                    <a:solidFill>
                      <a:srgbClr val="A9D08E"/>
                    </a:solidFill>
                  </a:tcPr>
                </a:tc>
                <a:tc>
                  <a:txBody>
                    <a:bodyPr/>
                    <a:lstStyle/>
                    <a:p>
                      <a:pPr algn="l" rtl="0" fontAlgn="t"/>
                      <a:r>
                        <a:rPr lang="en-US" sz="1400" b="1" i="0" u="none" strike="noStrike">
                          <a:solidFill>
                            <a:srgbClr val="000000"/>
                          </a:solidFill>
                          <a:effectLst/>
                          <a:latin typeface="Arial" panose="020B0604020202020204" pitchFamily="34" charset="0"/>
                        </a:rPr>
                        <a:t>Corrective Action inpu</a:t>
                      </a:r>
                      <a:r>
                        <a:rPr lang="en-US" sz="1400" b="0" i="0" u="none" strike="noStrike">
                          <a:solidFill>
                            <a:srgbClr val="000000"/>
                          </a:solidFill>
                          <a:effectLst/>
                          <a:latin typeface="Arial" panose="020B0604020202020204" pitchFamily="34" charset="0"/>
                        </a:rPr>
                        <a:t>t does not meet the intent of the standard in all cases. </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dirty="0">
                          <a:solidFill>
                            <a:srgbClr val="000000"/>
                          </a:solidFill>
                          <a:effectLst/>
                          <a:latin typeface="Arial" panose="020B0604020202020204" pitchFamily="34" charset="0"/>
                        </a:rPr>
                        <a:t>Daley, </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dirty="0">
                          <a:solidFill>
                            <a:srgbClr val="000000"/>
                          </a:solidFill>
                          <a:effectLst/>
                          <a:latin typeface="Arial" panose="020B0604020202020204" pitchFamily="34" charset="0"/>
                        </a:rPr>
                        <a:t>2020-04-17</a:t>
                      </a:r>
                    </a:p>
                  </a:txBody>
                  <a:tcPr marL="5199" marR="5199" marT="5199" marB="0">
                    <a:lnL>
                      <a:noFill/>
                    </a:lnL>
                    <a:lnR>
                      <a:noFill/>
                    </a:lnR>
                    <a:lnT>
                      <a:noFill/>
                    </a:lnT>
                    <a:lnB>
                      <a:noFill/>
                    </a:lnB>
                    <a:solidFill>
                      <a:srgbClr val="A9D08E"/>
                    </a:solidFill>
                  </a:tcPr>
                </a:tc>
                <a:extLst>
                  <a:ext uri="{0D108BD9-81ED-4DB2-BD59-A6C34878D82A}">
                    <a16:rowId xmlns:a16="http://schemas.microsoft.com/office/drawing/2014/main" val="2801589382"/>
                  </a:ext>
                </a:extLst>
              </a:tr>
              <a:tr h="487076">
                <a:tc>
                  <a:txBody>
                    <a:bodyPr/>
                    <a:lstStyle/>
                    <a:p>
                      <a:pPr algn="l" rtl="0" fontAlgn="t"/>
                      <a:r>
                        <a:rPr lang="en-US" sz="1400" b="0" i="0" u="none" strike="noStrike">
                          <a:solidFill>
                            <a:srgbClr val="000000"/>
                          </a:solidFill>
                          <a:effectLst/>
                          <a:latin typeface="Arial" panose="020B0604020202020204" pitchFamily="34" charset="0"/>
                        </a:rPr>
                        <a:t>4073</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Open</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Multiple issues exist with </a:t>
                      </a:r>
                      <a:r>
                        <a:rPr lang="en-US" sz="1400" b="1" i="0" u="none" strike="noStrike">
                          <a:solidFill>
                            <a:srgbClr val="000000"/>
                          </a:solidFill>
                          <a:effectLst/>
                          <a:latin typeface="Arial" panose="020B0604020202020204" pitchFamily="34" charset="0"/>
                        </a:rPr>
                        <a:t>QMS documentation </a:t>
                      </a:r>
                      <a:r>
                        <a:rPr lang="en-US" sz="1400" b="0" i="0" u="none" strike="noStrike">
                          <a:solidFill>
                            <a:srgbClr val="000000"/>
                          </a:solidFill>
                          <a:effectLst/>
                          <a:latin typeface="Arial" panose="020B0604020202020204" pitchFamily="34" charset="0"/>
                        </a:rPr>
                        <a:t>REPEAT NONCONFORMANCE</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dirty="0">
                          <a:solidFill>
                            <a:srgbClr val="000000"/>
                          </a:solidFill>
                          <a:effectLst/>
                          <a:latin typeface="Arial" panose="020B0604020202020204" pitchFamily="34" charset="0"/>
                        </a:rPr>
                        <a:t>Daley, </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dirty="0">
                          <a:solidFill>
                            <a:srgbClr val="000000"/>
                          </a:solidFill>
                          <a:effectLst/>
                          <a:latin typeface="Arial" panose="020B0604020202020204" pitchFamily="34" charset="0"/>
                        </a:rPr>
                        <a:t>2020-04-14</a:t>
                      </a:r>
                    </a:p>
                  </a:txBody>
                  <a:tcPr marL="5199" marR="5199" marT="5199" marB="0">
                    <a:lnL>
                      <a:noFill/>
                    </a:lnL>
                    <a:lnR>
                      <a:noFill/>
                    </a:lnR>
                    <a:lnT>
                      <a:noFill/>
                    </a:lnT>
                    <a:lnB>
                      <a:noFill/>
                    </a:lnB>
                    <a:solidFill>
                      <a:srgbClr val="A9D08E"/>
                    </a:solidFill>
                  </a:tcPr>
                </a:tc>
                <a:extLst>
                  <a:ext uri="{0D108BD9-81ED-4DB2-BD59-A6C34878D82A}">
                    <a16:rowId xmlns:a16="http://schemas.microsoft.com/office/drawing/2014/main" val="1716320388"/>
                  </a:ext>
                </a:extLst>
              </a:tr>
              <a:tr h="423418">
                <a:tc>
                  <a:txBody>
                    <a:bodyPr/>
                    <a:lstStyle/>
                    <a:p>
                      <a:pPr algn="l" rtl="0" fontAlgn="t"/>
                      <a:r>
                        <a:rPr lang="en-US" sz="1400" b="0" i="0" u="none" strike="noStrike">
                          <a:solidFill>
                            <a:srgbClr val="000000"/>
                          </a:solidFill>
                          <a:effectLst/>
                          <a:latin typeface="Arial" panose="020B0604020202020204" pitchFamily="34" charset="0"/>
                        </a:rPr>
                        <a:t>4079</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Closed</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7.3: Employees were not able to discuss elements of the </a:t>
                      </a:r>
                      <a:r>
                        <a:rPr lang="en-US" sz="1400" b="1" i="0" u="none" strike="noStrike">
                          <a:solidFill>
                            <a:srgbClr val="000000"/>
                          </a:solidFill>
                          <a:effectLst/>
                          <a:latin typeface="Arial" panose="020B0604020202020204" pitchFamily="34" charset="0"/>
                        </a:rPr>
                        <a:t>awareness clause </a:t>
                      </a:r>
                      <a:endParaRPr lang="en-US" sz="1400" b="0" i="0" u="none" strike="noStrike">
                        <a:solidFill>
                          <a:srgbClr val="000000"/>
                        </a:solidFill>
                        <a:effectLst/>
                        <a:latin typeface="Arial" panose="020B0604020202020204" pitchFamily="34" charset="0"/>
                      </a:endParaRP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dirty="0">
                          <a:solidFill>
                            <a:srgbClr val="000000"/>
                          </a:solidFill>
                          <a:effectLst/>
                          <a:latin typeface="Arial" panose="020B0604020202020204" pitchFamily="34" charset="0"/>
                        </a:rPr>
                        <a:t>Daley, </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dirty="0">
                          <a:solidFill>
                            <a:srgbClr val="000000"/>
                          </a:solidFill>
                          <a:effectLst/>
                          <a:latin typeface="Arial" panose="020B0604020202020204" pitchFamily="34" charset="0"/>
                        </a:rPr>
                        <a:t>2020-04-16</a:t>
                      </a:r>
                    </a:p>
                  </a:txBody>
                  <a:tcPr marL="5199" marR="5199" marT="5199" marB="0">
                    <a:lnL>
                      <a:noFill/>
                    </a:lnL>
                    <a:lnR>
                      <a:noFill/>
                    </a:lnR>
                    <a:lnT>
                      <a:noFill/>
                    </a:lnT>
                    <a:lnB>
                      <a:noFill/>
                    </a:lnB>
                    <a:solidFill>
                      <a:srgbClr val="D9D9D9"/>
                    </a:solidFill>
                  </a:tcPr>
                </a:tc>
                <a:extLst>
                  <a:ext uri="{0D108BD9-81ED-4DB2-BD59-A6C34878D82A}">
                    <a16:rowId xmlns:a16="http://schemas.microsoft.com/office/drawing/2014/main" val="2084407442"/>
                  </a:ext>
                </a:extLst>
              </a:tr>
              <a:tr h="390625">
                <a:tc>
                  <a:txBody>
                    <a:bodyPr/>
                    <a:lstStyle/>
                    <a:p>
                      <a:pPr algn="l" rtl="0" fontAlgn="t"/>
                      <a:r>
                        <a:rPr lang="en-US" sz="1400" b="0" i="0" u="none" strike="noStrike">
                          <a:solidFill>
                            <a:srgbClr val="000000"/>
                          </a:solidFill>
                          <a:effectLst/>
                          <a:latin typeface="Arial" panose="020B0604020202020204" pitchFamily="34" charset="0"/>
                        </a:rPr>
                        <a:t>3967</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Closed</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ISO 9001 - Uncontrolled documents in machine shop</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dirty="0">
                          <a:solidFill>
                            <a:srgbClr val="000000"/>
                          </a:solidFill>
                          <a:effectLst/>
                          <a:latin typeface="Arial" panose="020B0604020202020204" pitchFamily="34" charset="0"/>
                        </a:rPr>
                        <a:t>Wallace, </a:t>
                      </a:r>
                    </a:p>
                  </a:txBody>
                  <a:tcPr marL="5199" marR="5199" marT="5199" marB="0">
                    <a:lnL>
                      <a:noFill/>
                    </a:lnL>
                    <a:lnR>
                      <a:noFill/>
                    </a:lnR>
                    <a:lnT>
                      <a:noFill/>
                    </a:lnT>
                    <a:lnB>
                      <a:noFill/>
                    </a:lnB>
                    <a:solidFill>
                      <a:srgbClr val="A9D08E"/>
                    </a:solidFill>
                  </a:tcPr>
                </a:tc>
                <a:tc>
                  <a:txBody>
                    <a:bodyPr/>
                    <a:lstStyle/>
                    <a:p>
                      <a:pPr algn="l" rtl="0" fontAlgn="t"/>
                      <a:r>
                        <a:rPr lang="en-US" sz="1400" b="0" i="0" u="none" strike="noStrike" dirty="0">
                          <a:solidFill>
                            <a:srgbClr val="000000"/>
                          </a:solidFill>
                          <a:effectLst/>
                          <a:latin typeface="Arial" panose="020B0604020202020204" pitchFamily="34" charset="0"/>
                        </a:rPr>
                        <a:t>2019-06-10</a:t>
                      </a:r>
                    </a:p>
                  </a:txBody>
                  <a:tcPr marL="5199" marR="5199" marT="5199" marB="0">
                    <a:lnL>
                      <a:noFill/>
                    </a:lnL>
                    <a:lnR>
                      <a:noFill/>
                    </a:lnR>
                    <a:lnT>
                      <a:noFill/>
                    </a:lnT>
                    <a:lnB>
                      <a:noFill/>
                    </a:lnB>
                    <a:solidFill>
                      <a:srgbClr val="A9D08E"/>
                    </a:solidFill>
                  </a:tcPr>
                </a:tc>
                <a:extLst>
                  <a:ext uri="{0D108BD9-81ED-4DB2-BD59-A6C34878D82A}">
                    <a16:rowId xmlns:a16="http://schemas.microsoft.com/office/drawing/2014/main" val="3457481748"/>
                  </a:ext>
                </a:extLst>
              </a:tr>
              <a:tr h="423418">
                <a:tc>
                  <a:txBody>
                    <a:bodyPr/>
                    <a:lstStyle/>
                    <a:p>
                      <a:pPr algn="l" rtl="0" fontAlgn="t"/>
                      <a:r>
                        <a:rPr lang="en-US" sz="1400" b="0" i="0" u="none" strike="noStrike">
                          <a:solidFill>
                            <a:srgbClr val="000000"/>
                          </a:solidFill>
                          <a:effectLst/>
                          <a:latin typeface="Arial" panose="020B0604020202020204" pitchFamily="34" charset="0"/>
                        </a:rPr>
                        <a:t>4074</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a:solidFill>
                            <a:srgbClr val="000000"/>
                          </a:solidFill>
                          <a:effectLst/>
                          <a:latin typeface="Arial" panose="020B0604020202020204" pitchFamily="34" charset="0"/>
                        </a:rPr>
                        <a:t>Open</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a:solidFill>
                            <a:srgbClr val="000000"/>
                          </a:solidFill>
                          <a:effectLst/>
                          <a:latin typeface="Arial" panose="020B0604020202020204" pitchFamily="34" charset="0"/>
                        </a:rPr>
                        <a:t>Materials do not meet the requirements of the standard (REPEAT NONCONFORMANCE)</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dirty="0">
                          <a:solidFill>
                            <a:srgbClr val="000000"/>
                          </a:solidFill>
                          <a:effectLst/>
                          <a:latin typeface="Arial" panose="020B0604020202020204" pitchFamily="34" charset="0"/>
                        </a:rPr>
                        <a:t>Daley, </a:t>
                      </a:r>
                    </a:p>
                  </a:txBody>
                  <a:tcPr marL="5199" marR="5199" marT="5199" marB="0">
                    <a:lnL>
                      <a:noFill/>
                    </a:lnL>
                    <a:lnR>
                      <a:noFill/>
                    </a:lnR>
                    <a:lnT>
                      <a:noFill/>
                    </a:lnT>
                    <a:lnB>
                      <a:noFill/>
                    </a:lnB>
                    <a:solidFill>
                      <a:srgbClr val="FFFF00"/>
                    </a:solidFill>
                  </a:tcPr>
                </a:tc>
                <a:tc>
                  <a:txBody>
                    <a:bodyPr/>
                    <a:lstStyle/>
                    <a:p>
                      <a:pPr algn="l" rtl="0" fontAlgn="t"/>
                      <a:r>
                        <a:rPr lang="en-US" sz="1400" b="0" i="0" u="none" strike="noStrike" dirty="0">
                          <a:solidFill>
                            <a:srgbClr val="000000"/>
                          </a:solidFill>
                          <a:effectLst/>
                          <a:latin typeface="Arial" panose="020B0604020202020204" pitchFamily="34" charset="0"/>
                        </a:rPr>
                        <a:t>2020-04-14</a:t>
                      </a:r>
                    </a:p>
                  </a:txBody>
                  <a:tcPr marL="5199" marR="5199" marT="5199" marB="0">
                    <a:lnL>
                      <a:noFill/>
                    </a:lnL>
                    <a:lnR>
                      <a:noFill/>
                    </a:lnR>
                    <a:lnT>
                      <a:noFill/>
                    </a:lnT>
                    <a:lnB>
                      <a:noFill/>
                    </a:lnB>
                    <a:solidFill>
                      <a:srgbClr val="FFFF00"/>
                    </a:solidFill>
                  </a:tcPr>
                </a:tc>
                <a:extLst>
                  <a:ext uri="{0D108BD9-81ED-4DB2-BD59-A6C34878D82A}">
                    <a16:rowId xmlns:a16="http://schemas.microsoft.com/office/drawing/2014/main" val="4052430790"/>
                  </a:ext>
                </a:extLst>
              </a:tr>
              <a:tr h="390625">
                <a:tc>
                  <a:txBody>
                    <a:bodyPr/>
                    <a:lstStyle/>
                    <a:p>
                      <a:pPr algn="l" rtl="0" fontAlgn="t"/>
                      <a:r>
                        <a:rPr lang="en-US" sz="1400" b="0" i="0" u="none" strike="noStrike">
                          <a:solidFill>
                            <a:srgbClr val="000000"/>
                          </a:solidFill>
                          <a:effectLst/>
                          <a:latin typeface="Arial" panose="020B0604020202020204" pitchFamily="34" charset="0"/>
                        </a:rPr>
                        <a:t>3983</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a:solidFill>
                            <a:srgbClr val="000000"/>
                          </a:solidFill>
                          <a:effectLst/>
                          <a:latin typeface="Arial" panose="020B0604020202020204" pitchFamily="34" charset="0"/>
                        </a:rPr>
                        <a:t>Closed</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a:solidFill>
                            <a:srgbClr val="000000"/>
                          </a:solidFill>
                          <a:effectLst/>
                          <a:latin typeface="Arial" panose="020B0604020202020204" pitchFamily="34" charset="0"/>
                        </a:rPr>
                        <a:t>Documented information not adequately maintained</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Daley, </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2019-07-15</a:t>
                      </a:r>
                    </a:p>
                  </a:txBody>
                  <a:tcPr marL="5199" marR="5199" marT="5199" marB="0">
                    <a:lnL>
                      <a:noFill/>
                    </a:lnL>
                    <a:lnR>
                      <a:noFill/>
                    </a:lnR>
                    <a:lnT>
                      <a:noFill/>
                    </a:lnT>
                    <a:lnB>
                      <a:noFill/>
                    </a:lnB>
                    <a:solidFill>
                      <a:srgbClr val="92D050"/>
                    </a:solidFill>
                  </a:tcPr>
                </a:tc>
                <a:extLst>
                  <a:ext uri="{0D108BD9-81ED-4DB2-BD59-A6C34878D82A}">
                    <a16:rowId xmlns:a16="http://schemas.microsoft.com/office/drawing/2014/main" val="1895986388"/>
                  </a:ext>
                </a:extLst>
              </a:tr>
              <a:tr h="390625">
                <a:tc>
                  <a:txBody>
                    <a:bodyPr/>
                    <a:lstStyle/>
                    <a:p>
                      <a:pPr algn="l" rtl="0" fontAlgn="t"/>
                      <a:r>
                        <a:rPr lang="en-US" sz="1400" b="0" i="0" u="none" strike="noStrike">
                          <a:solidFill>
                            <a:srgbClr val="000000"/>
                          </a:solidFill>
                          <a:effectLst/>
                          <a:latin typeface="Arial" panose="020B0604020202020204" pitchFamily="34" charset="0"/>
                        </a:rPr>
                        <a:t>4080</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a:solidFill>
                            <a:srgbClr val="000000"/>
                          </a:solidFill>
                          <a:effectLst/>
                          <a:latin typeface="Arial" panose="020B0604020202020204" pitchFamily="34" charset="0"/>
                        </a:rPr>
                        <a:t>Closed</a:t>
                      </a:r>
                    </a:p>
                  </a:txBody>
                  <a:tcPr marL="5199" marR="5199" marT="5199" marB="0">
                    <a:lnL>
                      <a:noFill/>
                    </a:lnL>
                    <a:lnR>
                      <a:noFill/>
                    </a:lnR>
                    <a:lnT>
                      <a:noFill/>
                    </a:lnT>
                    <a:lnB>
                      <a:noFill/>
                    </a:lnB>
                    <a:solidFill>
                      <a:srgbClr val="92D050"/>
                    </a:solidFill>
                  </a:tcPr>
                </a:tc>
                <a:tc>
                  <a:txBody>
                    <a:bodyPr/>
                    <a:lstStyle/>
                    <a:p>
                      <a:pPr algn="l" rtl="0" fontAlgn="t"/>
                      <a:r>
                        <a:rPr lang="en-US" sz="1400" b="1" i="0" u="none" strike="noStrike">
                          <a:solidFill>
                            <a:srgbClr val="000000"/>
                          </a:solidFill>
                          <a:effectLst/>
                          <a:latin typeface="Arial" panose="020B0604020202020204" pitchFamily="34" charset="0"/>
                        </a:rPr>
                        <a:t>Universal Waste not Stored Properly </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Stelten, </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2020-04-16</a:t>
                      </a:r>
                    </a:p>
                  </a:txBody>
                  <a:tcPr marL="5199" marR="5199" marT="5199" marB="0">
                    <a:lnL>
                      <a:noFill/>
                    </a:lnL>
                    <a:lnR>
                      <a:noFill/>
                    </a:lnR>
                    <a:lnT>
                      <a:noFill/>
                    </a:lnT>
                    <a:lnB>
                      <a:noFill/>
                    </a:lnB>
                    <a:solidFill>
                      <a:srgbClr val="92D050"/>
                    </a:solidFill>
                  </a:tcPr>
                </a:tc>
                <a:extLst>
                  <a:ext uri="{0D108BD9-81ED-4DB2-BD59-A6C34878D82A}">
                    <a16:rowId xmlns:a16="http://schemas.microsoft.com/office/drawing/2014/main" val="1983000188"/>
                  </a:ext>
                </a:extLst>
              </a:tr>
              <a:tr h="423418">
                <a:tc>
                  <a:txBody>
                    <a:bodyPr/>
                    <a:lstStyle/>
                    <a:p>
                      <a:pPr algn="l" rtl="0" fontAlgn="t"/>
                      <a:r>
                        <a:rPr lang="en-US" sz="1400" b="0" i="0" u="none" strike="noStrike">
                          <a:solidFill>
                            <a:srgbClr val="000000"/>
                          </a:solidFill>
                          <a:effectLst/>
                          <a:latin typeface="Arial" panose="020B0604020202020204" pitchFamily="34" charset="0"/>
                        </a:rPr>
                        <a:t>4082</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a:solidFill>
                            <a:srgbClr val="000000"/>
                          </a:solidFill>
                          <a:effectLst/>
                          <a:latin typeface="Arial" panose="020B0604020202020204" pitchFamily="34" charset="0"/>
                        </a:rPr>
                        <a:t>Closed</a:t>
                      </a:r>
                    </a:p>
                  </a:txBody>
                  <a:tcPr marL="5199" marR="5199" marT="5199" marB="0">
                    <a:lnL>
                      <a:noFill/>
                    </a:lnL>
                    <a:lnR>
                      <a:noFill/>
                    </a:lnR>
                    <a:lnT>
                      <a:noFill/>
                    </a:lnT>
                    <a:lnB>
                      <a:noFill/>
                    </a:lnB>
                    <a:solidFill>
                      <a:srgbClr val="92D050"/>
                    </a:solidFill>
                  </a:tcPr>
                </a:tc>
                <a:tc>
                  <a:txBody>
                    <a:bodyPr/>
                    <a:lstStyle/>
                    <a:p>
                      <a:pPr algn="l" rtl="0" fontAlgn="t"/>
                      <a:r>
                        <a:rPr lang="en-US" sz="1400" b="1" i="0" u="none" strike="noStrike">
                          <a:solidFill>
                            <a:srgbClr val="000000"/>
                          </a:solidFill>
                          <a:effectLst/>
                          <a:latin typeface="Arial" panose="020B0604020202020204" pitchFamily="34" charset="0"/>
                        </a:rPr>
                        <a:t>Participation and Consultation </a:t>
                      </a:r>
                      <a:r>
                        <a:rPr lang="en-US" sz="1400" b="0" i="0" u="none" strike="noStrike">
                          <a:solidFill>
                            <a:srgbClr val="000000"/>
                          </a:solidFill>
                          <a:effectLst/>
                          <a:latin typeface="Arial" panose="020B0604020202020204" pitchFamily="34" charset="0"/>
                        </a:rPr>
                        <a:t>requirement are not met (ISO 45001:2018)</a:t>
                      </a:r>
                      <a:endParaRPr lang="en-US" sz="1400" b="1" i="0" u="none" strike="noStrike">
                        <a:solidFill>
                          <a:srgbClr val="000000"/>
                        </a:solidFill>
                        <a:effectLst/>
                        <a:latin typeface="Arial" panose="020B0604020202020204" pitchFamily="34" charset="0"/>
                      </a:endParaRP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Stelten, </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2020-04-17</a:t>
                      </a:r>
                    </a:p>
                  </a:txBody>
                  <a:tcPr marL="5199" marR="5199" marT="5199" marB="0">
                    <a:lnL>
                      <a:noFill/>
                    </a:lnL>
                    <a:lnR>
                      <a:noFill/>
                    </a:lnR>
                    <a:lnT>
                      <a:noFill/>
                    </a:lnT>
                    <a:lnB>
                      <a:noFill/>
                    </a:lnB>
                    <a:solidFill>
                      <a:srgbClr val="92D050"/>
                    </a:solidFill>
                  </a:tcPr>
                </a:tc>
                <a:extLst>
                  <a:ext uri="{0D108BD9-81ED-4DB2-BD59-A6C34878D82A}">
                    <a16:rowId xmlns:a16="http://schemas.microsoft.com/office/drawing/2014/main" val="4200822978"/>
                  </a:ext>
                </a:extLst>
              </a:tr>
              <a:tr h="390625">
                <a:tc>
                  <a:txBody>
                    <a:bodyPr/>
                    <a:lstStyle/>
                    <a:p>
                      <a:pPr algn="l" rtl="0" fontAlgn="t"/>
                      <a:r>
                        <a:rPr lang="en-US" sz="1400" b="0" i="0" u="none" strike="noStrike" dirty="0">
                          <a:solidFill>
                            <a:srgbClr val="000000"/>
                          </a:solidFill>
                          <a:effectLst/>
                          <a:latin typeface="Arial" panose="020B0604020202020204" pitchFamily="34" charset="0"/>
                        </a:rPr>
                        <a:t>4075</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Closed</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Lack of </a:t>
                      </a:r>
                      <a:r>
                        <a:rPr lang="en-US" sz="1400" b="1" i="0" u="none" strike="noStrike" dirty="0">
                          <a:solidFill>
                            <a:srgbClr val="000000"/>
                          </a:solidFill>
                          <a:effectLst/>
                          <a:latin typeface="Arial" panose="020B0604020202020204" pitchFamily="34" charset="0"/>
                        </a:rPr>
                        <a:t>Employee Awareness</a:t>
                      </a:r>
                      <a:r>
                        <a:rPr lang="en-US" sz="1400" b="0" i="0" u="none" strike="noStrike" dirty="0">
                          <a:solidFill>
                            <a:srgbClr val="000000"/>
                          </a:solidFill>
                          <a:effectLst/>
                          <a:latin typeface="Arial" panose="020B0604020202020204" pitchFamily="34" charset="0"/>
                        </a:rPr>
                        <a:t> of risks in areas  </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Internal Audit</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Stelten</a:t>
                      </a:r>
                    </a:p>
                  </a:txBody>
                  <a:tcPr marL="5199" marR="5199" marT="5199" marB="0">
                    <a:lnL>
                      <a:noFill/>
                    </a:lnL>
                    <a:lnR>
                      <a:noFill/>
                    </a:lnR>
                    <a:lnT>
                      <a:noFill/>
                    </a:lnT>
                    <a:lnB>
                      <a:noFill/>
                    </a:lnB>
                    <a:solidFill>
                      <a:srgbClr val="92D050"/>
                    </a:solidFill>
                  </a:tcPr>
                </a:tc>
                <a:tc>
                  <a:txBody>
                    <a:bodyPr/>
                    <a:lstStyle/>
                    <a:p>
                      <a:pPr algn="l" rtl="0" fontAlgn="t"/>
                      <a:r>
                        <a:rPr lang="en-US" sz="1400" b="0" i="0" u="none" strike="noStrike" dirty="0">
                          <a:solidFill>
                            <a:srgbClr val="000000"/>
                          </a:solidFill>
                          <a:effectLst/>
                          <a:latin typeface="Arial" panose="020B0604020202020204" pitchFamily="34" charset="0"/>
                        </a:rPr>
                        <a:t>2020-04-14</a:t>
                      </a:r>
                    </a:p>
                  </a:txBody>
                  <a:tcPr marL="5199" marR="5199" marT="5199" marB="0">
                    <a:lnL>
                      <a:noFill/>
                    </a:lnL>
                    <a:lnR>
                      <a:noFill/>
                    </a:lnR>
                    <a:lnT>
                      <a:noFill/>
                    </a:lnT>
                    <a:lnB>
                      <a:noFill/>
                    </a:lnB>
                    <a:solidFill>
                      <a:srgbClr val="92D050"/>
                    </a:solidFill>
                  </a:tcPr>
                </a:tc>
                <a:extLst>
                  <a:ext uri="{0D108BD9-81ED-4DB2-BD59-A6C34878D82A}">
                    <a16:rowId xmlns:a16="http://schemas.microsoft.com/office/drawing/2014/main" val="3094176347"/>
                  </a:ext>
                </a:extLst>
              </a:tr>
            </a:tbl>
          </a:graphicData>
        </a:graphic>
      </p:graphicFrame>
    </p:spTree>
    <p:extLst>
      <p:ext uri="{BB962C8B-B14F-4D97-AF65-F5344CB8AC3E}">
        <p14:creationId xmlns:p14="http://schemas.microsoft.com/office/powerpoint/2010/main" val="4025034774"/>
      </p:ext>
    </p:extLst>
  </p:cSld>
  <p:clrMapOvr>
    <a:masterClrMapping/>
  </p:clrMapOvr>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6009</TotalTime>
  <Words>2838</Words>
  <Application>Microsoft Office PowerPoint</Application>
  <PresentationFormat>On-screen Show (4:3)</PresentationFormat>
  <Paragraphs>505</Paragraphs>
  <Slides>45</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Narrow</vt:lpstr>
      <vt:lpstr>Calibri</vt:lpstr>
      <vt:lpstr>Helvetica Neue</vt:lpstr>
      <vt:lpstr>Lucida Grande</vt:lpstr>
      <vt:lpstr>Wingdings</vt:lpstr>
      <vt:lpstr>BoardTemplate_corporate2</vt:lpstr>
      <vt:lpstr>MTS Quality Management Systems  OHSAS 18001 transition to ISO 45001:2018  Employee Awareness</vt:lpstr>
      <vt:lpstr>Attendance</vt:lpstr>
      <vt:lpstr>Overview</vt:lpstr>
      <vt:lpstr>Master Quality and EHS Audit Schedule</vt:lpstr>
      <vt:lpstr>Background</vt:lpstr>
      <vt:lpstr>What is ISO?</vt:lpstr>
      <vt:lpstr>OHSAS 18001 to ISO 45001</vt:lpstr>
      <vt:lpstr>Audit Findings  of  Our Employees</vt:lpstr>
      <vt:lpstr>Past Internal Audits</vt:lpstr>
      <vt:lpstr>Past External Audits</vt:lpstr>
      <vt:lpstr>Past Audit Findings on MTS Employees</vt:lpstr>
      <vt:lpstr>Past Audit Findings on MTS Employees</vt:lpstr>
      <vt:lpstr>Pumpkin Page</vt:lpstr>
      <vt:lpstr>QMS Homepage</vt:lpstr>
      <vt:lpstr>QMS Homepage to Core Quality Page</vt:lpstr>
      <vt:lpstr>A Must Know: 7.3 Awareness Clause</vt:lpstr>
      <vt:lpstr>7.3 Awareness Clause…to Quality Policy…to Quality Objectives</vt:lpstr>
      <vt:lpstr>Memorize Policy or Objectives or ….</vt:lpstr>
      <vt:lpstr>QUALITY OBJECTIVES FY20</vt:lpstr>
      <vt:lpstr>EHS Homepage</vt:lpstr>
      <vt:lpstr>All Employees Must Know and Access:</vt:lpstr>
      <vt:lpstr>ISO 45001 in the MTS QMS System</vt:lpstr>
      <vt:lpstr>Three Management Systems at MTS</vt:lpstr>
      <vt:lpstr>Location of EHS Manual</vt:lpstr>
      <vt:lpstr>Location of EHS Manual</vt:lpstr>
      <vt:lpstr>ISO 45001</vt:lpstr>
      <vt:lpstr>The Five Big Changes 18001 to 45001</vt:lpstr>
      <vt:lpstr>More 45001 Extended Requirements</vt:lpstr>
      <vt:lpstr>Enhanced Engagement Top Management </vt:lpstr>
      <vt:lpstr>Example: Bottom-Up Communication</vt:lpstr>
      <vt:lpstr>2020 EHS Communication Plan </vt:lpstr>
      <vt:lpstr>2020 EHS Communication Plan </vt:lpstr>
      <vt:lpstr>45001 Focus Workers Illness in Workplace</vt:lpstr>
      <vt:lpstr>Example: Seek Risks and Opportunities</vt:lpstr>
      <vt:lpstr>Example: Seek Risks and Opportunities</vt:lpstr>
      <vt:lpstr>LOTO Verification</vt:lpstr>
      <vt:lpstr>Example: More Focus on 2020 Objectives</vt:lpstr>
      <vt:lpstr>Example: Status of 2020 Objectives</vt:lpstr>
      <vt:lpstr>45001 Leaders Actively Engaged</vt:lpstr>
      <vt:lpstr>Engaged Procurement and Outsourcing</vt:lpstr>
      <vt:lpstr>Engaged Procurement and Outsourcing</vt:lpstr>
      <vt:lpstr>Summary and Conclusion</vt:lpstr>
      <vt:lpstr>Summary: Audit Prep Key Takeaways</vt:lpstr>
      <vt:lpstr>Three 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Block, Kyle</dc:creator>
  <cp:lastModifiedBy>Daley, Dennis</cp:lastModifiedBy>
  <cp:revision>324</cp:revision>
  <cp:lastPrinted>2020-10-04T16:53:17Z</cp:lastPrinted>
  <dcterms:created xsi:type="dcterms:W3CDTF">2019-12-27T19:08:51Z</dcterms:created>
  <dcterms:modified xsi:type="dcterms:W3CDTF">2020-10-04T17:42:57Z</dcterms:modified>
</cp:coreProperties>
</file>