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796" r:id="rId12"/>
    <p:sldId id="1654" r:id="rId13"/>
    <p:sldId id="264" r:id="rId14"/>
    <p:sldId id="16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A8DFB-C4AB-4FB1-8572-0B57F0764FF7}" v="7" dt="2024-08-09T17:18:45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viewProps" Target="viewProps.xml" Id="rId1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notesMaster" Target="notesMasters/notesMaster1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theme" Target="theme/theme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microsoft.com/office/2015/10/relationships/revisionInfo" Target="revisionInfo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A65AB-36B6-45C4-99BE-6E60B12318D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E67A-06EB-48F7-8116-E7DEA23B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0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3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7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FC366-A80B-4F6C-80C8-F04820BA11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3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94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1FC366-A80B-4F6C-80C8-F04820BA11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494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49" y="1219200"/>
            <a:ext cx="11017251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6400800"/>
            <a:ext cx="11980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6400" y="4724400"/>
            <a:ext cx="8737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="1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0" y="5257800"/>
            <a:ext cx="508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67" y="308002"/>
            <a:ext cx="937045" cy="422910"/>
          </a:xfrm>
          <a:prstGeom prst="rect">
            <a:avLst/>
          </a:prstGeom>
        </p:spPr>
      </p:pic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50"/>
            <a:ext cx="12192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2" y="1219200"/>
            <a:ext cx="1101724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711202" y="76200"/>
            <a:ext cx="908382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auto">
          <a:xfrm>
            <a:off x="8044047" y="6450014"/>
            <a:ext cx="374369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Page </a:t>
            </a:r>
            <a:fld id="{CDAE13CE-31CE-A44C-9F86-F7B4B1D6146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 userDrawn="1"/>
        </p:nvSpPr>
        <p:spPr>
          <a:xfrm>
            <a:off x="601512" y="6450014"/>
            <a:ext cx="1982661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sp>
        <p:nvSpPr>
          <p:cNvPr id="16" name="TextBox 17"/>
          <p:cNvSpPr txBox="1"/>
          <p:nvPr userDrawn="1"/>
        </p:nvSpPr>
        <p:spPr>
          <a:xfrm>
            <a:off x="3268626" y="6481129"/>
            <a:ext cx="565474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000" cap="all" spc="470" baseline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TEST OPERATIONS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106265" y="6471603"/>
            <a:ext cx="3852672" cy="251460"/>
            <a:chOff x="3177500" y="4909503"/>
            <a:chExt cx="3394037" cy="25146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3177500" y="5160963"/>
              <a:ext cx="3394037" cy="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177500" y="4909503"/>
              <a:ext cx="3394037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CF708-3827-40EC-B1E8-EB600895F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4C5F-0153-46D2-8F29-A1661025C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7" r:id="rId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AEE8-3994-4A8D-BB54-69BD5B490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713316"/>
            <a:ext cx="10534919" cy="2144684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/>
              <a:t>MTS Integrated Management System (IMS) Manual </a:t>
            </a:r>
            <a:br>
              <a:rPr lang="en-US" b="1" dirty="0"/>
            </a:br>
            <a:br>
              <a:rPr lang="en-US" sz="2200" b="1" dirty="0"/>
            </a:br>
            <a:r>
              <a:rPr lang="en-US" sz="2400" b="0" dirty="0"/>
              <a:t>ISO 9001:2015 (Quality)</a:t>
            </a:r>
            <a:br>
              <a:rPr lang="en-US" sz="2400" b="0" dirty="0"/>
            </a:br>
            <a:r>
              <a:rPr lang="en-US" sz="2400" b="0" dirty="0"/>
              <a:t>ISO 14001:2015 (Environmental)</a:t>
            </a:r>
            <a:br>
              <a:rPr lang="en-US" sz="2400" b="0" dirty="0"/>
            </a:br>
            <a:r>
              <a:rPr lang="en-US" sz="2400" b="0" dirty="0"/>
              <a:t>ISO 45001:2018 (Occupational Health &amp; Safety)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84690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856889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Wrapping it up…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2856B-D994-0A3A-677C-5D02DBA6DAFE}"/>
              </a:ext>
            </a:extLst>
          </p:cNvPr>
          <p:cNvSpPr txBox="1"/>
          <p:nvPr/>
        </p:nvSpPr>
        <p:spPr>
          <a:xfrm>
            <a:off x="656823" y="1448873"/>
            <a:ext cx="11062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000" dirty="0"/>
              <a:t>The Quality and EH&amp;S manuals have been integrated into one IMS manual.</a:t>
            </a:r>
          </a:p>
          <a:p>
            <a:endParaRPr lang="en-US" sz="2000" dirty="0"/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000" dirty="0"/>
              <a:t>The IMS Manual: </a:t>
            </a:r>
          </a:p>
          <a:p>
            <a:pPr marL="688975" lvl="1" indent="-347663">
              <a:buFont typeface="Courier New" panose="02070309020205020404" pitchFamily="49" charset="0"/>
              <a:buChar char="o"/>
            </a:pPr>
            <a:r>
              <a:rPr lang="en-US" sz="2000" dirty="0"/>
              <a:t>Defines and explains the MTS management system</a:t>
            </a:r>
          </a:p>
          <a:p>
            <a:pPr marL="688975" lvl="1" indent="-347663">
              <a:buFont typeface="Courier New" panose="02070309020205020404" pitchFamily="49" charset="0"/>
              <a:buChar char="o"/>
            </a:pPr>
            <a:r>
              <a:rPr lang="en-US" sz="2000" dirty="0"/>
              <a:t>Demonstrates how MTS meets the requirements of ISO 9001, 14001, and 45001</a:t>
            </a:r>
          </a:p>
          <a:p>
            <a:pPr marL="688975" lvl="1" indent="-347663">
              <a:buFont typeface="Courier New" panose="02070309020205020404" pitchFamily="49" charset="0"/>
              <a:buChar char="o"/>
            </a:pPr>
            <a:r>
              <a:rPr lang="en-US" sz="2000" dirty="0"/>
              <a:t>Defines the MTS/ITW business models</a:t>
            </a:r>
          </a:p>
          <a:p>
            <a:pPr marL="0" lvl="1"/>
            <a:endParaRPr lang="en-US" sz="2000" dirty="0"/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000" dirty="0"/>
              <a:t>The IMS manual is located on the Quality Management System SharePoint site.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5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882647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2856B-D994-0A3A-677C-5D02DBA6DAFE}"/>
              </a:ext>
            </a:extLst>
          </p:cNvPr>
          <p:cNvSpPr txBox="1"/>
          <p:nvPr/>
        </p:nvSpPr>
        <p:spPr>
          <a:xfrm>
            <a:off x="378634" y="2916111"/>
            <a:ext cx="114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you have any questions about our Integrated Management System and associated IMS Manual, contact Justin Pawlicki or Dave Kreitlow.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5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0869769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What has Changed?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B31FF-2F4D-9DAD-37D1-CE0C7AAD942E}"/>
              </a:ext>
            </a:extLst>
          </p:cNvPr>
          <p:cNvSpPr txBox="1"/>
          <p:nvPr/>
        </p:nvSpPr>
        <p:spPr>
          <a:xfrm>
            <a:off x="690092" y="1433494"/>
            <a:ext cx="10991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Merged the MTS Quality manual (QM) with the EH&amp;S Quality manual.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Integrated Management System (IMS) manual now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Quality (ISO 9001)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Environmental (ISO 14001)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Occupational Health and Safety (ISO 45001)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Added MTS/ITW business models: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80/20 Front to Back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 Back Innovation (CBI)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USa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In-lining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Revised the IMS Manual to reflect current state of the management system. </a:t>
            </a:r>
          </a:p>
        </p:txBody>
      </p:sp>
    </p:spTree>
    <p:extLst>
      <p:ext uri="{BB962C8B-B14F-4D97-AF65-F5344CB8AC3E}">
        <p14:creationId xmlns:p14="http://schemas.microsoft.com/office/powerpoint/2010/main" val="355326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876208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What is in the IMS Manual?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B31FF-2F4D-9DAD-37D1-CE0C7AAD942E}"/>
              </a:ext>
            </a:extLst>
          </p:cNvPr>
          <p:cNvSpPr txBox="1"/>
          <p:nvPr/>
        </p:nvSpPr>
        <p:spPr>
          <a:xfrm>
            <a:off x="695459" y="1217185"/>
            <a:ext cx="1098567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MTS INTEGRATED MANAGEMENT SYSTEM POLICY, GUIDING PRINCIPLES, AND OBJECTIVES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2 SCOPE</a:t>
            </a:r>
          </a:p>
          <a:p>
            <a:pPr marL="798195" lvl="2" indent="-3409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Certifications and sites of certifications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/>
                <a:ea typeface="Cambria"/>
              </a:rPr>
              <a:t>3 DEFINITIONS </a:t>
            </a:r>
            <a:r>
              <a:rPr lang="en-US" b="1" dirty="0">
                <a:solidFill>
                  <a:srgbClr val="000000"/>
                </a:solidFill>
                <a:latin typeface="Cambria"/>
                <a:ea typeface="Cambria"/>
              </a:rPr>
              <a:t> </a:t>
            </a:r>
            <a:endParaRPr lang="en-US" sz="1800" b="1" i="0" u="none" strike="noStrike" baseline="0" dirty="0">
              <a:solidFill>
                <a:srgbClr val="000000"/>
              </a:solidFill>
              <a:latin typeface="Cambria" panose="02040503050406030204" pitchFamily="18" charset="0"/>
              <a:ea typeface="Cambria"/>
            </a:endParaRP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4 CONTEXT OF THE ORGANIZATION- </a:t>
            </a:r>
          </a:p>
          <a:p>
            <a:pPr marL="798195" lvl="2" indent="-3409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Understanding external and internal issues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98195" lvl="2" indent="-3409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MTS/ITW business model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5 LEADERSHIP</a:t>
            </a:r>
          </a:p>
          <a:p>
            <a:pPr marL="798195" lvl="2" indent="-3409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Roles and responsibilities of Senior Management Team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98195" lvl="2" indent="-3409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Consultation and participation of workers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84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876208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What is in the IMS Manual? (cont.)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B31FF-2F4D-9DAD-37D1-CE0C7AAD942E}"/>
              </a:ext>
            </a:extLst>
          </p:cNvPr>
          <p:cNvSpPr txBox="1"/>
          <p:nvPr/>
        </p:nvSpPr>
        <p:spPr>
          <a:xfrm>
            <a:off x="676141" y="1217185"/>
            <a:ext cx="10992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6 PLANNING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Actions to address risks and opportunities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IMS objectives and planning to achieve them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7 SUPPORT 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Resources, people, infrastructure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Monitoring and measurement resources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Organizational knowledge and competence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Awareness and training 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Communication, participation and consultation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Document control - includes </a:t>
            </a:r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MTS documents</a:t>
            </a:r>
          </a:p>
        </p:txBody>
      </p:sp>
    </p:spTree>
    <p:extLst>
      <p:ext uri="{BB962C8B-B14F-4D97-AF65-F5344CB8AC3E}">
        <p14:creationId xmlns:p14="http://schemas.microsoft.com/office/powerpoint/2010/main" val="138991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882648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What is in the IMS Manual? (cont.)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B31FF-2F4D-9DAD-37D1-CE0C7AAD942E}"/>
              </a:ext>
            </a:extLst>
          </p:cNvPr>
          <p:cNvSpPr txBox="1"/>
          <p:nvPr/>
        </p:nvSpPr>
        <p:spPr>
          <a:xfrm>
            <a:off x="689021" y="1236849"/>
            <a:ext cx="11011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8 OPERATION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Operational Planning and Control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Product Realization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Identification of environmental and occupational aspects and risks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Eliminating hazards and reducing risks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Management of change (MOC)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Procurement </a:t>
            </a:r>
          </a:p>
          <a:p>
            <a:pPr marL="1146175" lvl="3" indent="-347663"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Contractors and Outsourcing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Emergency Preparedness and Response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Determination of requirements for products and Services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Design and development of products and services </a:t>
            </a:r>
          </a:p>
          <a:p>
            <a:pPr marL="1146175" lvl="3" indent="-34766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Customer Back Innovation (CBI)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Production and Service provision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Identification and traceability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Release of products and services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Inspection documentation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Control of nonconforming process outputs,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89900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869769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What is in the IMS Manual? (cont.)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B31FF-2F4D-9DAD-37D1-CE0C7AAD942E}"/>
              </a:ext>
            </a:extLst>
          </p:cNvPr>
          <p:cNvSpPr txBox="1"/>
          <p:nvPr/>
        </p:nvSpPr>
        <p:spPr>
          <a:xfrm>
            <a:off x="669702" y="1236849"/>
            <a:ext cx="1104363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9 PERFORMANCE EVALUATION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Monitoring, measurement, analysis and evaluation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Customer satisfaction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Internal audit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Management Review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endParaRPr lang="en-US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10 IMPROVEMENT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Continual Improvement</a:t>
            </a:r>
          </a:p>
          <a:p>
            <a:pPr marL="798513" lvl="2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MTS/ITW business model</a:t>
            </a:r>
          </a:p>
          <a:p>
            <a:pPr marL="1196975" lvl="3" indent="-3984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80/20 Front to Back business process</a:t>
            </a:r>
          </a:p>
          <a:p>
            <a:pPr marL="1196975" lvl="3" indent="-3984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Customer Back Innovation (CBI)</a:t>
            </a:r>
          </a:p>
          <a:p>
            <a:pPr marL="1196975" lvl="3" indent="-3984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Decentralized Entrepreneurial Culture</a:t>
            </a:r>
          </a:p>
          <a:p>
            <a:pPr marL="1196975" lvl="3" indent="-3984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ITW Business Simplification</a:t>
            </a:r>
          </a:p>
          <a:p>
            <a:pPr marL="1546225" lvl="4" indent="-3492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80/20 and Product Line Simplification (PLS)</a:t>
            </a:r>
          </a:p>
          <a:p>
            <a:pPr marL="1546225" lvl="4" indent="-3492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In-lining</a:t>
            </a:r>
          </a:p>
          <a:p>
            <a:pPr marL="1546225" lvl="4" indent="-3492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Market Rate of Demand (MRD)</a:t>
            </a:r>
          </a:p>
          <a:p>
            <a:pPr marL="1546225" lvl="4" indent="-3492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Understand, Simplify and act (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USa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89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6A19B8-55D1-4F8A-BA7B-ED7ED3A44FE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882648" cy="96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What is the MTS Management System?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B31FF-2F4D-9DAD-37D1-CE0C7AAD942E}"/>
              </a:ext>
            </a:extLst>
          </p:cNvPr>
          <p:cNvSpPr txBox="1"/>
          <p:nvPr/>
        </p:nvSpPr>
        <p:spPr>
          <a:xfrm>
            <a:off x="689020" y="1236849"/>
            <a:ext cx="109856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MTS Integrated Management System (IMS)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How MTS operates as a company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Documented within the MTS IMS Manual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Includes policies and objectives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Adheres to ISO standards (9001/14001/45001) in US, ISO 9001 in Europe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Inclusive of all operations, processes, and workers within MTS</a:t>
            </a:r>
          </a:p>
          <a:p>
            <a:pPr marL="1146175" lvl="2" indent="-347663">
              <a:buFont typeface="Courier New" panose="02070309020205020404" pitchFamily="49" charset="0"/>
              <a:buChar char="o"/>
            </a:pPr>
            <a:r>
              <a:rPr lang="en-US" sz="2000" dirty="0"/>
              <a:t>Nothing is exempt including:</a:t>
            </a:r>
          </a:p>
          <a:p>
            <a:pPr marL="1546225" lvl="3" indent="-400050">
              <a:buFont typeface="Wingdings" panose="05000000000000000000" pitchFamily="2" charset="2"/>
              <a:buChar char="§"/>
            </a:pPr>
            <a:r>
              <a:rPr lang="en-US" sz="2000" dirty="0"/>
              <a:t>Individuals </a:t>
            </a:r>
          </a:p>
          <a:p>
            <a:pPr marL="1546225" lvl="3" indent="-400050">
              <a:buFont typeface="Wingdings" panose="05000000000000000000" pitchFamily="2" charset="2"/>
              <a:buChar char="§"/>
            </a:pPr>
            <a:r>
              <a:rPr lang="en-US" sz="2000" dirty="0"/>
              <a:t>Groups/Departments </a:t>
            </a:r>
          </a:p>
          <a:p>
            <a:pPr marL="1546225" lvl="3" indent="-400050">
              <a:buFont typeface="Wingdings" panose="05000000000000000000" pitchFamily="2" charset="2"/>
              <a:buChar char="§"/>
            </a:pPr>
            <a:r>
              <a:rPr lang="en-US" sz="2000" dirty="0"/>
              <a:t>Processes </a:t>
            </a:r>
          </a:p>
          <a:p>
            <a:pPr marL="1546225" lvl="3" indent="-400050">
              <a:buFont typeface="Wingdings" panose="05000000000000000000" pitchFamily="2" charset="2"/>
              <a:buChar char="§"/>
            </a:pPr>
            <a:r>
              <a:rPr lang="en-US" sz="2000" dirty="0"/>
              <a:t>Procedures</a:t>
            </a:r>
          </a:p>
          <a:p>
            <a:pPr marL="1546225" lvl="3" indent="-400050">
              <a:buFont typeface="Wingdings" panose="05000000000000000000" pitchFamily="2" charset="2"/>
              <a:buChar char="§"/>
            </a:pPr>
            <a:r>
              <a:rPr lang="en-US" sz="2000" dirty="0"/>
              <a:t>Documents and Records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688975" lvl="3" indent="-688975"/>
            <a:r>
              <a:rPr lang="en-US" sz="2000" i="1" u="sng" dirty="0"/>
              <a:t>All</a:t>
            </a:r>
            <a:r>
              <a:rPr lang="en-US" sz="2000" dirty="0"/>
              <a:t> documents and procedures are management system/quality documents and require control!</a:t>
            </a:r>
          </a:p>
          <a:p>
            <a:pPr marL="0" lvl="3"/>
            <a:endParaRPr lang="en-US" sz="2000" dirty="0"/>
          </a:p>
          <a:p>
            <a:pPr marL="0" lvl="3"/>
            <a:r>
              <a:rPr lang="en-US" sz="2000" dirty="0"/>
              <a:t>If you have questions on how to properly control your documents, setup some time to meet with either Justin Pawlicki or Dave Kreitlow.</a:t>
            </a:r>
          </a:p>
        </p:txBody>
      </p:sp>
    </p:spTree>
    <p:extLst>
      <p:ext uri="{BB962C8B-B14F-4D97-AF65-F5344CB8AC3E}">
        <p14:creationId xmlns:p14="http://schemas.microsoft.com/office/powerpoint/2010/main" val="159002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8E6BA234-46F3-44FC-BFFA-F7AAABB481BE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10869769" cy="99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CC154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CC0000"/>
                </a:solidFill>
                <a:latin typeface="Arial Narrow" pitchFamily="-107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CC0000"/>
                </a:solidFill>
                <a:latin typeface="Arial Narrow" pitchFamily="-107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CC0000"/>
                </a:solidFill>
                <a:latin typeface="Arial Narrow" pitchFamily="-107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CC0000"/>
                </a:solidFill>
                <a:latin typeface="Arial Narrow" pitchFamily="-107" charset="0"/>
              </a:defRPr>
            </a:lvl9pPr>
          </a:lstStyle>
          <a:p>
            <a:r>
              <a:rPr lang="en-US" sz="3200" b="1" kern="0" dirty="0"/>
              <a:t>Where Can I Find the IMS Manual?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7DC46-14D3-42BA-85DD-61C1E9C4E01C}"/>
              </a:ext>
            </a:extLst>
          </p:cNvPr>
          <p:cNvSpPr txBox="1"/>
          <p:nvPr/>
        </p:nvSpPr>
        <p:spPr>
          <a:xfrm>
            <a:off x="593502" y="1298036"/>
            <a:ext cx="1100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Use any of the Segment tabs to find the Quality Management System (QMS)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8DC59-BA95-2622-4108-1AEFD7EB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71" y="1962653"/>
            <a:ext cx="9869859" cy="4102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067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80F956B-BC5E-517F-E31B-8B4B21C215B5}"/>
              </a:ext>
            </a:extLst>
          </p:cNvPr>
          <p:cNvSpPr txBox="1"/>
          <p:nvPr/>
        </p:nvSpPr>
        <p:spPr>
          <a:xfrm>
            <a:off x="295398" y="232634"/>
            <a:ext cx="106007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</a:rPr>
              <a:t>Where Can I Find the IMS Manual?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BF22F-8684-2BF9-56D2-A60A85C5E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28" t="6385" r="14001" b="14495"/>
          <a:stretch/>
        </p:blipFill>
        <p:spPr>
          <a:xfrm>
            <a:off x="1549474" y="1101589"/>
            <a:ext cx="8969829" cy="5225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11767F-85C2-B86B-B7DD-DB6A3DC7F2EE}"/>
              </a:ext>
            </a:extLst>
          </p:cNvPr>
          <p:cNvSpPr/>
          <p:nvPr/>
        </p:nvSpPr>
        <p:spPr>
          <a:xfrm>
            <a:off x="7368237" y="3931065"/>
            <a:ext cx="2677212" cy="136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02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7EDCFAD2AE446BC5D26B8E88E13D3" ma:contentTypeVersion="4" ma:contentTypeDescription="Create a new document." ma:contentTypeScope="" ma:versionID="0cfa24d20245804c0075d2b0708531ef">
  <xsd:schema xmlns:xsd="http://www.w3.org/2001/XMLSchema" xmlns:xs="http://www.w3.org/2001/XMLSchema" xmlns:p="http://schemas.microsoft.com/office/2006/metadata/properties" xmlns:ns2="f833f9c5-dd25-42d0-a635-0aba48f4cda4" targetNamespace="http://schemas.microsoft.com/office/2006/metadata/properties" ma:root="true" ma:fieldsID="0d07381c626ddf501d662f079cc03571" ns2:_="">
    <xsd:import namespace="f833f9c5-dd25-42d0-a635-0aba48f4cd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3f9c5-dd25-42d0-a635-0aba48f4c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57EBE0-7FA1-44A9-AD18-76C5AB555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6387E3-A0B2-441A-B832-00F3543E9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3f9c5-dd25-42d0-a635-0aba48f4c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8112BF-3566-470C-A3FC-948533D49D6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833f9c5-dd25-42d0-a635-0aba48f4cda4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fa3ed9f-fff9-4884-a6e2-8dd98886b775}" enabled="0" method="" siteId="{7fa3ed9f-fff9-4884-a6e2-8dd98886b77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643</Words>
  <Application>Microsoft Office PowerPoint</Application>
  <PresentationFormat>Widescreen</PresentationFormat>
  <Paragraphs>123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BoardTemplate_corporate2</vt:lpstr>
      <vt:lpstr>MTS Integrated Management System (IMS) Manual   ISO 9001:2015 (Quality) ISO 14001:2015 (Environmental) ISO 45001:2018 (Occupational Health &amp; Safety)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Integrated Management System (IMS) Manual   ISO 9001:2015  ISO 14001:2015 ISO 45001:2018</dc:title>
  <dc:creator>Kreitlow, David</dc:creator>
  <cp:lastModifiedBy>Pawlicki, Justin</cp:lastModifiedBy>
  <cp:revision>5</cp:revision>
  <dcterms:created xsi:type="dcterms:W3CDTF">2024-07-26T15:14:49Z</dcterms:created>
  <dcterms:modified xsi:type="dcterms:W3CDTF">2024-08-09T17:18:55Z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0x0101002C77EDCFAD2AE446BC5D26B8E88E13D3</vt:lpwstr>
  </property>
</Properties>
</file>