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63" r:id="rId5"/>
    <p:sldId id="262" r:id="rId6"/>
    <p:sldId id="264" r:id="rId7"/>
    <p:sldId id="266" r:id="rId8"/>
    <p:sldId id="288" r:id="rId9"/>
    <p:sldId id="281" r:id="rId10"/>
    <p:sldId id="286" r:id="rId11"/>
    <p:sldId id="289" r:id="rId12"/>
    <p:sldId id="280" r:id="rId13"/>
    <p:sldId id="271" r:id="rId14"/>
    <p:sldId id="272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82" r:id="rId23"/>
    <p:sldId id="284" r:id="rId24"/>
    <p:sldId id="287" r:id="rId25"/>
    <p:sldId id="285" r:id="rId26"/>
    <p:sldId id="283" r:id="rId27"/>
    <p:sldId id="290" r:id="rId28"/>
    <p:sldId id="292" r:id="rId29"/>
    <p:sldId id="294" r:id="rId30"/>
    <p:sldId id="293" r:id="rId31"/>
    <p:sldId id="291" r:id="rId32"/>
    <p:sldId id="267" r:id="rId33"/>
    <p:sldId id="269" r:id="rId3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1543"/>
    <a:srgbClr val="9BD5FF"/>
    <a:srgbClr val="E2F3FF"/>
    <a:srgbClr val="D6F3FF"/>
    <a:srgbClr val="A0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8" autoAdjust="0"/>
    <p:restoredTop sz="99282" autoAdjust="0"/>
  </p:normalViewPr>
  <p:slideViewPr>
    <p:cSldViewPr snapToGrid="0" snapToObjects="1">
      <p:cViewPr>
        <p:scale>
          <a:sx n="70" d="100"/>
          <a:sy n="70" d="100"/>
        </p:scale>
        <p:origin x="-1387" y="-394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475" cy="465138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r">
              <a:defRPr sz="1200"/>
            </a:lvl1pPr>
          </a:lstStyle>
          <a:p>
            <a:fld id="{9EF2B54A-F3B7-4209-841A-CFEB7E670EF0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r">
              <a:defRPr sz="1200"/>
            </a:lvl1pPr>
          </a:lstStyle>
          <a:p>
            <a:fld id="{7AE7F7EA-810D-41DF-83BC-7BD3846EF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296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475" cy="465138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r">
              <a:defRPr sz="1200"/>
            </a:lvl1pPr>
          </a:lstStyle>
          <a:p>
            <a:fld id="{2E35B4EC-B3F1-4731-98F4-CCA6B54D0643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8" rIns="91418" bIns="457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vert="horz" lIns="91418" tIns="45708" rIns="91418" bIns="457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r">
              <a:defRPr sz="1200"/>
            </a:lvl1pPr>
          </a:lstStyle>
          <a:p>
            <a:fld id="{34D0384F-3322-4CB5-9DA6-D7D21440E8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266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cert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400800"/>
            <a:ext cx="899160" cy="216408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4794842"/>
            <a:ext cx="6553200" cy="533400"/>
          </a:xfrm>
        </p:spPr>
        <p:txBody>
          <a:bodyPr/>
          <a:lstStyle>
            <a:lvl1pPr algn="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5328242"/>
            <a:ext cx="3810000" cy="304800"/>
          </a:xfrm>
        </p:spPr>
        <p:txBody>
          <a:bodyPr/>
          <a:lstStyle>
            <a:lvl1pPr marL="0" indent="0" algn="r">
              <a:buFont typeface="Arial Narrow" pitchFamily="-107" charset="0"/>
              <a:buNone/>
              <a:defRPr sz="15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7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4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685800"/>
          </a:xfrm>
        </p:spPr>
        <p:txBody>
          <a:bodyPr/>
          <a:lstStyle>
            <a:lvl1pPr>
              <a:defRPr>
                <a:solidFill>
                  <a:srgbClr val="CC15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6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2927" y="1864159"/>
            <a:ext cx="8262938" cy="45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92686" y="6457890"/>
            <a:ext cx="2058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April 2016/ Page </a:t>
            </a:r>
            <a:fld id="{47C67C50-9A09-4E4C-83F7-67D8737F4E29}" type="slidenum">
              <a:rPr lang="en-US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algn="r"/>
              <a:t>‹#›</a:t>
            </a:fld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927" y="6487179"/>
            <a:ext cx="9877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MTS Confidential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74124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2927" y="1104225"/>
            <a:ext cx="82502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1543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 Narrow" charset="0"/>
        <a:buChar char="»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 Narrow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 Narrow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3450" y="4511040"/>
            <a:ext cx="4240530" cy="1122002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Newton </a:t>
            </a:r>
            <a:r>
              <a:rPr lang="en-US" dirty="0" smtClean="0"/>
              <a:t>Release 4.1 Training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052060" y="5717454"/>
            <a:ext cx="3810000" cy="584286"/>
          </a:xfrm>
        </p:spPr>
        <p:txBody>
          <a:bodyPr/>
          <a:lstStyle/>
          <a:p>
            <a:r>
              <a:rPr lang="en-US" dirty="0" smtClean="0"/>
              <a:t>April 2016</a:t>
            </a:r>
            <a:endParaRPr lang="en-US" dirty="0"/>
          </a:p>
          <a:p>
            <a:r>
              <a:rPr lang="en-US" dirty="0"/>
              <a:t>John Gibbs, Tom Owens, Connie Wussow</a:t>
            </a:r>
          </a:p>
        </p:txBody>
      </p:sp>
    </p:spTree>
    <p:extLst>
      <p:ext uri="{BB962C8B-B14F-4D97-AF65-F5344CB8AC3E}">
        <p14:creationId xmlns:p14="http://schemas.microsoft.com/office/powerpoint/2010/main" val="180863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63" y="4008474"/>
            <a:ext cx="5349504" cy="23775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8856" y="1117877"/>
            <a:ext cx="7974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Alignment Systems Configurator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63" y="1562464"/>
            <a:ext cx="8262938" cy="4870234"/>
          </a:xfrm>
        </p:spPr>
        <p:txBody>
          <a:bodyPr/>
          <a:lstStyle/>
          <a:p>
            <a:r>
              <a:rPr lang="en-US" dirty="0" smtClean="0"/>
              <a:t>Able to quote Standalone Alignment Fixtures and Systems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6" y="1933909"/>
            <a:ext cx="4253902" cy="18512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018" y="2321476"/>
            <a:ext cx="2976542" cy="301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45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8856" y="1117877"/>
            <a:ext cx="7974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815/816 Rock System Configurator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856" y="1562464"/>
            <a:ext cx="8747865" cy="4870234"/>
          </a:xfrm>
        </p:spPr>
        <p:txBody>
          <a:bodyPr/>
          <a:lstStyle/>
          <a:p>
            <a:pPr marL="342900" lvl="1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Located under Material Systems Dynamic &amp; QBOM Configurator</a:t>
            </a:r>
          </a:p>
          <a:p>
            <a:pPr marL="342900" lvl="1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Please work with Greg 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Pence – Materials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AE and look for Video on LMS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63" y="2413591"/>
            <a:ext cx="8603758" cy="43061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9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04800" y="1122464"/>
            <a:ext cx="7629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Landmark/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Bionix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Loadframe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Station 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Supervisor –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Performance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Level c and d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343150"/>
            <a:ext cx="5455660" cy="26966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324" y="2683435"/>
            <a:ext cx="5078376" cy="37289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12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59487" y="1107244"/>
            <a:ext cx="3969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515 HPU Enhancements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9486" y="1504254"/>
            <a:ext cx="82189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Port Connection Type Selection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Remote </a:t>
            </a:r>
            <a:r>
              <a:rPr lang="en-US" dirty="0"/>
              <a:t>Human Machine Interface (RHMI</a:t>
            </a:r>
            <a:r>
              <a:rPr lang="en-US" dirty="0" smtClean="0"/>
              <a:t>) is available </a:t>
            </a:r>
            <a:r>
              <a:rPr lang="en-US" dirty="0" smtClean="0"/>
              <a:t>for </a:t>
            </a:r>
            <a:r>
              <a:rPr lang="en-US" dirty="0" smtClean="0"/>
              <a:t>all sizes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Change to Echo Health </a:t>
            </a:r>
            <a:r>
              <a:rPr lang="en-US" dirty="0" smtClean="0"/>
              <a:t>Monitoring Selection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541181"/>
            <a:ext cx="5137185" cy="40195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66" y="2655015"/>
            <a:ext cx="6427248" cy="214026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43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59486" y="1107244"/>
            <a:ext cx="7555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HPU Components Enhancements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9487" y="1530582"/>
            <a:ext cx="7942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515 Module Upgrades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515 </a:t>
            </a:r>
            <a:r>
              <a:rPr lang="en-US" dirty="0"/>
              <a:t>RHMI </a:t>
            </a:r>
            <a:r>
              <a:rPr lang="en-US" dirty="0" smtClean="0"/>
              <a:t>Upgrade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515 </a:t>
            </a:r>
            <a:r>
              <a:rPr lang="en-US" dirty="0" smtClean="0"/>
              <a:t>EHM Upgrade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505 </a:t>
            </a:r>
            <a:r>
              <a:rPr lang="en-US" dirty="0"/>
              <a:t>Soft Start </a:t>
            </a:r>
            <a:r>
              <a:rPr lang="en-US" dirty="0" smtClean="0"/>
              <a:t>for </a:t>
            </a:r>
            <a:r>
              <a:rPr lang="en-US" dirty="0"/>
              <a:t>small HPUs (30 gpm or less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00" y="2892359"/>
            <a:ext cx="6773381" cy="377646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30" y="3275271"/>
            <a:ext cx="6090177" cy="28384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28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59486" y="1107244"/>
            <a:ext cx="7378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MTS Materials Science Academic Offer</a:t>
            </a:r>
            <a:endParaRPr lang="en-US" sz="28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715" y="1530582"/>
            <a:ext cx="8327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Part of Criterion and Exceed System Configurators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Add Content and Descriptions to Quote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For now discounting is manual, hope to automate for next release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47" y="2683900"/>
            <a:ext cx="7474688" cy="369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72" y="2683900"/>
            <a:ext cx="6038850" cy="30534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49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59486" y="1107244"/>
            <a:ext cx="7378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Filtering Accessories for Application Solutions (EM)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9485" y="1530581"/>
            <a:ext cx="9060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Finding appropriate </a:t>
            </a:r>
            <a:r>
              <a:rPr lang="en-US" dirty="0"/>
              <a:t>a</a:t>
            </a:r>
            <a:r>
              <a:rPr lang="en-US" dirty="0" smtClean="0"/>
              <a:t>ccessories for your Testing Standard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 EM Systems as well as Grips &amp; Fixtures and Extensometers Stand Alone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497" y="2230343"/>
            <a:ext cx="6331024" cy="431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44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59486" y="1107244"/>
            <a:ext cx="7378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MS Excel and MS Office Update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485" y="1870823"/>
            <a:ext cx="80594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Status will remain unchanged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MTS will provide MS Excel as part of any new computer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MTS will not provide MS Office or MS Excel Stand-alone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We encourage Business Partners and Customers to purchase their own copies of MS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This is mainly be driven by Microsoft’s licensing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We will continue to monitor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2" name="AutoShape 4" descr="Image result for MS Offic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4657725"/>
            <a:ext cx="29527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89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59486" y="1107244"/>
            <a:ext cx="7378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Extended 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Warranties – 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Added another Year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9485" y="1530581"/>
            <a:ext cx="87399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Now can add up to two years for Extended Warranty for key components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You still need then the appropriate number of Service Contracts for Routine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This allows for 3 total years of warranty. Contact your AE if customer requires more than 3 years.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4" y="3222741"/>
            <a:ext cx="9019845" cy="225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9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1753" y="1117876"/>
            <a:ext cx="7974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latin typeface="+mj-lt"/>
              </a:rPr>
              <a:t>Delivery Terms (INCO Terms 2010)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191" y="1641096"/>
            <a:ext cx="8262938" cy="479160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92962" y="1641096"/>
            <a:ext cx="80429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Select the Named Place</a:t>
            </a:r>
          </a:p>
          <a:p>
            <a:r>
              <a:rPr lang="en-US" dirty="0"/>
              <a:t>	</a:t>
            </a:r>
            <a:r>
              <a:rPr lang="en-US" dirty="0" smtClean="0"/>
              <a:t>MTS Factory or other Location (Transfer Point)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459222"/>
            <a:ext cx="8809037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2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00" y="1108710"/>
            <a:ext cx="550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Agenda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6765030" cy="4512235"/>
          </a:xfrm>
        </p:spPr>
        <p:txBody>
          <a:bodyPr/>
          <a:lstStyle/>
          <a:p>
            <a:pPr lvl="0"/>
            <a:r>
              <a:rPr lang="en-US" sz="2400" dirty="0" smtClean="0"/>
              <a:t>Introductions and General Information</a:t>
            </a:r>
          </a:p>
          <a:p>
            <a:pPr lvl="0"/>
            <a:r>
              <a:rPr lang="en-US" sz="2400" dirty="0" smtClean="0"/>
              <a:t>Newton Commerce Updates</a:t>
            </a:r>
          </a:p>
          <a:p>
            <a:pPr lvl="0"/>
            <a:r>
              <a:rPr lang="en-US" sz="2400" dirty="0" smtClean="0"/>
              <a:t>Configurator Additions</a:t>
            </a:r>
          </a:p>
          <a:p>
            <a:pPr lvl="0"/>
            <a:r>
              <a:rPr lang="en-US" sz="2400" dirty="0" smtClean="0"/>
              <a:t>Enhancements to Current Configurators</a:t>
            </a:r>
          </a:p>
          <a:p>
            <a:pPr lvl="0"/>
            <a:r>
              <a:rPr lang="en-US" sz="2400" dirty="0" smtClean="0"/>
              <a:t>Enhancements to Delivery Terms and Transit Times</a:t>
            </a:r>
          </a:p>
          <a:p>
            <a:pPr lvl="0"/>
            <a:r>
              <a:rPr lang="en-US" sz="2400" dirty="0" smtClean="0"/>
              <a:t>Other News and Reminders</a:t>
            </a:r>
            <a:endParaRPr lang="en-US" sz="2400" dirty="0"/>
          </a:p>
          <a:p>
            <a:pPr lvl="0"/>
            <a:r>
              <a:rPr lang="en-US" sz="2400" dirty="0" smtClean="0"/>
              <a:t>Future Plans – Newton Road Map</a:t>
            </a:r>
          </a:p>
          <a:p>
            <a:pPr lvl="0"/>
            <a:r>
              <a:rPr lang="en-US" sz="2400" dirty="0" smtClean="0"/>
              <a:t>Wrap-up and Q&amp;A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382" y="4303369"/>
            <a:ext cx="1884149" cy="206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25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1753" y="1117876"/>
            <a:ext cx="7974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Delivery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63" y="1641096"/>
            <a:ext cx="8262938" cy="479160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92962" y="1641096"/>
            <a:ext cx="80429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Select Shipping </a:t>
            </a:r>
            <a:r>
              <a:rPr lang="en-US" dirty="0" smtClean="0"/>
              <a:t>Zone – Where </a:t>
            </a:r>
            <a:r>
              <a:rPr lang="en-US" dirty="0" smtClean="0"/>
              <a:t>is the location of the Named Place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38" y="2167381"/>
            <a:ext cx="8094663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89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1753" y="1117876"/>
            <a:ext cx="7974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latin typeface="+mj-lt"/>
              </a:rPr>
              <a:t>MTS Preferred Delivery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63" y="1641096"/>
            <a:ext cx="8262938" cy="479160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2962" y="1641096"/>
            <a:ext cx="80854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Select Quote Incoterms/Delivery Terms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Select MTS’s Preferred Terms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Based upon your “Shipping Zone” there will be a reduced set of options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6" y="2968405"/>
            <a:ext cx="7926019" cy="346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55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1753" y="1117876"/>
            <a:ext cx="7974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Freight Changes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63" y="1641096"/>
            <a:ext cx="8262938" cy="479160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2962" y="1641096"/>
            <a:ext cx="80854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Removed Existing Freight Tab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Freight options is based on INCO/Delivery Terms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Prepaid, Prepaid and Charge, Collect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If Prepaid or Prepaid and Charge a Value Field will pop </a:t>
            </a:r>
            <a:r>
              <a:rPr lang="en-US" dirty="0" smtClean="0"/>
              <a:t>up</a:t>
            </a:r>
            <a:endParaRPr lang="en-US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This eliminates the Freight Tab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62" y="3233108"/>
            <a:ext cx="8262939" cy="319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92963" y="4832902"/>
            <a:ext cx="3019646" cy="1599795"/>
            <a:chOff x="5901070" y="4832902"/>
            <a:chExt cx="3019646" cy="1599795"/>
          </a:xfrm>
        </p:grpSpPr>
        <p:sp>
          <p:nvSpPr>
            <p:cNvPr id="2" name="Rectangle 1"/>
            <p:cNvSpPr/>
            <p:nvPr/>
          </p:nvSpPr>
          <p:spPr>
            <a:xfrm>
              <a:off x="5901070" y="4832902"/>
              <a:ext cx="3019646" cy="159979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494" y="4952481"/>
              <a:ext cx="2660798" cy="136063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80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1753" y="1117876"/>
            <a:ext cx="7974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Shipping Enhancements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63" y="1641096"/>
            <a:ext cx="8262938" cy="479160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1387" y="1594116"/>
            <a:ext cx="87874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Select “Equipment Packed For</a:t>
            </a:r>
            <a:r>
              <a:rPr lang="en-US" dirty="0"/>
              <a:t>” – </a:t>
            </a:r>
            <a:r>
              <a:rPr lang="en-US" dirty="0" smtClean="0"/>
              <a:t>Ground/Air or Ocean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Select “Mode of Transport</a:t>
            </a:r>
            <a:r>
              <a:rPr lang="en-US" dirty="0"/>
              <a:t>” – This </a:t>
            </a:r>
            <a:r>
              <a:rPr lang="en-US" dirty="0" smtClean="0"/>
              <a:t>adds in the Transit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“Estimated Shipment Schedule” means – Order to ready for </a:t>
            </a:r>
            <a:r>
              <a:rPr lang="en-US" dirty="0" smtClean="0"/>
              <a:t>shipment from MTS factory (Eden Prairie, Lexington, …)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Added more intervals in Pull Down menu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54" y="3236299"/>
            <a:ext cx="8907758" cy="30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7" y="2870347"/>
            <a:ext cx="22860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94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031" y="4086225"/>
            <a:ext cx="1910870" cy="240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1753" y="1117876"/>
            <a:ext cx="7974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Additional Comments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63" y="1641096"/>
            <a:ext cx="8262938" cy="654429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752" y="1643551"/>
            <a:ext cx="90622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MTS Preferred Terms </a:t>
            </a:r>
            <a:r>
              <a:rPr lang="en-US" dirty="0"/>
              <a:t>– </a:t>
            </a:r>
            <a:r>
              <a:rPr lang="en-US" dirty="0" smtClean="0"/>
              <a:t>found in SFDC Useful Links Section in Opportunity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01" y="2162754"/>
            <a:ext cx="7757322" cy="187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2963" y="4256141"/>
            <a:ext cx="63819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SFDC now imports the </a:t>
            </a:r>
          </a:p>
          <a:p>
            <a:r>
              <a:rPr lang="en-US" dirty="0" smtClean="0"/>
              <a:t>“Calculated Estimated Ship Schedule” from Newton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11" y="4957374"/>
            <a:ext cx="4162425" cy="152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55365">
            <a:off x="6179441" y="5415455"/>
            <a:ext cx="785617" cy="34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32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2963" y="1117876"/>
            <a:ext cx="776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Other News and Reminders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8713" y="1594116"/>
            <a:ext cx="38399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515 HPU Pricing Adjustment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21" y="1641096"/>
            <a:ext cx="4348380" cy="251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98713" y="4283641"/>
            <a:ext cx="2677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QBOM Blue Note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2964" y="1994226"/>
            <a:ext cx="4006894" cy="981923"/>
          </a:xfrm>
          <a:prstGeom prst="rect">
            <a:avLst/>
          </a:prstGeom>
          <a:noFill/>
        </p:spPr>
        <p:txBody>
          <a:bodyPr lIns="186113" tIns="93055" rIns="186113" bIns="93055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1543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pitchFamily="-107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pitchFamily="-107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pitchFamily="-107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pitchFamily="-107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pitchFamily="-107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pitchFamily="-107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pitchFamily="-107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pitchFamily="-107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1000" kern="0" dirty="0">
                <a:latin typeface="Arial Black" panose="020B0A04020102020204" pitchFamily="34" charset="0"/>
              </a:rPr>
              <a:t>515 </a:t>
            </a:r>
            <a:r>
              <a:rPr lang="en-US" sz="1000" kern="0" dirty="0" err="1">
                <a:latin typeface="Arial Black" panose="020B0A04020102020204" pitchFamily="34" charset="0"/>
              </a:rPr>
              <a:t>SilentFlo</a:t>
            </a:r>
            <a:r>
              <a:rPr lang="en-US" sz="1000" kern="0" dirty="0">
                <a:latin typeface="Arial Black" panose="020B0A04020102020204" pitchFamily="34" charset="0"/>
              </a:rPr>
              <a:t> </a:t>
            </a:r>
            <a:r>
              <a:rPr lang="en-US" sz="1000" kern="0" dirty="0" smtClean="0">
                <a:latin typeface="Arial Black" panose="020B0A04020102020204" pitchFamily="34" charset="0"/>
              </a:rPr>
              <a:t>– now even </a:t>
            </a:r>
            <a:r>
              <a:rPr lang="en-US" sz="1000" kern="0" dirty="0">
                <a:latin typeface="Arial Black" panose="020B0A04020102020204" pitchFamily="34" charset="0"/>
              </a:rPr>
              <a:t>greater options to Bundle in or out!</a:t>
            </a:r>
          </a:p>
          <a:p>
            <a:pPr algn="ctr">
              <a:lnSpc>
                <a:spcPct val="130000"/>
              </a:lnSpc>
            </a:pPr>
            <a:r>
              <a:rPr lang="en-US" sz="1000" kern="0" dirty="0">
                <a:latin typeface="Arial Black" panose="020B0A04020102020204" pitchFamily="34" charset="0"/>
              </a:rPr>
              <a:t> Helps express the value while creating competitive differentiation and flexibility in the offering price.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0" b="26014"/>
          <a:stretch/>
        </p:blipFill>
        <p:spPr bwMode="auto">
          <a:xfrm>
            <a:off x="443018" y="2780201"/>
            <a:ext cx="3707736" cy="119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08" b="61758"/>
          <a:stretch/>
        </p:blipFill>
        <p:spPr bwMode="auto">
          <a:xfrm>
            <a:off x="119745" y="4739265"/>
            <a:ext cx="8896721" cy="540306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6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09591" y="5513028"/>
            <a:ext cx="7587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Final Terms </a:t>
            </a:r>
            <a:r>
              <a:rPr lang="en-US" dirty="0"/>
              <a:t>entered on </a:t>
            </a:r>
            <a:r>
              <a:rPr lang="en-US" dirty="0" smtClean="0"/>
              <a:t>SOSF </a:t>
            </a:r>
            <a:r>
              <a:rPr lang="en-US" i="1" u="sng" dirty="0" smtClean="0"/>
              <a:t>do not have to be the same</a:t>
            </a:r>
            <a:r>
              <a:rPr lang="en-US" dirty="0" smtClean="0"/>
              <a:t> as MTS Preferred Terms listed on our quote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0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2963" y="1117876"/>
            <a:ext cx="776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More News and Reminders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8712" y="1594116"/>
            <a:ext cx="60306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225 Issues resolved since Release 4.0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125 resolved during the past 4 months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100 more “migrating” tonight</a:t>
            </a:r>
          </a:p>
        </p:txBody>
      </p:sp>
      <p:sp>
        <p:nvSpPr>
          <p:cNvPr id="7" name="Rectangle 6"/>
          <p:cNvSpPr/>
          <p:nvPr/>
        </p:nvSpPr>
        <p:spPr>
          <a:xfrm>
            <a:off x="598711" y="2770516"/>
            <a:ext cx="84582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Lead time disclaimer removed – covered in MTS Terms &amp; Conditions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8711" y="3825732"/>
            <a:ext cx="3793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Newton </a:t>
            </a:r>
            <a:r>
              <a:rPr lang="en-US" dirty="0" smtClean="0"/>
              <a:t>Usage Increasing!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31"/>
          <a:stretch/>
        </p:blipFill>
        <p:spPr bwMode="auto">
          <a:xfrm>
            <a:off x="461963" y="3219450"/>
            <a:ext cx="8220075" cy="34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29982"/>
            <a:ext cx="4414838" cy="2659929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lumMod val="8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18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2963" y="1117876"/>
            <a:ext cx="776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More News and Reminders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8713" y="1594116"/>
            <a:ext cx="47461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Quarterly </a:t>
            </a:r>
            <a:r>
              <a:rPr lang="en-US" dirty="0"/>
              <a:t>Regional Newton Forums </a:t>
            </a:r>
            <a:r>
              <a:rPr lang="en-US" dirty="0" smtClean="0"/>
              <a:t>beginning in May</a:t>
            </a:r>
          </a:p>
        </p:txBody>
      </p:sp>
      <p:sp>
        <p:nvSpPr>
          <p:cNvPr id="7" name="Rectangle 6"/>
          <p:cNvSpPr/>
          <p:nvPr/>
        </p:nvSpPr>
        <p:spPr>
          <a:xfrm>
            <a:off x="598711" y="2509252"/>
            <a:ext cx="3233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January Newton Survey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591" y="5251764"/>
            <a:ext cx="7587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Newton Issue tracking of your SFDC </a:t>
            </a:r>
            <a:r>
              <a:rPr lang="en-US" dirty="0" smtClean="0"/>
              <a:t>Cases – set </a:t>
            </a:r>
            <a:r>
              <a:rPr lang="en-US" dirty="0"/>
              <a:t>up “Alerts” on the </a:t>
            </a:r>
            <a:r>
              <a:rPr lang="en-US" dirty="0" smtClean="0"/>
              <a:t>Issues list to receive </a:t>
            </a:r>
            <a:r>
              <a:rPr lang="en-US" dirty="0"/>
              <a:t>emails with updates of changes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886" y="1341877"/>
            <a:ext cx="2993096" cy="261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96" y="2963792"/>
            <a:ext cx="2827733" cy="2055636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lumMod val="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19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1753" y="1117876"/>
            <a:ext cx="7974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Newton Road-Map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63" y="1641096"/>
            <a:ext cx="8262938" cy="479160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5058" y="1665659"/>
            <a:ext cx="87874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 smtClean="0"/>
              <a:t>Configurators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Testline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244 G2 Actuator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Mid Tier Actuators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Acumen  3kN &amp;12kN AT systems (R&amp;D)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850 Damper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 smtClean="0"/>
              <a:t>Functionality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Improved Costing Functions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Document Enhancements &amp; Templates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Freight Estimator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Quoting/Pricing for Product Manual Translation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Controllers to ZISO (CRI Form integration and Lead-time Reduction)</a:t>
            </a:r>
          </a:p>
          <a:p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395" y="1641096"/>
            <a:ext cx="2061418" cy="329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73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04801" y="1122464"/>
            <a:ext cx="3115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Newton Contacts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6231630" cy="4512235"/>
          </a:xfrm>
        </p:spPr>
        <p:txBody>
          <a:bodyPr/>
          <a:lstStyle/>
          <a:p>
            <a:pPr lvl="0"/>
            <a:r>
              <a:rPr lang="en-US" sz="2400" b="1" dirty="0" smtClean="0"/>
              <a:t>John Gibbs</a:t>
            </a:r>
          </a:p>
          <a:p>
            <a:pPr lvl="1"/>
            <a:r>
              <a:rPr lang="en-US" sz="2400" dirty="0" smtClean="0"/>
              <a:t>Sales Process Technology Manager</a:t>
            </a:r>
          </a:p>
          <a:p>
            <a:pPr lvl="1"/>
            <a:endParaRPr lang="en-US" sz="2400" dirty="0"/>
          </a:p>
          <a:p>
            <a:r>
              <a:rPr lang="en-US" sz="2400" b="1" dirty="0" smtClean="0"/>
              <a:t>Connie Wussow</a:t>
            </a:r>
          </a:p>
          <a:p>
            <a:pPr lvl="1"/>
            <a:r>
              <a:rPr lang="en-US" sz="2400" dirty="0" smtClean="0"/>
              <a:t>Sales Operations Manager</a:t>
            </a:r>
          </a:p>
          <a:p>
            <a:pPr lvl="1"/>
            <a:endParaRPr lang="en-US" sz="2400" dirty="0" smtClean="0"/>
          </a:p>
          <a:p>
            <a:r>
              <a:rPr lang="en-US" sz="2400" b="1" dirty="0" smtClean="0"/>
              <a:t>Tom Owens</a:t>
            </a:r>
          </a:p>
          <a:p>
            <a:pPr lvl="1"/>
            <a:r>
              <a:rPr lang="en-US" sz="2400" dirty="0" smtClean="0"/>
              <a:t>Configuration Manager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931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04801" y="1122464"/>
            <a:ext cx="2009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General Info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 sz="2400" dirty="0" smtClean="0"/>
              <a:t>Phones are muted</a:t>
            </a:r>
          </a:p>
          <a:p>
            <a:pPr lvl="0"/>
            <a:r>
              <a:rPr lang="en-US" sz="2400" dirty="0" smtClean="0"/>
              <a:t>Please enter questions via Chat function</a:t>
            </a:r>
          </a:p>
          <a:p>
            <a:pPr lvl="0"/>
            <a:r>
              <a:rPr lang="en-US" sz="2400" dirty="0" smtClean="0"/>
              <a:t>Chat questions will be addressed at the end of the WebEx</a:t>
            </a:r>
          </a:p>
          <a:p>
            <a:pPr lvl="0"/>
            <a:r>
              <a:rPr lang="en-US" sz="2400" dirty="0" smtClean="0"/>
              <a:t>WebEx is being recorded</a:t>
            </a:r>
          </a:p>
          <a:p>
            <a:pPr lvl="0"/>
            <a:r>
              <a:rPr lang="en-US" sz="2400" dirty="0" smtClean="0"/>
              <a:t>Recording will be posted on LMS</a:t>
            </a:r>
          </a:p>
          <a:p>
            <a:pPr lvl="0"/>
            <a:r>
              <a:rPr lang="en-US" sz="2400" dirty="0" smtClean="0"/>
              <a:t>Recording will also be posted on Business Partners site</a:t>
            </a:r>
          </a:p>
          <a:p>
            <a:pPr lvl="0"/>
            <a:endParaRPr lang="en-US" sz="24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629" y="3115256"/>
            <a:ext cx="1544398" cy="351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31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1" y="1122464"/>
            <a:ext cx="2009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Wrap-up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7"/>
            <a:ext cx="7908030" cy="2788024"/>
          </a:xfrm>
        </p:spPr>
        <p:txBody>
          <a:bodyPr/>
          <a:lstStyle/>
          <a:p>
            <a:pPr lvl="0"/>
            <a:r>
              <a:rPr lang="en-US" sz="2400" dirty="0" smtClean="0"/>
              <a:t>Thank you for your time and attention</a:t>
            </a:r>
          </a:p>
          <a:p>
            <a:pPr lvl="0"/>
            <a:endParaRPr lang="en-US" sz="1400" dirty="0"/>
          </a:p>
          <a:p>
            <a:pPr lvl="0"/>
            <a:r>
              <a:rPr lang="en-US" sz="2400" dirty="0" smtClean="0"/>
              <a:t>Responses to Chat questions received during the presentation</a:t>
            </a:r>
          </a:p>
          <a:p>
            <a:pPr lvl="0"/>
            <a:endParaRPr lang="en-US" sz="1400" dirty="0"/>
          </a:p>
          <a:p>
            <a:pPr lvl="0"/>
            <a:r>
              <a:rPr lang="en-US" sz="2400" dirty="0" smtClean="0"/>
              <a:t>Open discussion – time permitting</a:t>
            </a:r>
          </a:p>
          <a:p>
            <a:pPr lvl="0"/>
            <a:endParaRPr lang="en-US" sz="1400" dirty="0"/>
          </a:p>
          <a:p>
            <a:pPr lvl="0"/>
            <a:r>
              <a:rPr lang="en-US" sz="2400" dirty="0" smtClean="0"/>
              <a:t>Once again – Thank You!</a:t>
            </a:r>
          </a:p>
          <a:p>
            <a:pPr lvl="0"/>
            <a:endParaRPr lang="en-US" dirty="0"/>
          </a:p>
          <a:p>
            <a:pPr lvl="4"/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051" y="2980267"/>
            <a:ext cx="3252029" cy="135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307" y="4523778"/>
            <a:ext cx="4331759" cy="215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30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4804" y="1117877"/>
            <a:ext cx="7974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Release 4.1 Commerce Changes and Enhancements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1641096"/>
            <a:ext cx="8066044" cy="4791601"/>
          </a:xfrm>
        </p:spPr>
        <p:txBody>
          <a:bodyPr/>
          <a:lstStyle/>
          <a:p>
            <a:pPr lvl="0"/>
            <a:r>
              <a:rPr lang="en-US" sz="2400" dirty="0" smtClean="0"/>
              <a:t>Billing Plan Enhancement</a:t>
            </a:r>
            <a:endParaRPr lang="en-US" sz="2400" dirty="0"/>
          </a:p>
          <a:p>
            <a:pPr lvl="0"/>
            <a:r>
              <a:rPr lang="en-US" sz="2400" dirty="0"/>
              <a:t>Added </a:t>
            </a:r>
            <a:r>
              <a:rPr lang="en-US" sz="2400" dirty="0" smtClean="0"/>
              <a:t>Lead Time </a:t>
            </a:r>
            <a:r>
              <a:rPr lang="en-US" sz="2400" dirty="0"/>
              <a:t>Details in Pencil Edit</a:t>
            </a:r>
          </a:p>
          <a:p>
            <a:pPr lvl="0"/>
            <a:r>
              <a:rPr lang="en-US" sz="2400" dirty="0"/>
              <a:t>Changed Layout in Pencil Edit</a:t>
            </a:r>
          </a:p>
          <a:p>
            <a:pPr lvl="0"/>
            <a:r>
              <a:rPr lang="en-US" sz="2400" dirty="0"/>
              <a:t>Costs on Part Search Items</a:t>
            </a:r>
          </a:p>
          <a:p>
            <a:pPr lvl="0"/>
            <a:r>
              <a:rPr lang="en-US" sz="2400" dirty="0" smtClean="0"/>
              <a:t>Added Korea </a:t>
            </a:r>
            <a:r>
              <a:rPr lang="en-US" sz="2400" dirty="0"/>
              <a:t>Sales </a:t>
            </a:r>
            <a:r>
              <a:rPr lang="en-US" sz="2400" dirty="0" smtClean="0"/>
              <a:t>Org (5400) on March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with Korea going live on SAP</a:t>
            </a:r>
          </a:p>
          <a:p>
            <a:pPr lvl="0"/>
            <a:r>
              <a:rPr lang="en-US" sz="2400" dirty="0" smtClean="0"/>
              <a:t>Added a loading dialog on the ‘Return to Opportunity’ action</a:t>
            </a:r>
          </a:p>
          <a:p>
            <a:pPr lvl="0"/>
            <a:r>
              <a:rPr lang="en-US" sz="2400" dirty="0" smtClean="0"/>
              <a:t>Fixed quote document issues on terms lines running together and how the ‘special terms’ text is displayed</a:t>
            </a:r>
          </a:p>
          <a:p>
            <a:pPr lvl="0"/>
            <a:r>
              <a:rPr lang="en-US" sz="2400" dirty="0" smtClean="0"/>
              <a:t>Added note and improved view of Line Level Engineered Content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1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2961" y="1117876"/>
            <a:ext cx="77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Billing Plan Enhancement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63" y="1641096"/>
            <a:ext cx="8262938" cy="479160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2962" y="1641096"/>
            <a:ext cx="85305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If the total price of your initial quote is less than $50,000 USD, then the Billing Plan defaults to:  100% on Shipment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If greater than </a:t>
            </a:r>
            <a:r>
              <a:rPr lang="en-US" sz="1800" dirty="0"/>
              <a:t>$50,000 </a:t>
            </a:r>
            <a:r>
              <a:rPr lang="en-US" sz="1800" dirty="0" smtClean="0"/>
              <a:t>USD, it defaults to:  40% on Order – 60% on Shipment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Calculation is based on the currency of the Sales Org for that Opportunity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You make the final decision, but these are the preferred MTS Billing Plans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62" y="3157327"/>
            <a:ext cx="8530556" cy="335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4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2" b="1470"/>
          <a:stretch/>
        </p:blipFill>
        <p:spPr bwMode="auto">
          <a:xfrm>
            <a:off x="85725" y="1545846"/>
            <a:ext cx="7248525" cy="498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2963" y="1066170"/>
            <a:ext cx="788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Changed format and added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L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ead Time details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in Pencil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63" y="1641096"/>
            <a:ext cx="8262938" cy="479160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571" y="2375256"/>
            <a:ext cx="3464552" cy="15789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70" y="1718695"/>
            <a:ext cx="8219030" cy="31665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31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6815" y="1117876"/>
            <a:ext cx="564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Added Costing for Part Search Items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63" y="1641096"/>
            <a:ext cx="8262938" cy="479160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2962" y="1641096"/>
            <a:ext cx="80854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If you have access to Costing Functionality (RSM and AE) it will bring across the costs for Part Search items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62" y="2434856"/>
            <a:ext cx="8647652" cy="370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10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1753" y="1117876"/>
            <a:ext cx="564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Other Commerce Items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962" y="1641096"/>
            <a:ext cx="80854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Added a loading dialog on the ‘Return to Opportunity’ action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0" y="2043790"/>
            <a:ext cx="2967811" cy="162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2962" y="3707961"/>
            <a:ext cx="80854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Added </a:t>
            </a:r>
            <a:r>
              <a:rPr lang="en-US" dirty="0" smtClean="0"/>
              <a:t>“Additional” notes </a:t>
            </a:r>
            <a:r>
              <a:rPr lang="en-US" dirty="0"/>
              <a:t>and </a:t>
            </a:r>
            <a:r>
              <a:rPr lang="en-US" dirty="0" smtClean="0"/>
              <a:t>corrected small screen wrapping issue for Line Level of </a:t>
            </a:r>
            <a:r>
              <a:rPr lang="en-US" dirty="0"/>
              <a:t>Engineered </a:t>
            </a:r>
            <a:r>
              <a:rPr lang="en-US" dirty="0" smtClean="0"/>
              <a:t>Content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4503416"/>
            <a:ext cx="4513418" cy="201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99" y="4526276"/>
            <a:ext cx="6134100" cy="205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83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8856" y="1117877"/>
            <a:ext cx="7974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Release 4.1 Configuration Additions and Enhancements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63" y="1562464"/>
            <a:ext cx="6471904" cy="4870234"/>
          </a:xfrm>
        </p:spPr>
        <p:txBody>
          <a:bodyPr/>
          <a:lstStyle/>
          <a:p>
            <a:r>
              <a:rPr lang="en-US" dirty="0" smtClean="0"/>
              <a:t>New Configurators</a:t>
            </a:r>
            <a:endParaRPr lang="en-US" dirty="0"/>
          </a:p>
          <a:p>
            <a:pPr lvl="1"/>
            <a:r>
              <a:rPr lang="en-US" dirty="0"/>
              <a:t>Alignment Fixtures</a:t>
            </a:r>
          </a:p>
          <a:p>
            <a:pPr lvl="1"/>
            <a:r>
              <a:rPr lang="en-US" dirty="0"/>
              <a:t>815/816 Rock Systems (QBOM Only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Go Live week of April 25th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Enhancements to Existing Configurators</a:t>
            </a:r>
            <a:endParaRPr lang="en-US" dirty="0"/>
          </a:p>
          <a:p>
            <a:pPr lvl="1"/>
            <a:r>
              <a:rPr lang="en-US" dirty="0" smtClean="0"/>
              <a:t>Landmark- Load-frame Station Supervisor (LSS)</a:t>
            </a:r>
            <a:endParaRPr lang="en-US" dirty="0"/>
          </a:p>
          <a:p>
            <a:pPr lvl="1"/>
            <a:r>
              <a:rPr lang="en-US" dirty="0" smtClean="0"/>
              <a:t>515 &amp; HPU </a:t>
            </a:r>
            <a:r>
              <a:rPr lang="en-US" dirty="0"/>
              <a:t>Components </a:t>
            </a:r>
            <a:r>
              <a:rPr lang="en-US" dirty="0" smtClean="0"/>
              <a:t>Enhancements</a:t>
            </a:r>
          </a:p>
          <a:p>
            <a:pPr lvl="1"/>
            <a:r>
              <a:rPr lang="en-US" dirty="0"/>
              <a:t>MTS Materials Science Academic </a:t>
            </a:r>
            <a:r>
              <a:rPr lang="en-US" dirty="0" smtClean="0"/>
              <a:t>Offer (For EM Systems)</a:t>
            </a:r>
            <a:endParaRPr lang="en-US" dirty="0"/>
          </a:p>
          <a:p>
            <a:pPr lvl="1"/>
            <a:r>
              <a:rPr lang="en-US" dirty="0" smtClean="0"/>
              <a:t>Filter </a:t>
            </a:r>
            <a:r>
              <a:rPr lang="en-US" dirty="0"/>
              <a:t>to assist with Application Solutions (EM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Crank Dyno and EMA </a:t>
            </a:r>
            <a:r>
              <a:rPr lang="en-US" dirty="0" smtClean="0"/>
              <a:t>enhancements</a:t>
            </a:r>
            <a:endParaRPr lang="en-US" dirty="0"/>
          </a:p>
          <a:p>
            <a:pPr lvl="1"/>
            <a:r>
              <a:rPr lang="en-US" dirty="0"/>
              <a:t>MS Excel and MS Office </a:t>
            </a:r>
            <a:r>
              <a:rPr lang="en-US" dirty="0" smtClean="0"/>
              <a:t>Status update</a:t>
            </a:r>
          </a:p>
          <a:p>
            <a:pPr lvl="1"/>
            <a:r>
              <a:rPr lang="en-US" dirty="0"/>
              <a:t>Extended Warranties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344" y="2035629"/>
            <a:ext cx="1793144" cy="409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49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Y14growthTemplate">
  <a:themeElements>
    <a:clrScheme name="Custom 6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0F5181"/>
      </a:accent1>
      <a:accent2>
        <a:srgbClr val="732E9A"/>
      </a:accent2>
      <a:accent3>
        <a:srgbClr val="A20012"/>
      </a:accent3>
      <a:accent4>
        <a:srgbClr val="B86900"/>
      </a:accent4>
      <a:accent5>
        <a:srgbClr val="447923"/>
      </a:accent5>
      <a:accent6>
        <a:srgbClr val="2C9C89"/>
      </a:accent6>
      <a:hlink>
        <a:srgbClr val="EC4000"/>
      </a:hlink>
      <a:folHlink>
        <a:srgbClr val="F8CE8A"/>
      </a:folHlink>
    </a:clrScheme>
    <a:fontScheme name="seismic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ism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BCACF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C4E1E4"/>
        </a:accent5>
        <a:accent6>
          <a:srgbClr val="008A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4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5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A9A9A9"/>
        </a:accent1>
        <a:accent2>
          <a:srgbClr val="5F9CD3"/>
        </a:accent2>
        <a:accent3>
          <a:srgbClr val="FFFFFF"/>
        </a:accent3>
        <a:accent4>
          <a:srgbClr val="000000"/>
        </a:accent4>
        <a:accent5>
          <a:srgbClr val="D1D1D1"/>
        </a:accent5>
        <a:accent6>
          <a:srgbClr val="558DBF"/>
        </a:accent6>
        <a:hlink>
          <a:srgbClr val="537779"/>
        </a:hlink>
        <a:folHlink>
          <a:srgbClr val="85A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6788D1F0512B46994B0ED83F661345" ma:contentTypeVersion="0" ma:contentTypeDescription="Create a new document." ma:contentTypeScope="" ma:versionID="d58a0b19bee1a76d41a949f29233d87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9A8F26-8666-4B38-825D-5A0F0A617923}">
  <ds:schemaRefs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E3FC15E-73C5-4F0E-831A-DADCC2A1E8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FA5F019-6CB3-4DC8-A07D-3EE96713E1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FY14growthTemplate</Template>
  <TotalTime>5551</TotalTime>
  <Words>1048</Words>
  <Application>Microsoft Office PowerPoint</Application>
  <PresentationFormat>On-screen Show (4:3)</PresentationFormat>
  <Paragraphs>190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FY14growthTemplate</vt:lpstr>
      <vt:lpstr>   Newton Release 4.1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FY14 Initiatives</dc:title>
  <dc:creator>DREWC</dc:creator>
  <cp:lastModifiedBy>gibbsj</cp:lastModifiedBy>
  <cp:revision>418</cp:revision>
  <cp:lastPrinted>2015-10-15T18:31:00Z</cp:lastPrinted>
  <dcterms:created xsi:type="dcterms:W3CDTF">2013-10-14T18:14:15Z</dcterms:created>
  <dcterms:modified xsi:type="dcterms:W3CDTF">2016-04-07T14:42:21Z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0x010100656788D1F0512B46994B0ED83F661345</vt:lpwstr>
  </property>
</Properties>
</file>