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handoutMasterIdLst>
    <p:handoutMasterId r:id="rId28"/>
  </p:handoutMasterIdLst>
  <p:sldIdLst>
    <p:sldId id="256" r:id="rId2"/>
    <p:sldId id="265" r:id="rId3"/>
    <p:sldId id="266" r:id="rId4"/>
    <p:sldId id="257" r:id="rId5"/>
    <p:sldId id="267" r:id="rId6"/>
    <p:sldId id="258" r:id="rId7"/>
    <p:sldId id="268" r:id="rId8"/>
    <p:sldId id="278" r:id="rId9"/>
    <p:sldId id="270" r:id="rId10"/>
    <p:sldId id="279" r:id="rId11"/>
    <p:sldId id="269" r:id="rId12"/>
    <p:sldId id="280" r:id="rId13"/>
    <p:sldId id="271" r:id="rId14"/>
    <p:sldId id="281" r:id="rId15"/>
    <p:sldId id="272" r:id="rId16"/>
    <p:sldId id="282" r:id="rId17"/>
    <p:sldId id="273" r:id="rId18"/>
    <p:sldId id="283" r:id="rId19"/>
    <p:sldId id="274" r:id="rId20"/>
    <p:sldId id="263" r:id="rId21"/>
    <p:sldId id="275" r:id="rId22"/>
    <p:sldId id="276" r:id="rId23"/>
    <p:sldId id="284" r:id="rId24"/>
    <p:sldId id="277" r:id="rId25"/>
    <p:sldId id="285" r:id="rId26"/>
  </p:sldIdLst>
  <p:sldSz cx="9144000" cy="6858000" type="screen4x3"/>
  <p:notesSz cx="7010400" cy="9296400"/>
  <p:defaultTex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E9D"/>
    <a:srgbClr val="FFFFFF"/>
    <a:srgbClr val="CC1543"/>
    <a:srgbClr val="FFFFCC"/>
    <a:srgbClr val="EFE7A9"/>
    <a:srgbClr val="F9EC9F"/>
    <a:srgbClr val="C6CC98"/>
    <a:srgbClr val="4D6A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92" autoAdjust="0"/>
    <p:restoredTop sz="93529" autoAdjust="0"/>
  </p:normalViewPr>
  <p:slideViewPr>
    <p:cSldViewPr snapToGrid="0">
      <p:cViewPr varScale="1">
        <p:scale>
          <a:sx n="114" d="100"/>
          <a:sy n="114" d="100"/>
        </p:scale>
        <p:origin x="205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5C7AF9-DA5D-42B4-BC11-07128D15F512}"/>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589262FF-C7F3-4A02-89BD-089AAFEE4B97}"/>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ea typeface="ＭＳ Ｐゴシック" charset="0"/>
                <a:cs typeface="ＭＳ Ｐゴシック" charset="0"/>
              </a:defRPr>
            </a:lvl1pPr>
          </a:lstStyle>
          <a:p>
            <a:pPr>
              <a:defRPr/>
            </a:pPr>
            <a:fld id="{2704183D-F4C9-49A1-A3FA-1D6A3EE29D06}" type="datetimeFigureOut">
              <a:rPr lang="en-US"/>
              <a:pPr>
                <a:defRPr/>
              </a:pPr>
              <a:t>11/4/2021</a:t>
            </a:fld>
            <a:endParaRPr lang="en-US" dirty="0"/>
          </a:p>
        </p:txBody>
      </p:sp>
      <p:sp>
        <p:nvSpPr>
          <p:cNvPr id="4" name="Footer Placeholder 3">
            <a:extLst>
              <a:ext uri="{FF2B5EF4-FFF2-40B4-BE49-F238E27FC236}">
                <a16:creationId xmlns:a16="http://schemas.microsoft.com/office/drawing/2014/main" id="{AA33883F-0FCD-4889-9600-AAC3AA3F01A3}"/>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8FE2D7ED-7E2F-4E1E-8EB0-313B85F2DB24}"/>
              </a:ext>
            </a:extLst>
          </p:cNvPr>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E8C9FB1C-F40C-4D97-8B49-F7D688041EEE}"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E46EECC-A0F7-4684-8B52-75F9DE0CBDB2}"/>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pitchFamily="-107" charset="0"/>
                <a:ea typeface="+mn-ea"/>
                <a:cs typeface="+mn-cs"/>
              </a:defRPr>
            </a:lvl1pPr>
          </a:lstStyle>
          <a:p>
            <a:pPr>
              <a:defRPr/>
            </a:pPr>
            <a:endParaRPr lang="en-US"/>
          </a:p>
        </p:txBody>
      </p:sp>
      <p:sp>
        <p:nvSpPr>
          <p:cNvPr id="6147" name="Rectangle 3">
            <a:extLst>
              <a:ext uri="{FF2B5EF4-FFF2-40B4-BE49-F238E27FC236}">
                <a16:creationId xmlns:a16="http://schemas.microsoft.com/office/drawing/2014/main" id="{483348AF-6A77-439C-9DA0-3754DB66F15C}"/>
              </a:ext>
            </a:extLst>
          </p:cNvPr>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pitchFamily="-107" charset="0"/>
                <a:ea typeface="+mn-ea"/>
                <a:cs typeface="+mn-cs"/>
              </a:defRPr>
            </a:lvl1pPr>
          </a:lstStyle>
          <a:p>
            <a:pPr>
              <a:defRPr/>
            </a:pPr>
            <a:endParaRPr lang="en-US"/>
          </a:p>
        </p:txBody>
      </p:sp>
      <p:sp>
        <p:nvSpPr>
          <p:cNvPr id="16388" name="Rectangle 4">
            <a:extLst>
              <a:ext uri="{FF2B5EF4-FFF2-40B4-BE49-F238E27FC236}">
                <a16:creationId xmlns:a16="http://schemas.microsoft.com/office/drawing/2014/main" id="{B82E8A80-8778-48F7-AB04-952193F5139D}"/>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02FEAE51-E2A1-413E-84E6-4D293F849597}"/>
              </a:ext>
            </a:extLst>
          </p:cNvPr>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F5E6A69D-20C2-4851-A8B8-C27A1F7322A6}"/>
              </a:ext>
            </a:extLst>
          </p:cNvPr>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pitchFamily="-107" charset="0"/>
                <a:ea typeface="+mn-ea"/>
                <a:cs typeface="+mn-cs"/>
              </a:defRPr>
            </a:lvl1pPr>
          </a:lstStyle>
          <a:p>
            <a:pPr>
              <a:defRPr/>
            </a:pPr>
            <a:endParaRPr lang="en-US"/>
          </a:p>
        </p:txBody>
      </p:sp>
      <p:sp>
        <p:nvSpPr>
          <p:cNvPr id="6151" name="Rectangle 7">
            <a:extLst>
              <a:ext uri="{FF2B5EF4-FFF2-40B4-BE49-F238E27FC236}">
                <a16:creationId xmlns:a16="http://schemas.microsoft.com/office/drawing/2014/main" id="{B8FAB857-0ED4-448B-9894-5CCF99AEDAAF}"/>
              </a:ext>
            </a:extLst>
          </p:cNvPr>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9619DAA0-2F8A-42D8-BBAF-F8AB02DE6E5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7"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68300588-DEE8-455A-9352-422D12199D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400800"/>
            <a:ext cx="898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7DE25F00-9991-4409-AD1C-2F9042AE29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2209800" y="4724400"/>
            <a:ext cx="6553200" cy="533400"/>
          </a:xfrm>
          <a:prstGeom prst="rect">
            <a:avLst/>
          </a:prstGeom>
        </p:spPr>
        <p:txBody>
          <a:bodyPr/>
          <a:lstStyle>
            <a:lvl1pPr algn="r">
              <a:defRPr sz="2400">
                <a:solidFill>
                  <a:srgbClr val="CC1543"/>
                </a:solidFill>
                <a:latin typeface="Arial" pitchFamily="34" charset="0"/>
                <a:cs typeface="Arial" pitchFamily="34" charset="0"/>
              </a:defRPr>
            </a:lvl1pPr>
          </a:lstStyle>
          <a:p>
            <a:r>
              <a:rPr lang="en-US"/>
              <a:t>Click to edit Master title style</a:t>
            </a:r>
            <a:endParaRPr lang="en-US" dirty="0"/>
          </a:p>
        </p:txBody>
      </p:sp>
      <p:sp>
        <p:nvSpPr>
          <p:cNvPr id="7171"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600">
                <a:latin typeface="Arial" pitchFamily="34" charset="0"/>
                <a:cs typeface="Arial" pitchFamily="34" charset="0"/>
              </a:defRPr>
            </a:lvl1pPr>
          </a:lstStyle>
          <a:p>
            <a:r>
              <a:rPr lang="en-US"/>
              <a:t>Click to edit Master subtitle style</a:t>
            </a:r>
            <a:endParaRPr lang="en-US" dirty="0"/>
          </a:p>
        </p:txBody>
      </p:sp>
    </p:spTree>
    <p:extLst>
      <p:ext uri="{BB962C8B-B14F-4D97-AF65-F5344CB8AC3E}">
        <p14:creationId xmlns:p14="http://schemas.microsoft.com/office/powerpoint/2010/main" val="1611521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219200"/>
            <a:ext cx="8262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626861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43598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a:extLst>
              <a:ext uri="{FF2B5EF4-FFF2-40B4-BE49-F238E27FC236}">
                <a16:creationId xmlns:a16="http://schemas.microsoft.com/office/drawing/2014/main" id="{D01D7067-75FA-4E45-A6F5-52593BA4EF0D}"/>
              </a:ext>
            </a:extLst>
          </p:cNvPr>
          <p:cNvPicPr>
            <a:picLocks noChangeAspect="1"/>
          </p:cNvPicPr>
          <p:nvPr/>
        </p:nvPicPr>
        <p:blipFill>
          <a:blip r:embed="rId5">
            <a:extLst>
              <a:ext uri="{28A0092B-C50C-407E-A947-70E740481C1C}">
                <a14:useLocalDpi xmlns:a14="http://schemas.microsoft.com/office/drawing/2010/main" val="0"/>
              </a:ext>
            </a:extLst>
          </a:blip>
          <a:srcRect t="86626"/>
          <a:stretch>
            <a:fillRect/>
          </a:stretch>
        </p:blipFill>
        <p:spPr bwMode="auto">
          <a:xfrm>
            <a:off x="0" y="974725"/>
            <a:ext cx="91440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9F81E633-2B0A-4064-9FB7-58581CD8E8B7}"/>
              </a:ext>
            </a:extLst>
          </p:cNvPr>
          <p:cNvSpPr>
            <a:spLocks noGrp="1" noChangeArrowheads="1"/>
          </p:cNvSpPr>
          <p:nvPr>
            <p:ph type="body" idx="1"/>
          </p:nvPr>
        </p:nvSpPr>
        <p:spPr bwMode="auto">
          <a:xfrm>
            <a:off x="500063" y="1219200"/>
            <a:ext cx="826293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Title Placeholder 5">
            <a:extLst>
              <a:ext uri="{FF2B5EF4-FFF2-40B4-BE49-F238E27FC236}">
                <a16:creationId xmlns:a16="http://schemas.microsoft.com/office/drawing/2014/main" id="{F3F0A7F6-BE1A-4159-BDA7-16967731E584}"/>
              </a:ext>
            </a:extLst>
          </p:cNvPr>
          <p:cNvSpPr>
            <a:spLocks noGrp="1"/>
          </p:cNvSpPr>
          <p:nvPr>
            <p:ph type="title"/>
          </p:nvPr>
        </p:nvSpPr>
        <p:spPr bwMode="auto">
          <a:xfrm>
            <a:off x="533400" y="76200"/>
            <a:ext cx="68135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 name="Rectangle 6">
            <a:extLst>
              <a:ext uri="{FF2B5EF4-FFF2-40B4-BE49-F238E27FC236}">
                <a16:creationId xmlns:a16="http://schemas.microsoft.com/office/drawing/2014/main" id="{8567C4DF-AF18-4194-A8C0-0709AC149B65}"/>
              </a:ext>
            </a:extLst>
          </p:cNvPr>
          <p:cNvSpPr>
            <a:spLocks noGrp="1" noChangeArrowheads="1"/>
          </p:cNvSpPr>
          <p:nvPr/>
        </p:nvSpPr>
        <p:spPr bwMode="auto">
          <a:xfrm>
            <a:off x="6102350" y="6527800"/>
            <a:ext cx="2843213" cy="244475"/>
          </a:xfrm>
          <a:prstGeom prst="rect">
            <a:avLst/>
          </a:prstGeom>
          <a:noFill/>
          <a:ln w="9525">
            <a:noFill/>
            <a:miter lim="800000"/>
            <a:headEnd/>
            <a:tailEnd/>
          </a:ln>
          <a:effec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r" eaLnBrk="1" hangingPunct="1">
              <a:defRPr/>
            </a:pPr>
            <a:r>
              <a:rPr lang="en-US" altLang="en-US" sz="1000" dirty="0">
                <a:solidFill>
                  <a:srgbClr val="7F7F7F"/>
                </a:solidFill>
                <a:cs typeface="Arial" panose="020B0604020202020204" pitchFamily="34" charset="0"/>
              </a:rPr>
              <a:t>September 2021    Page </a:t>
            </a:r>
            <a:fld id="{DA7DCADF-F8A1-4D60-A111-E3B88C6CD263}" type="slidenum">
              <a:rPr lang="en-US" altLang="en-US" sz="1000" smtClean="0">
                <a:solidFill>
                  <a:srgbClr val="7F7F7F"/>
                </a:solidFill>
                <a:cs typeface="Arial" panose="020B0604020202020204" pitchFamily="34" charset="0"/>
              </a:rPr>
              <a:pPr algn="r" eaLnBrk="1" hangingPunct="1">
                <a:defRPr/>
              </a:pPr>
              <a:t>‹#›</a:t>
            </a:fld>
            <a:endParaRPr lang="en-US" altLang="en-US" sz="1000" dirty="0">
              <a:solidFill>
                <a:srgbClr val="7F7F7F"/>
              </a:solidFill>
              <a:cs typeface="Arial" panose="020B0604020202020204" pitchFamily="34" charset="0"/>
            </a:endParaRPr>
          </a:p>
        </p:txBody>
      </p:sp>
      <p:sp>
        <p:nvSpPr>
          <p:cNvPr id="8" name="Footer Placeholder 4">
            <a:extLst>
              <a:ext uri="{FF2B5EF4-FFF2-40B4-BE49-F238E27FC236}">
                <a16:creationId xmlns:a16="http://schemas.microsoft.com/office/drawing/2014/main" id="{24D36FA8-5523-4338-BB84-9242311FD5C5}"/>
              </a:ext>
            </a:extLst>
          </p:cNvPr>
          <p:cNvSpPr>
            <a:spLocks noGrp="1"/>
          </p:cNvSpPr>
          <p:nvPr/>
        </p:nvSpPr>
        <p:spPr>
          <a:xfrm>
            <a:off x="450850" y="6527800"/>
            <a:ext cx="1487488" cy="244475"/>
          </a:xfrm>
          <a:prstGeom prst="rect">
            <a:avLst/>
          </a:prstGeom>
        </p:spPr>
        <p:txBody>
          <a:bodyPr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eaLnBrk="1" hangingPunct="1">
              <a:defRPr/>
            </a:pPr>
            <a:r>
              <a:rPr lang="en-US" sz="1000" dirty="0">
                <a:solidFill>
                  <a:schemeClr val="bg1">
                    <a:lumMod val="50000"/>
                  </a:schemeClr>
                </a:solidFill>
                <a:latin typeface="Arial" pitchFamily="34" charset="0"/>
                <a:cs typeface="Arial" pitchFamily="34" charset="0"/>
              </a:rPr>
              <a:t>MTS CONFIDENTIAL</a:t>
            </a:r>
          </a:p>
        </p:txBody>
      </p:sp>
      <p:sp>
        <p:nvSpPr>
          <p:cNvPr id="10" name="TextBox 17">
            <a:extLst>
              <a:ext uri="{FF2B5EF4-FFF2-40B4-BE49-F238E27FC236}">
                <a16:creationId xmlns:a16="http://schemas.microsoft.com/office/drawing/2014/main" id="{46BE3D84-45A1-47F0-811C-5D832FDAC9A9}"/>
              </a:ext>
            </a:extLst>
          </p:cNvPr>
          <p:cNvSpPr txBox="1"/>
          <p:nvPr userDrawn="1"/>
        </p:nvSpPr>
        <p:spPr bwMode="auto">
          <a:xfrm>
            <a:off x="3167063" y="6509544"/>
            <a:ext cx="2809875" cy="277813"/>
          </a:xfrm>
          <a:prstGeom prst="rect">
            <a:avLst/>
          </a:prstGeom>
          <a:noFill/>
        </p:spPr>
        <p:txBody>
          <a:bodyPr>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eaLnBrk="1" hangingPunct="1">
              <a:defRPr/>
            </a:pPr>
            <a:r>
              <a:rPr lang="en-US" sz="1200" spc="500" dirty="0">
                <a:solidFill>
                  <a:schemeClr val="bg1">
                    <a:lumMod val="50000"/>
                  </a:schemeClr>
                </a:solidFill>
                <a:latin typeface="Arial" pitchFamily="34" charset="0"/>
                <a:cs typeface="Arial" pitchFamily="34" charset="0"/>
              </a:rPr>
              <a:t>MTS SYSTEMS</a:t>
            </a:r>
          </a:p>
        </p:txBody>
      </p:sp>
      <p:grpSp>
        <p:nvGrpSpPr>
          <p:cNvPr id="2" name="Group 1">
            <a:extLst>
              <a:ext uri="{FF2B5EF4-FFF2-40B4-BE49-F238E27FC236}">
                <a16:creationId xmlns:a16="http://schemas.microsoft.com/office/drawing/2014/main" id="{B4DCAC4B-843F-4687-B138-85B77EAE7B29}"/>
              </a:ext>
            </a:extLst>
          </p:cNvPr>
          <p:cNvGrpSpPr/>
          <p:nvPr userDrawn="1"/>
        </p:nvGrpSpPr>
        <p:grpSpPr>
          <a:xfrm>
            <a:off x="3248392" y="6515894"/>
            <a:ext cx="2647217" cy="265112"/>
            <a:chOff x="3292475" y="6507163"/>
            <a:chExt cx="2559050" cy="265112"/>
          </a:xfrm>
        </p:grpSpPr>
        <p:cxnSp>
          <p:nvCxnSpPr>
            <p:cNvPr id="11" name="Straight Connector 10">
              <a:extLst>
                <a:ext uri="{FF2B5EF4-FFF2-40B4-BE49-F238E27FC236}">
                  <a16:creationId xmlns:a16="http://schemas.microsoft.com/office/drawing/2014/main" id="{CFB60D09-A6E8-408C-9C23-B99916B2D003}"/>
                </a:ext>
              </a:extLst>
            </p:cNvPr>
            <p:cNvCxnSpPr/>
            <p:nvPr userDrawn="1"/>
          </p:nvCxnSpPr>
          <p:spPr bwMode="auto">
            <a:xfrm>
              <a:off x="3292475" y="6772275"/>
              <a:ext cx="2559050"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2234A76-314C-4648-B71A-79FE59D271A3}"/>
                </a:ext>
              </a:extLst>
            </p:cNvPr>
            <p:cNvCxnSpPr/>
            <p:nvPr userDrawn="1"/>
          </p:nvCxnSpPr>
          <p:spPr bwMode="auto">
            <a:xfrm>
              <a:off x="3292475" y="6507163"/>
              <a:ext cx="2559050"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pic>
        <p:nvPicPr>
          <p:cNvPr id="1032" name="Picture 1">
            <a:extLst>
              <a:ext uri="{FF2B5EF4-FFF2-40B4-BE49-F238E27FC236}">
                <a16:creationId xmlns:a16="http://schemas.microsoft.com/office/drawing/2014/main" id="{55802D34-980D-48C7-BE0F-BA54FE60068D}"/>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213725" y="312738"/>
            <a:ext cx="7334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81" r:id="rId1"/>
    <p:sldLayoutId id="2147484677" r:id="rId2"/>
    <p:sldLayoutId id="2147484694" r:id="rId3"/>
  </p:sldLayoutIdLst>
  <p:hf hdr="0"/>
  <p:txStyles>
    <p:titleStyle>
      <a:lvl1pPr algn="l" rtl="0" eaLnBrk="0" fontAlgn="base" hangingPunct="0">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400">
          <a:solidFill>
            <a:srgbClr val="CC1543"/>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2400">
          <a:solidFill>
            <a:srgbClr val="CC1543"/>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2400">
          <a:solidFill>
            <a:srgbClr val="CC1543"/>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2400">
          <a:solidFill>
            <a:srgbClr val="CC1543"/>
          </a:solidFill>
          <a:latin typeface="Arial" pitchFamily="34" charset="0"/>
          <a:ea typeface="ＭＳ Ｐゴシック" charset="0"/>
          <a:cs typeface="Arial" pitchFamily="34"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0" fontAlgn="base" hangingPunct="0">
        <a:spcBef>
          <a:spcPct val="0"/>
        </a:spcBef>
        <a:spcAft>
          <a:spcPct val="0"/>
        </a:spcAft>
        <a:buClr>
          <a:srgbClr val="CC1543"/>
        </a:buClr>
        <a:buFont typeface="Arial Narrow" panose="020B0606020202030204" pitchFamily="34" charset="0"/>
        <a:buChar char="»"/>
        <a:defRPr sz="2000">
          <a:solidFill>
            <a:schemeClr val="tx1"/>
          </a:solidFill>
          <a:latin typeface="Arial" pitchFamily="34" charset="0"/>
          <a:ea typeface="ＭＳ Ｐゴシック" charset="0"/>
          <a:cs typeface="Arial" pitchFamily="34" charset="0"/>
        </a:defRPr>
      </a:lvl1pPr>
      <a:lvl2pPr marL="742950" indent="-285750" algn="l" rtl="0" eaLnBrk="0" fontAlgn="base" hangingPunct="0">
        <a:spcBef>
          <a:spcPct val="0"/>
        </a:spcBef>
        <a:spcAft>
          <a:spcPct val="0"/>
        </a:spcAft>
        <a:buClr>
          <a:srgbClr val="CC1543"/>
        </a:buClr>
        <a:buChar char="–"/>
        <a:defRPr>
          <a:solidFill>
            <a:schemeClr val="tx1"/>
          </a:solidFill>
          <a:latin typeface="Arial" pitchFamily="34" charset="0"/>
          <a:ea typeface="ＭＳ Ｐゴシック" pitchFamily="-107" charset="-128"/>
          <a:cs typeface="Arial" pitchFamily="34" charset="0"/>
        </a:defRPr>
      </a:lvl2pPr>
      <a:lvl3pPr marL="1143000" indent="-228600" algn="l" rtl="0" eaLnBrk="0" fontAlgn="base" hangingPunct="0">
        <a:spcBef>
          <a:spcPct val="0"/>
        </a:spcBef>
        <a:spcAft>
          <a:spcPct val="0"/>
        </a:spcAft>
        <a:buClr>
          <a:srgbClr val="CC1543"/>
        </a:buClr>
        <a:buFont typeface="Arial" panose="020B0604020202020204" pitchFamily="34" charset="0"/>
        <a:buChar char="•"/>
        <a:defRPr sz="1600">
          <a:solidFill>
            <a:schemeClr val="tx1"/>
          </a:solidFill>
          <a:latin typeface="Arial" pitchFamily="34" charset="0"/>
          <a:ea typeface="ＭＳ Ｐゴシック" pitchFamily="-107" charset="-128"/>
          <a:cs typeface="Arial" pitchFamily="34" charset="0"/>
        </a:defRPr>
      </a:lvl3pPr>
      <a:lvl4pPr marL="1600200" indent="-228600" algn="l" rtl="0" eaLnBrk="0" fontAlgn="base" hangingPunct="0">
        <a:spcBef>
          <a:spcPct val="0"/>
        </a:spcBef>
        <a:spcAft>
          <a:spcPct val="0"/>
        </a:spcAft>
        <a:buClr>
          <a:srgbClr val="CC1543"/>
        </a:buClr>
        <a:buFont typeface="Lucida Grande"/>
        <a:buChar char="›"/>
        <a:defRPr sz="1600">
          <a:solidFill>
            <a:schemeClr val="tx1"/>
          </a:solidFill>
          <a:latin typeface="Arial" pitchFamily="34" charset="0"/>
          <a:ea typeface="ＭＳ Ｐゴシック" pitchFamily="-107" charset="-128"/>
          <a:cs typeface="Arial" pitchFamily="34" charset="0"/>
        </a:defRPr>
      </a:lvl4pPr>
      <a:lvl5pPr marL="2057400" indent="-228600" algn="l" rtl="0" eaLnBrk="0" fontAlgn="base" hangingPunct="0">
        <a:spcBef>
          <a:spcPct val="0"/>
        </a:spcBef>
        <a:spcAft>
          <a:spcPct val="0"/>
        </a:spcAft>
        <a:buClr>
          <a:srgbClr val="CC1543"/>
        </a:buClr>
        <a:buFont typeface="Wingdings" panose="05000000000000000000" pitchFamily="2" charset="2"/>
        <a:buChar char="§"/>
        <a:defRPr sz="16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90D42-FF06-412E-8602-1751C1D6244C}"/>
              </a:ext>
            </a:extLst>
          </p:cNvPr>
          <p:cNvSpPr>
            <a:spLocks noGrp="1"/>
          </p:cNvSpPr>
          <p:nvPr>
            <p:ph type="ctrTitle"/>
          </p:nvPr>
        </p:nvSpPr>
        <p:spPr/>
        <p:txBody>
          <a:bodyPr/>
          <a:lstStyle/>
          <a:p>
            <a:r>
              <a:rPr lang="en-US" dirty="0"/>
              <a:t>Changes to MTS Terms and Conditions</a:t>
            </a:r>
          </a:p>
        </p:txBody>
      </p:sp>
      <p:sp>
        <p:nvSpPr>
          <p:cNvPr id="3" name="Subtitle 2">
            <a:extLst>
              <a:ext uri="{FF2B5EF4-FFF2-40B4-BE49-F238E27FC236}">
                <a16:creationId xmlns:a16="http://schemas.microsoft.com/office/drawing/2014/main" id="{6CBBB8AD-6718-4405-808F-5A9E1F99452D}"/>
              </a:ext>
            </a:extLst>
          </p:cNvPr>
          <p:cNvSpPr>
            <a:spLocks noGrp="1"/>
          </p:cNvSpPr>
          <p:nvPr>
            <p:ph type="subTitle" idx="1"/>
          </p:nvPr>
        </p:nvSpPr>
        <p:spPr/>
        <p:txBody>
          <a:bodyPr/>
          <a:lstStyle/>
          <a:p>
            <a:r>
              <a:rPr lang="en-US" dirty="0"/>
              <a:t>November 2021</a:t>
            </a:r>
          </a:p>
        </p:txBody>
      </p:sp>
    </p:spTree>
    <p:extLst>
      <p:ext uri="{BB962C8B-B14F-4D97-AF65-F5344CB8AC3E}">
        <p14:creationId xmlns:p14="http://schemas.microsoft.com/office/powerpoint/2010/main" val="211996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BAE06AA-AF85-44A2-BB84-3040BE08E84C}"/>
              </a:ext>
            </a:extLst>
          </p:cNvPr>
          <p:cNvSpPr>
            <a:spLocks noGrp="1"/>
          </p:cNvSpPr>
          <p:nvPr>
            <p:ph type="title"/>
          </p:nvPr>
        </p:nvSpPr>
        <p:spPr/>
        <p:txBody>
          <a:bodyPr/>
          <a:lstStyle/>
          <a:p>
            <a:r>
              <a:rPr lang="it-IT" dirty="0" err="1"/>
              <a:t>Section</a:t>
            </a:r>
            <a:r>
              <a:rPr lang="it-IT" dirty="0"/>
              <a:t> 5 – </a:t>
            </a:r>
            <a:r>
              <a:rPr lang="en-US" b="1" dirty="0"/>
              <a:t>Order Cancellation/Termination</a:t>
            </a:r>
          </a:p>
        </p:txBody>
      </p:sp>
      <p:sp>
        <p:nvSpPr>
          <p:cNvPr id="13" name="CasellaDiTesto 12">
            <a:extLst>
              <a:ext uri="{FF2B5EF4-FFF2-40B4-BE49-F238E27FC236}">
                <a16:creationId xmlns:a16="http://schemas.microsoft.com/office/drawing/2014/main" id="{50B0BDC5-AA41-47EF-8ABB-B2DD0FCE05A9}"/>
              </a:ext>
            </a:extLst>
          </p:cNvPr>
          <p:cNvSpPr txBox="1"/>
          <p:nvPr/>
        </p:nvSpPr>
        <p:spPr>
          <a:xfrm>
            <a:off x="324228" y="1341583"/>
            <a:ext cx="8495543" cy="2308324"/>
          </a:xfrm>
          <a:prstGeom prst="rect">
            <a:avLst/>
          </a:prstGeom>
          <a:noFill/>
        </p:spPr>
        <p:txBody>
          <a:bodyPr wrap="square">
            <a:spAutoFit/>
          </a:bodyPr>
          <a:lstStyle/>
          <a:p>
            <a:r>
              <a:rPr lang="en-US" sz="1600" b="1" i="1" u="sng" dirty="0"/>
              <a:t>Language </a:t>
            </a:r>
            <a:r>
              <a:rPr lang="en-US" sz="1600" b="1" i="1" u="sng" dirty="0">
                <a:highlight>
                  <a:srgbClr val="FFFF00"/>
                </a:highlight>
              </a:rPr>
              <a:t>added</a:t>
            </a:r>
            <a:r>
              <a:rPr lang="en-US" sz="1600" b="1" i="1" u="sng" dirty="0"/>
              <a:t> to 5.1:</a:t>
            </a:r>
          </a:p>
          <a:p>
            <a:pPr lvl="1">
              <a:buFont typeface="Wingdings" panose="05000000000000000000" pitchFamily="2" charset="2"/>
              <a:buChar char="§"/>
            </a:pPr>
            <a:r>
              <a:rPr lang="en-US" sz="1600" dirty="0"/>
              <a:t>If any order placed by Customer and accepted by MTS is canceled or terminated, Customer shall pay to MTS upon receipt of its invoice the amount as agreed in the contract less any costs saved due to the cancelation</a:t>
            </a:r>
          </a:p>
          <a:p>
            <a:pPr lvl="1">
              <a:buFont typeface="Wingdings" panose="05000000000000000000" pitchFamily="2" charset="2"/>
              <a:buChar char="§"/>
            </a:pPr>
            <a:r>
              <a:rPr lang="en-US" sz="1600" dirty="0"/>
              <a:t>Customer shall be entitled to terminate the contract by written notice with immediate effect in the event that Customer decides in their absolute discretion Customer does not wish to complete the order</a:t>
            </a:r>
          </a:p>
          <a:p>
            <a:pPr lvl="1">
              <a:buFont typeface="Wingdings" panose="05000000000000000000" pitchFamily="2" charset="2"/>
              <a:buChar char="§"/>
            </a:pPr>
            <a:r>
              <a:rPr lang="en-US" sz="1600" dirty="0"/>
              <a:t>Upon receipt of such notice, MTS shall immediately cease work and, at Customer’s discretion, shall deliver to customer the complete or partially finished goods</a:t>
            </a:r>
          </a:p>
        </p:txBody>
      </p:sp>
    </p:spTree>
    <p:extLst>
      <p:ext uri="{BB962C8B-B14F-4D97-AF65-F5344CB8AC3E}">
        <p14:creationId xmlns:p14="http://schemas.microsoft.com/office/powerpoint/2010/main" val="3096100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BAE06AA-AF85-44A2-BB84-3040BE08E84C}"/>
              </a:ext>
            </a:extLst>
          </p:cNvPr>
          <p:cNvSpPr>
            <a:spLocks noGrp="1"/>
          </p:cNvSpPr>
          <p:nvPr>
            <p:ph type="title"/>
          </p:nvPr>
        </p:nvSpPr>
        <p:spPr/>
        <p:txBody>
          <a:bodyPr/>
          <a:lstStyle/>
          <a:p>
            <a:r>
              <a:rPr lang="it-IT" dirty="0" err="1"/>
              <a:t>Section</a:t>
            </a:r>
            <a:r>
              <a:rPr lang="it-IT" dirty="0"/>
              <a:t> 6 – </a:t>
            </a:r>
            <a:r>
              <a:rPr lang="en-US" b="1" dirty="0"/>
              <a:t>Shipping Dates</a:t>
            </a:r>
          </a:p>
        </p:txBody>
      </p:sp>
      <p:sp>
        <p:nvSpPr>
          <p:cNvPr id="11" name="Rettangolo con angoli arrotondati 10">
            <a:extLst>
              <a:ext uri="{FF2B5EF4-FFF2-40B4-BE49-F238E27FC236}">
                <a16:creationId xmlns:a16="http://schemas.microsoft.com/office/drawing/2014/main" id="{E9989237-FDFD-4DFB-9B89-5554F5724340}"/>
              </a:ext>
            </a:extLst>
          </p:cNvPr>
          <p:cNvSpPr/>
          <p:nvPr/>
        </p:nvSpPr>
        <p:spPr>
          <a:xfrm>
            <a:off x="533400" y="1191236"/>
            <a:ext cx="3359092" cy="40267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solidFill>
                  <a:schemeClr val="bg2"/>
                </a:solidFill>
              </a:rPr>
              <a:t>Past</a:t>
            </a:r>
            <a:endParaRPr lang="en-US" b="1" dirty="0">
              <a:solidFill>
                <a:schemeClr val="bg2"/>
              </a:solidFill>
            </a:endParaRPr>
          </a:p>
        </p:txBody>
      </p:sp>
      <p:sp>
        <p:nvSpPr>
          <p:cNvPr id="12" name="Rettangolo con angoli arrotondati 11">
            <a:extLst>
              <a:ext uri="{FF2B5EF4-FFF2-40B4-BE49-F238E27FC236}">
                <a16:creationId xmlns:a16="http://schemas.microsoft.com/office/drawing/2014/main" id="{75AD893E-E065-4DD3-8C4F-EBFCE705A904}"/>
              </a:ext>
            </a:extLst>
          </p:cNvPr>
          <p:cNvSpPr/>
          <p:nvPr/>
        </p:nvSpPr>
        <p:spPr>
          <a:xfrm>
            <a:off x="4225954" y="1206318"/>
            <a:ext cx="4498596" cy="38758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solidFill>
                  <a:schemeClr val="bg2"/>
                </a:solidFill>
              </a:rPr>
              <a:t>New</a:t>
            </a:r>
            <a:endParaRPr lang="en-US" b="1" dirty="0">
              <a:solidFill>
                <a:schemeClr val="bg2"/>
              </a:solidFill>
            </a:endParaRPr>
          </a:p>
        </p:txBody>
      </p:sp>
      <p:pic>
        <p:nvPicPr>
          <p:cNvPr id="4" name="Immagine 3">
            <a:extLst>
              <a:ext uri="{FF2B5EF4-FFF2-40B4-BE49-F238E27FC236}">
                <a16:creationId xmlns:a16="http://schemas.microsoft.com/office/drawing/2014/main" id="{A452D818-7B32-4C02-82A9-601D85E26F06}"/>
              </a:ext>
            </a:extLst>
          </p:cNvPr>
          <p:cNvPicPr>
            <a:picLocks noChangeAspect="1"/>
          </p:cNvPicPr>
          <p:nvPr/>
        </p:nvPicPr>
        <p:blipFill>
          <a:blip r:embed="rId2"/>
          <a:stretch>
            <a:fillRect/>
          </a:stretch>
        </p:blipFill>
        <p:spPr>
          <a:xfrm>
            <a:off x="91852" y="2187921"/>
            <a:ext cx="3978905" cy="784830"/>
          </a:xfrm>
          <a:prstGeom prst="rect">
            <a:avLst/>
          </a:prstGeom>
        </p:spPr>
      </p:pic>
      <p:sp>
        <p:nvSpPr>
          <p:cNvPr id="10" name="CasellaDiTesto 9">
            <a:extLst>
              <a:ext uri="{FF2B5EF4-FFF2-40B4-BE49-F238E27FC236}">
                <a16:creationId xmlns:a16="http://schemas.microsoft.com/office/drawing/2014/main" id="{13E95CD9-ADDB-4480-9DA4-EDDE30A15379}"/>
              </a:ext>
            </a:extLst>
          </p:cNvPr>
          <p:cNvSpPr txBox="1"/>
          <p:nvPr/>
        </p:nvSpPr>
        <p:spPr>
          <a:xfrm>
            <a:off x="4070757" y="2187921"/>
            <a:ext cx="4653793" cy="784830"/>
          </a:xfrm>
          <a:prstGeom prst="rect">
            <a:avLst/>
          </a:prstGeom>
          <a:noFill/>
        </p:spPr>
        <p:txBody>
          <a:bodyPr wrap="square">
            <a:spAutoFit/>
          </a:bodyPr>
          <a:lstStyle/>
          <a:p>
            <a:pPr>
              <a:spcAft>
                <a:spcPts val="0"/>
              </a:spcAft>
            </a:pPr>
            <a:r>
              <a:rPr lang="en-US" sz="900" b="1" dirty="0">
                <a:solidFill>
                  <a:srgbClr val="000000"/>
                </a:solidFill>
                <a:effectLst/>
                <a:latin typeface="Arial" panose="020B0604020202020204" pitchFamily="34" charset="0"/>
                <a:ea typeface="Calibri" panose="020F0502020204030204" pitchFamily="34" charset="0"/>
              </a:rPr>
              <a:t>6. SHIPPING DATES. </a:t>
            </a:r>
            <a:r>
              <a:rPr lang="en-US" sz="900" dirty="0">
                <a:solidFill>
                  <a:srgbClr val="000000"/>
                </a:solidFill>
                <a:effectLst/>
                <a:latin typeface="Arial" panose="020B0604020202020204" pitchFamily="34" charset="0"/>
                <a:ea typeface="Calibri" panose="020F0502020204030204" pitchFamily="34" charset="0"/>
              </a:rPr>
              <a:t>Shipping dates quoted represent a reasonable estimate of the time required for manufacturing at the time of quotation. These dates will not be construed as promises or contractual agreements to ship or deliver goods unless specifically agreed to in writing. </a:t>
            </a:r>
            <a:r>
              <a:rPr lang="en-US" sz="900" dirty="0">
                <a:solidFill>
                  <a:srgbClr val="FF0000"/>
                </a:solidFill>
                <a:effectLst/>
                <a:latin typeface="Arial" panose="020B0604020202020204" pitchFamily="34" charset="0"/>
                <a:ea typeface="Calibri" panose="020F0502020204030204" pitchFamily="34" charset="0"/>
              </a:rPr>
              <a:t>MTS shall have no obligation to ship any Product unless and until MTS has received payment of the applicable invoiced amount from Customer.</a:t>
            </a:r>
            <a:endParaRPr lang="en-US" sz="1400" dirty="0">
              <a:solidFill>
                <a:srgbClr val="000000"/>
              </a:solidFill>
              <a:effectLst/>
              <a:latin typeface="Arial" panose="020B060402020202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0850AA3C-4013-43B3-809A-A820E306B95D}"/>
              </a:ext>
            </a:extLst>
          </p:cNvPr>
          <p:cNvSpPr txBox="1"/>
          <p:nvPr/>
        </p:nvSpPr>
        <p:spPr>
          <a:xfrm>
            <a:off x="779760" y="4814263"/>
            <a:ext cx="6892388" cy="707886"/>
          </a:xfrm>
          <a:prstGeom prst="rect">
            <a:avLst/>
          </a:prstGeom>
          <a:solidFill>
            <a:srgbClr val="FBEE9D"/>
          </a:solidFill>
        </p:spPr>
        <p:txBody>
          <a:bodyPr wrap="square" rtlCol="0">
            <a:spAutoFit/>
          </a:bodyPr>
          <a:lstStyle/>
          <a:p>
            <a:pPr algn="ctr"/>
            <a:r>
              <a:rPr lang="en-US" dirty="0"/>
              <a:t>Cash management by clarifying that MTS will not ship prior to receipt of contractual payment milestones.</a:t>
            </a:r>
          </a:p>
        </p:txBody>
      </p:sp>
    </p:spTree>
    <p:extLst>
      <p:ext uri="{BB962C8B-B14F-4D97-AF65-F5344CB8AC3E}">
        <p14:creationId xmlns:p14="http://schemas.microsoft.com/office/powerpoint/2010/main" val="528904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BAE06AA-AF85-44A2-BB84-3040BE08E84C}"/>
              </a:ext>
            </a:extLst>
          </p:cNvPr>
          <p:cNvSpPr>
            <a:spLocks noGrp="1"/>
          </p:cNvSpPr>
          <p:nvPr>
            <p:ph type="title"/>
          </p:nvPr>
        </p:nvSpPr>
        <p:spPr/>
        <p:txBody>
          <a:bodyPr/>
          <a:lstStyle/>
          <a:p>
            <a:r>
              <a:rPr lang="it-IT" dirty="0" err="1"/>
              <a:t>Section</a:t>
            </a:r>
            <a:r>
              <a:rPr lang="it-IT" dirty="0"/>
              <a:t> 6 – </a:t>
            </a:r>
            <a:r>
              <a:rPr lang="en-US" b="1" dirty="0"/>
              <a:t>Shipping Dates</a:t>
            </a:r>
          </a:p>
        </p:txBody>
      </p:sp>
      <p:sp>
        <p:nvSpPr>
          <p:cNvPr id="14" name="CasellaDiTesto 13">
            <a:extLst>
              <a:ext uri="{FF2B5EF4-FFF2-40B4-BE49-F238E27FC236}">
                <a16:creationId xmlns:a16="http://schemas.microsoft.com/office/drawing/2014/main" id="{4A2D3540-FE3D-409E-869E-3E45753D997D}"/>
              </a:ext>
            </a:extLst>
          </p:cNvPr>
          <p:cNvSpPr txBox="1"/>
          <p:nvPr/>
        </p:nvSpPr>
        <p:spPr>
          <a:xfrm>
            <a:off x="642710" y="1431853"/>
            <a:ext cx="6813549" cy="1323439"/>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0"/>
              </a:spcBef>
              <a:spcAft>
                <a:spcPct val="0"/>
              </a:spcAft>
              <a:buClr>
                <a:srgbClr val="CC1543"/>
              </a:buClr>
              <a:buSzTx/>
              <a:buFont typeface="Arial Narrow" panose="020B0606020202030204" pitchFamily="34" charset="0"/>
              <a:buChar char="»"/>
              <a:tabLst/>
              <a:defRPr/>
            </a:pPr>
            <a:r>
              <a:rPr kumimoji="0" lang="en-US" sz="2000" b="0" i="1" u="sng" strike="noStrike" kern="0" cap="none" spc="0" normalizeH="0" baseline="0" noProof="0" dirty="0">
                <a:ln>
                  <a:noFill/>
                </a:ln>
                <a:solidFill>
                  <a:srgbClr val="000000"/>
                </a:solidFill>
                <a:effectLst/>
                <a:uLnTx/>
                <a:uFillTx/>
                <a:latin typeface="Arial" pitchFamily="34" charset="0"/>
                <a:ea typeface="ＭＳ Ｐゴシック" charset="0"/>
                <a:cs typeface="Arial" pitchFamily="34" charset="0"/>
              </a:rPr>
              <a:t>Language </a:t>
            </a:r>
            <a:r>
              <a:rPr kumimoji="0" lang="en-US" sz="2000" b="0" i="1" u="sng" strike="noStrike" kern="0" cap="none" spc="0" normalizeH="0" baseline="0" noProof="0" dirty="0">
                <a:ln>
                  <a:noFill/>
                </a:ln>
                <a:solidFill>
                  <a:srgbClr val="000000"/>
                </a:solidFill>
                <a:effectLst/>
                <a:highlight>
                  <a:srgbClr val="FFFF00"/>
                </a:highlight>
                <a:uLnTx/>
                <a:uFillTx/>
                <a:latin typeface="Arial" pitchFamily="34" charset="0"/>
                <a:ea typeface="ＭＳ Ｐゴシック" charset="0"/>
                <a:cs typeface="Arial" pitchFamily="34" charset="0"/>
              </a:rPr>
              <a:t>added</a:t>
            </a:r>
            <a:r>
              <a:rPr kumimoji="0" lang="en-US" sz="2000" b="0" i="0" u="none" strike="noStrike" kern="0" cap="none" spc="0" normalizeH="0" baseline="0" noProof="0" dirty="0">
                <a:ln>
                  <a:noFill/>
                </a:ln>
                <a:solidFill>
                  <a:srgbClr val="000000"/>
                </a:solidFill>
                <a:effectLst/>
                <a:uLnTx/>
                <a:uFillTx/>
                <a:latin typeface="Arial" pitchFamily="34" charset="0"/>
                <a:ea typeface="ＭＳ Ｐゴシック" charset="0"/>
                <a:cs typeface="Arial" pitchFamily="34" charset="0"/>
              </a:rPr>
              <a:t>:</a:t>
            </a:r>
          </a:p>
          <a:p>
            <a:pPr marL="742950" marR="0" lvl="1" indent="-285750" algn="l" defTabSz="914400" rtl="0" eaLnBrk="0" fontAlgn="base" latinLnBrk="0" hangingPunct="0">
              <a:lnSpc>
                <a:spcPct val="100000"/>
              </a:lnSpc>
              <a:spcBef>
                <a:spcPct val="0"/>
              </a:spcBef>
              <a:spcAft>
                <a:spcPct val="0"/>
              </a:spcAft>
              <a:buClr>
                <a:srgbClr val="CC1543"/>
              </a:buClr>
              <a:buSzTx/>
              <a:buFont typeface="Wingdings" panose="05000000000000000000" pitchFamily="2" charset="2"/>
              <a:buChar char="§"/>
              <a:tabLst/>
              <a:defRPr/>
            </a:pPr>
            <a:r>
              <a:rPr kumimoji="0" lang="en-US" sz="2000" b="0" i="0" u="none" strike="noStrike" kern="0" cap="none" spc="0" normalizeH="0" baseline="0" noProof="0" dirty="0">
                <a:ln>
                  <a:noFill/>
                </a:ln>
                <a:solidFill>
                  <a:srgbClr val="000000"/>
                </a:solidFill>
                <a:effectLst/>
                <a:uLnTx/>
                <a:uFillTx/>
                <a:latin typeface="Arial" pitchFamily="34" charset="0"/>
                <a:ea typeface="ＭＳ Ｐゴシック" pitchFamily="-107" charset="-128"/>
                <a:cs typeface="Arial" pitchFamily="34" charset="0"/>
              </a:rPr>
              <a:t>MTS shall have no obligation to ship any Product unless and until MTS has received payment of the applicable invoice amount from Customer</a:t>
            </a:r>
          </a:p>
        </p:txBody>
      </p:sp>
    </p:spTree>
    <p:extLst>
      <p:ext uri="{BB962C8B-B14F-4D97-AF65-F5344CB8AC3E}">
        <p14:creationId xmlns:p14="http://schemas.microsoft.com/office/powerpoint/2010/main" val="2741220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BAE06AA-AF85-44A2-BB84-3040BE08E84C}"/>
              </a:ext>
            </a:extLst>
          </p:cNvPr>
          <p:cNvSpPr>
            <a:spLocks noGrp="1"/>
          </p:cNvSpPr>
          <p:nvPr>
            <p:ph type="title"/>
          </p:nvPr>
        </p:nvSpPr>
        <p:spPr/>
        <p:txBody>
          <a:bodyPr/>
          <a:lstStyle/>
          <a:p>
            <a:r>
              <a:rPr lang="it-IT" dirty="0" err="1"/>
              <a:t>Section</a:t>
            </a:r>
            <a:r>
              <a:rPr lang="it-IT" dirty="0"/>
              <a:t> 9 – </a:t>
            </a:r>
            <a:r>
              <a:rPr lang="en-US" b="1" dirty="0"/>
              <a:t>Limitation of Liability</a:t>
            </a:r>
          </a:p>
        </p:txBody>
      </p:sp>
      <p:sp>
        <p:nvSpPr>
          <p:cNvPr id="11" name="Rettangolo con angoli arrotondati 10">
            <a:extLst>
              <a:ext uri="{FF2B5EF4-FFF2-40B4-BE49-F238E27FC236}">
                <a16:creationId xmlns:a16="http://schemas.microsoft.com/office/drawing/2014/main" id="{E9989237-FDFD-4DFB-9B89-5554F5724340}"/>
              </a:ext>
            </a:extLst>
          </p:cNvPr>
          <p:cNvSpPr/>
          <p:nvPr/>
        </p:nvSpPr>
        <p:spPr>
          <a:xfrm>
            <a:off x="533400" y="1191236"/>
            <a:ext cx="3359092" cy="40267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solidFill>
                  <a:schemeClr val="bg2"/>
                </a:solidFill>
              </a:rPr>
              <a:t>Past</a:t>
            </a:r>
            <a:endParaRPr lang="en-US" b="1" dirty="0">
              <a:solidFill>
                <a:schemeClr val="bg2"/>
              </a:solidFill>
            </a:endParaRPr>
          </a:p>
        </p:txBody>
      </p:sp>
      <p:sp>
        <p:nvSpPr>
          <p:cNvPr id="12" name="Rettangolo con angoli arrotondati 11">
            <a:extLst>
              <a:ext uri="{FF2B5EF4-FFF2-40B4-BE49-F238E27FC236}">
                <a16:creationId xmlns:a16="http://schemas.microsoft.com/office/drawing/2014/main" id="{75AD893E-E065-4DD3-8C4F-EBFCE705A904}"/>
              </a:ext>
            </a:extLst>
          </p:cNvPr>
          <p:cNvSpPr/>
          <p:nvPr/>
        </p:nvSpPr>
        <p:spPr>
          <a:xfrm>
            <a:off x="4225954" y="1206318"/>
            <a:ext cx="4498596" cy="38758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solidFill>
                  <a:schemeClr val="bg2"/>
                </a:solidFill>
              </a:rPr>
              <a:t>New</a:t>
            </a:r>
            <a:endParaRPr lang="en-US" b="1" dirty="0">
              <a:solidFill>
                <a:schemeClr val="bg2"/>
              </a:solidFill>
            </a:endParaRPr>
          </a:p>
        </p:txBody>
      </p:sp>
      <p:pic>
        <p:nvPicPr>
          <p:cNvPr id="5" name="Immagine 4">
            <a:extLst>
              <a:ext uri="{FF2B5EF4-FFF2-40B4-BE49-F238E27FC236}">
                <a16:creationId xmlns:a16="http://schemas.microsoft.com/office/drawing/2014/main" id="{A9B3EAA7-F6C0-480D-90A9-B0F2BD02373B}"/>
              </a:ext>
            </a:extLst>
          </p:cNvPr>
          <p:cNvPicPr>
            <a:picLocks noChangeAspect="1"/>
          </p:cNvPicPr>
          <p:nvPr/>
        </p:nvPicPr>
        <p:blipFill>
          <a:blip r:embed="rId2"/>
          <a:stretch>
            <a:fillRect/>
          </a:stretch>
        </p:blipFill>
        <p:spPr>
          <a:xfrm>
            <a:off x="282189" y="1924963"/>
            <a:ext cx="3861514" cy="1068332"/>
          </a:xfrm>
          <a:prstGeom prst="rect">
            <a:avLst/>
          </a:prstGeom>
        </p:spPr>
      </p:pic>
      <p:pic>
        <p:nvPicPr>
          <p:cNvPr id="7" name="Immagine 6">
            <a:extLst>
              <a:ext uri="{FF2B5EF4-FFF2-40B4-BE49-F238E27FC236}">
                <a16:creationId xmlns:a16="http://schemas.microsoft.com/office/drawing/2014/main" id="{3E2805E1-399B-454B-B3CF-DFADD0C68B06}"/>
              </a:ext>
            </a:extLst>
          </p:cNvPr>
          <p:cNvPicPr>
            <a:picLocks noChangeAspect="1"/>
          </p:cNvPicPr>
          <p:nvPr/>
        </p:nvPicPr>
        <p:blipFill>
          <a:blip r:embed="rId3"/>
          <a:stretch>
            <a:fillRect/>
          </a:stretch>
        </p:blipFill>
        <p:spPr>
          <a:xfrm>
            <a:off x="4332893" y="1965482"/>
            <a:ext cx="4284717" cy="1461344"/>
          </a:xfrm>
          <a:prstGeom prst="rect">
            <a:avLst/>
          </a:prstGeom>
        </p:spPr>
      </p:pic>
      <p:sp>
        <p:nvSpPr>
          <p:cNvPr id="8" name="TextBox 7">
            <a:extLst>
              <a:ext uri="{FF2B5EF4-FFF2-40B4-BE49-F238E27FC236}">
                <a16:creationId xmlns:a16="http://schemas.microsoft.com/office/drawing/2014/main" id="{DD0A54A5-9D60-47ED-A511-94DD687D8698}"/>
              </a:ext>
            </a:extLst>
          </p:cNvPr>
          <p:cNvSpPr txBox="1"/>
          <p:nvPr/>
        </p:nvSpPr>
        <p:spPr>
          <a:xfrm>
            <a:off x="779760" y="4814263"/>
            <a:ext cx="6892388" cy="400110"/>
          </a:xfrm>
          <a:prstGeom prst="rect">
            <a:avLst/>
          </a:prstGeom>
          <a:solidFill>
            <a:srgbClr val="FBEE9D"/>
          </a:solidFill>
        </p:spPr>
        <p:txBody>
          <a:bodyPr wrap="square" rtlCol="0">
            <a:spAutoFit/>
          </a:bodyPr>
          <a:lstStyle/>
          <a:p>
            <a:pPr algn="ctr"/>
            <a:r>
              <a:rPr lang="en-US" dirty="0"/>
              <a:t>Expands liability definition to protect MTS’ exposure.</a:t>
            </a:r>
          </a:p>
        </p:txBody>
      </p:sp>
    </p:spTree>
    <p:extLst>
      <p:ext uri="{BB962C8B-B14F-4D97-AF65-F5344CB8AC3E}">
        <p14:creationId xmlns:p14="http://schemas.microsoft.com/office/powerpoint/2010/main" val="2493674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BAE06AA-AF85-44A2-BB84-3040BE08E84C}"/>
              </a:ext>
            </a:extLst>
          </p:cNvPr>
          <p:cNvSpPr>
            <a:spLocks noGrp="1"/>
          </p:cNvSpPr>
          <p:nvPr>
            <p:ph type="title"/>
          </p:nvPr>
        </p:nvSpPr>
        <p:spPr/>
        <p:txBody>
          <a:bodyPr/>
          <a:lstStyle/>
          <a:p>
            <a:r>
              <a:rPr lang="it-IT" dirty="0" err="1"/>
              <a:t>Section</a:t>
            </a:r>
            <a:r>
              <a:rPr lang="it-IT" dirty="0"/>
              <a:t> 9 – </a:t>
            </a:r>
            <a:r>
              <a:rPr lang="en-US" b="1" dirty="0"/>
              <a:t>Limitation of Liability</a:t>
            </a:r>
          </a:p>
        </p:txBody>
      </p:sp>
      <p:sp>
        <p:nvSpPr>
          <p:cNvPr id="15" name="CasellaDiTesto 14">
            <a:extLst>
              <a:ext uri="{FF2B5EF4-FFF2-40B4-BE49-F238E27FC236}">
                <a16:creationId xmlns:a16="http://schemas.microsoft.com/office/drawing/2014/main" id="{3AF4D228-544B-4392-BC2D-BB62819665CA}"/>
              </a:ext>
            </a:extLst>
          </p:cNvPr>
          <p:cNvSpPr txBox="1"/>
          <p:nvPr/>
        </p:nvSpPr>
        <p:spPr>
          <a:xfrm>
            <a:off x="533400" y="1291455"/>
            <a:ext cx="7795299" cy="2554545"/>
          </a:xfrm>
          <a:prstGeom prst="rect">
            <a:avLst/>
          </a:prstGeom>
          <a:noFill/>
        </p:spPr>
        <p:txBody>
          <a:bodyPr wrap="square">
            <a:spAutoFit/>
          </a:bodyPr>
          <a:lstStyle/>
          <a:p>
            <a:r>
              <a:rPr lang="en-US" i="1" u="sng" dirty="0">
                <a:highlight>
                  <a:srgbClr val="FFFFFF"/>
                </a:highlight>
              </a:rPr>
              <a:t>Highlighted language </a:t>
            </a:r>
            <a:r>
              <a:rPr lang="en-US" i="1" u="sng" dirty="0">
                <a:highlight>
                  <a:srgbClr val="FFFF00"/>
                </a:highlight>
              </a:rPr>
              <a:t>added</a:t>
            </a:r>
            <a:r>
              <a:rPr lang="en-US" u="sng" dirty="0"/>
              <a:t>:</a:t>
            </a:r>
          </a:p>
          <a:p>
            <a:pPr lvl="1">
              <a:buFont typeface="Wingdings" panose="05000000000000000000" pitchFamily="2" charset="2"/>
              <a:buChar char="§"/>
            </a:pPr>
            <a:r>
              <a:rPr lang="en-US" sz="2000" dirty="0"/>
              <a:t>In no event will MTS be liable for any special, incidental or consequential damages or losses incurred by Customer or any third party including </a:t>
            </a:r>
            <a:r>
              <a:rPr lang="en-US" sz="2000" dirty="0">
                <a:highlight>
                  <a:srgbClr val="FFFF00"/>
                </a:highlight>
              </a:rPr>
              <a:t>but not limited to costs or losses arising from remediation by Customer or any third party </a:t>
            </a:r>
          </a:p>
          <a:p>
            <a:pPr lvl="1">
              <a:buFont typeface="Wingdings" panose="05000000000000000000" pitchFamily="2" charset="2"/>
              <a:buChar char="§"/>
            </a:pPr>
            <a:r>
              <a:rPr lang="en-US" sz="2000" dirty="0"/>
              <a:t>Also added the word </a:t>
            </a:r>
            <a:r>
              <a:rPr lang="en-US" sz="2000" dirty="0">
                <a:highlight>
                  <a:srgbClr val="FFFF00"/>
                </a:highlight>
              </a:rPr>
              <a:t>“aggregate”</a:t>
            </a:r>
            <a:r>
              <a:rPr lang="en-US" sz="2000" dirty="0"/>
              <a:t> to liability [In no event shall MTS’ </a:t>
            </a:r>
            <a:r>
              <a:rPr lang="en-US" sz="2000" dirty="0">
                <a:highlight>
                  <a:srgbClr val="FFFF00"/>
                </a:highlight>
              </a:rPr>
              <a:t>aggregate</a:t>
            </a:r>
            <a:r>
              <a:rPr lang="en-US" sz="2000" dirty="0">
                <a:highlight>
                  <a:srgbClr val="FFFFFF"/>
                </a:highlight>
              </a:rPr>
              <a:t> </a:t>
            </a:r>
            <a:r>
              <a:rPr lang="en-US" sz="2000" dirty="0"/>
              <a:t>liability under the Agreement exceed the purchase price of the Product] </a:t>
            </a:r>
          </a:p>
        </p:txBody>
      </p:sp>
    </p:spTree>
    <p:extLst>
      <p:ext uri="{BB962C8B-B14F-4D97-AF65-F5344CB8AC3E}">
        <p14:creationId xmlns:p14="http://schemas.microsoft.com/office/powerpoint/2010/main" val="1764756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BAE06AA-AF85-44A2-BB84-3040BE08E84C}"/>
              </a:ext>
            </a:extLst>
          </p:cNvPr>
          <p:cNvSpPr>
            <a:spLocks noGrp="1"/>
          </p:cNvSpPr>
          <p:nvPr>
            <p:ph type="title"/>
          </p:nvPr>
        </p:nvSpPr>
        <p:spPr/>
        <p:txBody>
          <a:bodyPr/>
          <a:lstStyle/>
          <a:p>
            <a:r>
              <a:rPr lang="it-IT" dirty="0" err="1"/>
              <a:t>Section</a:t>
            </a:r>
            <a:r>
              <a:rPr lang="it-IT" dirty="0"/>
              <a:t> 10 </a:t>
            </a:r>
            <a:r>
              <a:rPr lang="it-IT" b="1" dirty="0"/>
              <a:t>– </a:t>
            </a:r>
            <a:r>
              <a:rPr lang="en-US" b="1" dirty="0"/>
              <a:t>Export</a:t>
            </a:r>
          </a:p>
        </p:txBody>
      </p:sp>
      <p:sp>
        <p:nvSpPr>
          <p:cNvPr id="11" name="Rettangolo con angoli arrotondati 10">
            <a:extLst>
              <a:ext uri="{FF2B5EF4-FFF2-40B4-BE49-F238E27FC236}">
                <a16:creationId xmlns:a16="http://schemas.microsoft.com/office/drawing/2014/main" id="{E9989237-FDFD-4DFB-9B89-5554F5724340}"/>
              </a:ext>
            </a:extLst>
          </p:cNvPr>
          <p:cNvSpPr/>
          <p:nvPr/>
        </p:nvSpPr>
        <p:spPr>
          <a:xfrm>
            <a:off x="533400" y="1191236"/>
            <a:ext cx="3359092" cy="40267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solidFill>
                  <a:schemeClr val="bg2"/>
                </a:solidFill>
              </a:rPr>
              <a:t>Past</a:t>
            </a:r>
            <a:endParaRPr lang="en-US" b="1" dirty="0">
              <a:solidFill>
                <a:schemeClr val="bg2"/>
              </a:solidFill>
            </a:endParaRPr>
          </a:p>
        </p:txBody>
      </p:sp>
      <p:sp>
        <p:nvSpPr>
          <p:cNvPr id="12" name="Rettangolo con angoli arrotondati 11">
            <a:extLst>
              <a:ext uri="{FF2B5EF4-FFF2-40B4-BE49-F238E27FC236}">
                <a16:creationId xmlns:a16="http://schemas.microsoft.com/office/drawing/2014/main" id="{75AD893E-E065-4DD3-8C4F-EBFCE705A904}"/>
              </a:ext>
            </a:extLst>
          </p:cNvPr>
          <p:cNvSpPr/>
          <p:nvPr/>
        </p:nvSpPr>
        <p:spPr>
          <a:xfrm>
            <a:off x="4225954" y="1206318"/>
            <a:ext cx="4498596" cy="38758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solidFill>
                  <a:schemeClr val="bg2"/>
                </a:solidFill>
              </a:rPr>
              <a:t>New</a:t>
            </a:r>
            <a:endParaRPr lang="en-US" b="1" dirty="0">
              <a:solidFill>
                <a:schemeClr val="bg2"/>
              </a:solidFill>
            </a:endParaRPr>
          </a:p>
        </p:txBody>
      </p:sp>
      <p:pic>
        <p:nvPicPr>
          <p:cNvPr id="4" name="Immagine 3">
            <a:extLst>
              <a:ext uri="{FF2B5EF4-FFF2-40B4-BE49-F238E27FC236}">
                <a16:creationId xmlns:a16="http://schemas.microsoft.com/office/drawing/2014/main" id="{8855AC32-7E61-4146-8783-4B740FFA26BC}"/>
              </a:ext>
            </a:extLst>
          </p:cNvPr>
          <p:cNvPicPr>
            <a:picLocks noChangeAspect="1"/>
          </p:cNvPicPr>
          <p:nvPr/>
        </p:nvPicPr>
        <p:blipFill>
          <a:blip r:embed="rId2"/>
          <a:stretch>
            <a:fillRect/>
          </a:stretch>
        </p:blipFill>
        <p:spPr>
          <a:xfrm>
            <a:off x="270880" y="1840580"/>
            <a:ext cx="3966070" cy="991518"/>
          </a:xfrm>
          <a:prstGeom prst="rect">
            <a:avLst/>
          </a:prstGeom>
        </p:spPr>
      </p:pic>
      <p:pic>
        <p:nvPicPr>
          <p:cNvPr id="8" name="Immagine 7">
            <a:extLst>
              <a:ext uri="{FF2B5EF4-FFF2-40B4-BE49-F238E27FC236}">
                <a16:creationId xmlns:a16="http://schemas.microsoft.com/office/drawing/2014/main" id="{1C202D96-8CBB-4D7F-BEBE-684F5A4775D2}"/>
              </a:ext>
            </a:extLst>
          </p:cNvPr>
          <p:cNvPicPr>
            <a:picLocks noChangeAspect="1"/>
          </p:cNvPicPr>
          <p:nvPr/>
        </p:nvPicPr>
        <p:blipFill>
          <a:blip r:embed="rId3"/>
          <a:stretch>
            <a:fillRect/>
          </a:stretch>
        </p:blipFill>
        <p:spPr>
          <a:xfrm>
            <a:off x="4261068" y="1939101"/>
            <a:ext cx="4647166" cy="2706935"/>
          </a:xfrm>
          <a:prstGeom prst="rect">
            <a:avLst/>
          </a:prstGeom>
        </p:spPr>
      </p:pic>
      <p:sp>
        <p:nvSpPr>
          <p:cNvPr id="9" name="TextBox 8">
            <a:extLst>
              <a:ext uri="{FF2B5EF4-FFF2-40B4-BE49-F238E27FC236}">
                <a16:creationId xmlns:a16="http://schemas.microsoft.com/office/drawing/2014/main" id="{E139D58E-DAD6-4919-9A05-802D7AB1F352}"/>
              </a:ext>
            </a:extLst>
          </p:cNvPr>
          <p:cNvSpPr txBox="1"/>
          <p:nvPr/>
        </p:nvSpPr>
        <p:spPr>
          <a:xfrm>
            <a:off x="779760" y="4814263"/>
            <a:ext cx="6892388" cy="400110"/>
          </a:xfrm>
          <a:prstGeom prst="rect">
            <a:avLst/>
          </a:prstGeom>
          <a:solidFill>
            <a:srgbClr val="FBEE9D"/>
          </a:solidFill>
        </p:spPr>
        <p:txBody>
          <a:bodyPr wrap="square" rtlCol="0">
            <a:spAutoFit/>
          </a:bodyPr>
          <a:lstStyle/>
          <a:p>
            <a:pPr algn="ctr"/>
            <a:r>
              <a:rPr lang="en-US" dirty="0"/>
              <a:t>Clarifies trade impact to protect MTS’ exposure.</a:t>
            </a:r>
          </a:p>
        </p:txBody>
      </p:sp>
    </p:spTree>
    <p:extLst>
      <p:ext uri="{BB962C8B-B14F-4D97-AF65-F5344CB8AC3E}">
        <p14:creationId xmlns:p14="http://schemas.microsoft.com/office/powerpoint/2010/main" val="3148085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BAE06AA-AF85-44A2-BB84-3040BE08E84C}"/>
              </a:ext>
            </a:extLst>
          </p:cNvPr>
          <p:cNvSpPr>
            <a:spLocks noGrp="1"/>
          </p:cNvSpPr>
          <p:nvPr>
            <p:ph type="title"/>
          </p:nvPr>
        </p:nvSpPr>
        <p:spPr/>
        <p:txBody>
          <a:bodyPr/>
          <a:lstStyle/>
          <a:p>
            <a:r>
              <a:rPr lang="it-IT" dirty="0" err="1"/>
              <a:t>Section</a:t>
            </a:r>
            <a:r>
              <a:rPr lang="it-IT" dirty="0"/>
              <a:t> 10 </a:t>
            </a:r>
            <a:r>
              <a:rPr lang="it-IT" b="1" dirty="0"/>
              <a:t>– </a:t>
            </a:r>
            <a:r>
              <a:rPr lang="en-US" b="1" dirty="0"/>
              <a:t>Export</a:t>
            </a:r>
          </a:p>
        </p:txBody>
      </p:sp>
      <p:sp>
        <p:nvSpPr>
          <p:cNvPr id="13" name="CasellaDiTesto 12">
            <a:extLst>
              <a:ext uri="{FF2B5EF4-FFF2-40B4-BE49-F238E27FC236}">
                <a16:creationId xmlns:a16="http://schemas.microsoft.com/office/drawing/2014/main" id="{20692362-0396-4BF7-BDC9-CD6086F5B1F7}"/>
              </a:ext>
            </a:extLst>
          </p:cNvPr>
          <p:cNvSpPr txBox="1"/>
          <p:nvPr/>
        </p:nvSpPr>
        <p:spPr>
          <a:xfrm>
            <a:off x="0" y="1168194"/>
            <a:ext cx="9260572" cy="2123658"/>
          </a:xfrm>
          <a:prstGeom prst="rect">
            <a:avLst/>
          </a:prstGeom>
          <a:noFill/>
        </p:spPr>
        <p:txBody>
          <a:bodyPr wrap="square">
            <a:spAutoFit/>
          </a:bodyPr>
          <a:lstStyle/>
          <a:p>
            <a:r>
              <a:rPr lang="en-US" b="1" i="1" dirty="0"/>
              <a:t>  </a:t>
            </a:r>
            <a:r>
              <a:rPr lang="en-US" b="1" i="1" u="sng" dirty="0"/>
              <a:t>Language </a:t>
            </a:r>
            <a:r>
              <a:rPr lang="en-US" b="1" i="1" u="sng" dirty="0">
                <a:highlight>
                  <a:srgbClr val="FFFF00"/>
                </a:highlight>
              </a:rPr>
              <a:t>added</a:t>
            </a:r>
            <a:r>
              <a:rPr lang="en-US" dirty="0"/>
              <a:t>:</a:t>
            </a:r>
          </a:p>
          <a:p>
            <a:pPr lvl="1"/>
            <a:r>
              <a:rPr lang="en-US" sz="1600" dirty="0"/>
              <a:t>MTS has the right to refuse, cancel and/or terminate any order or contract if, at any time, MTS believes that any export controls or trade sanctions laws may be violated.  In the event any order or contract is terminated based on this Section 10, neither MTS nor any of its subsidiaries or affiliates shall be liable to Customer or any third party for failure to deliver the Product, fulfill the contract, or for any other reason.  Customer agrees that the delivery date for the Product will not be finalized until an export license is granted and delivery time will be subject to and impacted by compliance with all applicable U.S. laws.  </a:t>
            </a:r>
          </a:p>
        </p:txBody>
      </p:sp>
    </p:spTree>
    <p:extLst>
      <p:ext uri="{BB962C8B-B14F-4D97-AF65-F5344CB8AC3E}">
        <p14:creationId xmlns:p14="http://schemas.microsoft.com/office/powerpoint/2010/main" val="2736072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BAE06AA-AF85-44A2-BB84-3040BE08E84C}"/>
              </a:ext>
            </a:extLst>
          </p:cNvPr>
          <p:cNvSpPr>
            <a:spLocks noGrp="1"/>
          </p:cNvSpPr>
          <p:nvPr>
            <p:ph type="title"/>
          </p:nvPr>
        </p:nvSpPr>
        <p:spPr/>
        <p:txBody>
          <a:bodyPr/>
          <a:lstStyle/>
          <a:p>
            <a:r>
              <a:rPr lang="en-US" dirty="0"/>
              <a:t>Section 11 – </a:t>
            </a:r>
            <a:r>
              <a:rPr lang="en-US" b="1" dirty="0"/>
              <a:t>Force Majeure</a:t>
            </a:r>
          </a:p>
        </p:txBody>
      </p:sp>
      <p:sp>
        <p:nvSpPr>
          <p:cNvPr id="11" name="Rettangolo con angoli arrotondati 10">
            <a:extLst>
              <a:ext uri="{FF2B5EF4-FFF2-40B4-BE49-F238E27FC236}">
                <a16:creationId xmlns:a16="http://schemas.microsoft.com/office/drawing/2014/main" id="{E9989237-FDFD-4DFB-9B89-5554F5724340}"/>
              </a:ext>
            </a:extLst>
          </p:cNvPr>
          <p:cNvSpPr/>
          <p:nvPr/>
        </p:nvSpPr>
        <p:spPr>
          <a:xfrm>
            <a:off x="533400" y="1191236"/>
            <a:ext cx="3359092" cy="40267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solidFill>
                  <a:schemeClr val="bg2"/>
                </a:solidFill>
              </a:rPr>
              <a:t>Past</a:t>
            </a:r>
            <a:endParaRPr lang="en-US" b="1" dirty="0">
              <a:solidFill>
                <a:schemeClr val="bg2"/>
              </a:solidFill>
            </a:endParaRPr>
          </a:p>
        </p:txBody>
      </p:sp>
      <p:sp>
        <p:nvSpPr>
          <p:cNvPr id="12" name="Rettangolo con angoli arrotondati 11">
            <a:extLst>
              <a:ext uri="{FF2B5EF4-FFF2-40B4-BE49-F238E27FC236}">
                <a16:creationId xmlns:a16="http://schemas.microsoft.com/office/drawing/2014/main" id="{75AD893E-E065-4DD3-8C4F-EBFCE705A904}"/>
              </a:ext>
            </a:extLst>
          </p:cNvPr>
          <p:cNvSpPr/>
          <p:nvPr/>
        </p:nvSpPr>
        <p:spPr>
          <a:xfrm>
            <a:off x="4225954" y="1206318"/>
            <a:ext cx="4498596" cy="38758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solidFill>
                  <a:schemeClr val="bg2"/>
                </a:solidFill>
              </a:rPr>
              <a:t>New</a:t>
            </a:r>
            <a:endParaRPr lang="en-US" b="1" dirty="0">
              <a:solidFill>
                <a:schemeClr val="bg2"/>
              </a:solidFill>
            </a:endParaRPr>
          </a:p>
        </p:txBody>
      </p:sp>
      <p:pic>
        <p:nvPicPr>
          <p:cNvPr id="5" name="Immagine 4">
            <a:extLst>
              <a:ext uri="{FF2B5EF4-FFF2-40B4-BE49-F238E27FC236}">
                <a16:creationId xmlns:a16="http://schemas.microsoft.com/office/drawing/2014/main" id="{40C60F80-7BDE-49B2-9420-ED1776459540}"/>
              </a:ext>
            </a:extLst>
          </p:cNvPr>
          <p:cNvPicPr>
            <a:picLocks noChangeAspect="1"/>
          </p:cNvPicPr>
          <p:nvPr/>
        </p:nvPicPr>
        <p:blipFill>
          <a:blip r:embed="rId2"/>
          <a:stretch>
            <a:fillRect/>
          </a:stretch>
        </p:blipFill>
        <p:spPr>
          <a:xfrm>
            <a:off x="174022" y="1840580"/>
            <a:ext cx="4051932" cy="1570124"/>
          </a:xfrm>
          <a:prstGeom prst="rect">
            <a:avLst/>
          </a:prstGeom>
        </p:spPr>
      </p:pic>
      <p:pic>
        <p:nvPicPr>
          <p:cNvPr id="7" name="Immagine 6">
            <a:extLst>
              <a:ext uri="{FF2B5EF4-FFF2-40B4-BE49-F238E27FC236}">
                <a16:creationId xmlns:a16="http://schemas.microsoft.com/office/drawing/2014/main" id="{6D8977EB-EBF2-4F56-8112-5C088460E214}"/>
              </a:ext>
            </a:extLst>
          </p:cNvPr>
          <p:cNvPicPr>
            <a:picLocks noChangeAspect="1"/>
          </p:cNvPicPr>
          <p:nvPr/>
        </p:nvPicPr>
        <p:blipFill>
          <a:blip r:embed="rId3"/>
          <a:stretch>
            <a:fillRect/>
          </a:stretch>
        </p:blipFill>
        <p:spPr>
          <a:xfrm>
            <a:off x="4239611" y="1844672"/>
            <a:ext cx="4716710" cy="1886684"/>
          </a:xfrm>
          <a:prstGeom prst="rect">
            <a:avLst/>
          </a:prstGeom>
        </p:spPr>
      </p:pic>
      <p:sp>
        <p:nvSpPr>
          <p:cNvPr id="8" name="TextBox 7">
            <a:extLst>
              <a:ext uri="{FF2B5EF4-FFF2-40B4-BE49-F238E27FC236}">
                <a16:creationId xmlns:a16="http://schemas.microsoft.com/office/drawing/2014/main" id="{B90B7CC7-1CC3-46F6-96E5-426EA50AF5C6}"/>
              </a:ext>
            </a:extLst>
          </p:cNvPr>
          <p:cNvSpPr txBox="1"/>
          <p:nvPr/>
        </p:nvSpPr>
        <p:spPr>
          <a:xfrm>
            <a:off x="779760" y="4814263"/>
            <a:ext cx="6892388" cy="707886"/>
          </a:xfrm>
          <a:prstGeom prst="rect">
            <a:avLst/>
          </a:prstGeom>
          <a:solidFill>
            <a:srgbClr val="FBEE9D"/>
          </a:solidFill>
        </p:spPr>
        <p:txBody>
          <a:bodyPr wrap="square" rtlCol="0">
            <a:spAutoFit/>
          </a:bodyPr>
          <a:lstStyle/>
          <a:p>
            <a:pPr algn="ctr"/>
            <a:r>
              <a:rPr lang="en-US" dirty="0"/>
              <a:t>Expands definition to protect MTS’ exposure from events outside of our control.</a:t>
            </a:r>
          </a:p>
        </p:txBody>
      </p:sp>
    </p:spTree>
    <p:extLst>
      <p:ext uri="{BB962C8B-B14F-4D97-AF65-F5344CB8AC3E}">
        <p14:creationId xmlns:p14="http://schemas.microsoft.com/office/powerpoint/2010/main" val="205419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BAE06AA-AF85-44A2-BB84-3040BE08E84C}"/>
              </a:ext>
            </a:extLst>
          </p:cNvPr>
          <p:cNvSpPr>
            <a:spLocks noGrp="1"/>
          </p:cNvSpPr>
          <p:nvPr>
            <p:ph type="title"/>
          </p:nvPr>
        </p:nvSpPr>
        <p:spPr/>
        <p:txBody>
          <a:bodyPr/>
          <a:lstStyle/>
          <a:p>
            <a:r>
              <a:rPr lang="en-US" dirty="0"/>
              <a:t>Section 11 – </a:t>
            </a:r>
            <a:r>
              <a:rPr lang="en-US" b="1" dirty="0"/>
              <a:t>Force Majeure</a:t>
            </a:r>
          </a:p>
        </p:txBody>
      </p:sp>
      <p:sp>
        <p:nvSpPr>
          <p:cNvPr id="14" name="CasellaDiTesto 13">
            <a:extLst>
              <a:ext uri="{FF2B5EF4-FFF2-40B4-BE49-F238E27FC236}">
                <a16:creationId xmlns:a16="http://schemas.microsoft.com/office/drawing/2014/main" id="{39FBA376-0FFF-404D-B5B4-A785C20BA76A}"/>
              </a:ext>
            </a:extLst>
          </p:cNvPr>
          <p:cNvSpPr txBox="1"/>
          <p:nvPr/>
        </p:nvSpPr>
        <p:spPr>
          <a:xfrm>
            <a:off x="360539" y="1413093"/>
            <a:ext cx="8422921" cy="2554545"/>
          </a:xfrm>
          <a:prstGeom prst="rect">
            <a:avLst/>
          </a:prstGeom>
          <a:noFill/>
        </p:spPr>
        <p:txBody>
          <a:bodyPr wrap="square">
            <a:spAutoFit/>
          </a:bodyPr>
          <a:lstStyle/>
          <a:p>
            <a:r>
              <a:rPr lang="en-US" sz="1600" b="1" i="1" u="sng" dirty="0">
                <a:highlight>
                  <a:srgbClr val="FFFF00"/>
                </a:highlight>
              </a:rPr>
              <a:t>Highlighted language added</a:t>
            </a:r>
            <a:r>
              <a:rPr lang="en-US" sz="1600" b="1" i="1" u="sng" dirty="0"/>
              <a:t>:</a:t>
            </a:r>
          </a:p>
          <a:p>
            <a:pPr lvl="1">
              <a:buFont typeface="Wingdings" panose="05000000000000000000" pitchFamily="2" charset="2"/>
              <a:buChar char="§"/>
            </a:pPr>
            <a:r>
              <a:rPr lang="en-US" sz="1600" dirty="0">
                <a:effectLst/>
                <a:ea typeface="Calibri" panose="020F0502020204030204" pitchFamily="34" charset="0"/>
              </a:rPr>
              <a:t>Neither party shall be liable for any delay or failure to perform any of its obligations under this Agreement if and to the extent such delay or failure is due to circumstances beyond the reasonable control of such party, including but not limited to, fires, floods, explosions, accidents, acts of God, declared and undeclared wars or riots, strikes, lockouts or other concerted acts of workmen, acts of government, shortages </a:t>
            </a:r>
            <a:r>
              <a:rPr lang="en-US" sz="1600" dirty="0">
                <a:effectLst/>
                <a:highlight>
                  <a:srgbClr val="FFFF00"/>
                </a:highlight>
                <a:ea typeface="Calibri" panose="020F0502020204030204" pitchFamily="34" charset="0"/>
              </a:rPr>
              <a:t>and limitations of materials, su</a:t>
            </a:r>
            <a:r>
              <a:rPr lang="en-US" sz="1600" dirty="0">
                <a:highlight>
                  <a:srgbClr val="FFFF00"/>
                </a:highlight>
                <a:ea typeface="Calibri" panose="020F0502020204030204" pitchFamily="34" charset="0"/>
              </a:rPr>
              <a:t>pply chain disruptions and constraints in supply chains, shipping, or logistics, </a:t>
            </a:r>
            <a:r>
              <a:rPr lang="en-US" sz="1600" dirty="0">
                <a:ea typeface="Calibri" panose="020F0502020204030204" pitchFamily="34" charset="0"/>
              </a:rPr>
              <a:t>inability to obtain export or import licenses, or any provision or requirement of the U.S. Export Administration Regulations, or any </a:t>
            </a:r>
            <a:r>
              <a:rPr lang="en-US" sz="1600" dirty="0">
                <a:highlight>
                  <a:srgbClr val="FFFF00"/>
                </a:highlight>
                <a:ea typeface="Calibri" panose="020F0502020204030204" pitchFamily="34" charset="0"/>
              </a:rPr>
              <a:t>other</a:t>
            </a:r>
            <a:r>
              <a:rPr lang="en-US" sz="1600" dirty="0">
                <a:ea typeface="Calibri" panose="020F0502020204030204" pitchFamily="34" charset="0"/>
              </a:rPr>
              <a:t> government act, omission, regulation, license, order or rule</a:t>
            </a:r>
            <a:endParaRPr lang="en-US" sz="1600" b="1" i="1" u="sng" dirty="0"/>
          </a:p>
        </p:txBody>
      </p:sp>
    </p:spTree>
    <p:extLst>
      <p:ext uri="{BB962C8B-B14F-4D97-AF65-F5344CB8AC3E}">
        <p14:creationId xmlns:p14="http://schemas.microsoft.com/office/powerpoint/2010/main" val="2163607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BAE06AA-AF85-44A2-BB84-3040BE08E84C}"/>
              </a:ext>
            </a:extLst>
          </p:cNvPr>
          <p:cNvSpPr>
            <a:spLocks noGrp="1"/>
          </p:cNvSpPr>
          <p:nvPr>
            <p:ph type="title"/>
          </p:nvPr>
        </p:nvSpPr>
        <p:spPr>
          <a:xfrm>
            <a:off x="332064" y="129707"/>
            <a:ext cx="7478086" cy="868363"/>
          </a:xfrm>
        </p:spPr>
        <p:txBody>
          <a:bodyPr/>
          <a:lstStyle/>
          <a:p>
            <a:r>
              <a:rPr lang="en-US" dirty="0"/>
              <a:t>Section 13 – </a:t>
            </a:r>
            <a:r>
              <a:rPr lang="en-US" b="1" dirty="0"/>
              <a:t>Customer Delay/Deemed Acceptance</a:t>
            </a:r>
          </a:p>
        </p:txBody>
      </p:sp>
      <p:sp>
        <p:nvSpPr>
          <p:cNvPr id="11" name="Rettangolo con angoli arrotondati 10">
            <a:extLst>
              <a:ext uri="{FF2B5EF4-FFF2-40B4-BE49-F238E27FC236}">
                <a16:creationId xmlns:a16="http://schemas.microsoft.com/office/drawing/2014/main" id="{E9989237-FDFD-4DFB-9B89-5554F5724340}"/>
              </a:ext>
            </a:extLst>
          </p:cNvPr>
          <p:cNvSpPr/>
          <p:nvPr/>
        </p:nvSpPr>
        <p:spPr>
          <a:xfrm>
            <a:off x="533400" y="1191236"/>
            <a:ext cx="3359092" cy="40267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solidFill>
                  <a:schemeClr val="bg2"/>
                </a:solidFill>
              </a:rPr>
              <a:t>Past</a:t>
            </a:r>
            <a:endParaRPr lang="en-US" b="1" dirty="0">
              <a:solidFill>
                <a:schemeClr val="bg2"/>
              </a:solidFill>
            </a:endParaRPr>
          </a:p>
        </p:txBody>
      </p:sp>
      <p:sp>
        <p:nvSpPr>
          <p:cNvPr id="12" name="Rettangolo con angoli arrotondati 11">
            <a:extLst>
              <a:ext uri="{FF2B5EF4-FFF2-40B4-BE49-F238E27FC236}">
                <a16:creationId xmlns:a16="http://schemas.microsoft.com/office/drawing/2014/main" id="{75AD893E-E065-4DD3-8C4F-EBFCE705A904}"/>
              </a:ext>
            </a:extLst>
          </p:cNvPr>
          <p:cNvSpPr/>
          <p:nvPr/>
        </p:nvSpPr>
        <p:spPr>
          <a:xfrm>
            <a:off x="4225954" y="1206318"/>
            <a:ext cx="4498596" cy="38758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solidFill>
                  <a:schemeClr val="bg2"/>
                </a:solidFill>
              </a:rPr>
              <a:t>New</a:t>
            </a:r>
            <a:endParaRPr lang="en-US" b="1" dirty="0">
              <a:solidFill>
                <a:schemeClr val="bg2"/>
              </a:solidFill>
            </a:endParaRPr>
          </a:p>
        </p:txBody>
      </p:sp>
      <p:pic>
        <p:nvPicPr>
          <p:cNvPr id="6" name="Immagine 5">
            <a:extLst>
              <a:ext uri="{FF2B5EF4-FFF2-40B4-BE49-F238E27FC236}">
                <a16:creationId xmlns:a16="http://schemas.microsoft.com/office/drawing/2014/main" id="{E443A415-2FDB-4FCF-8B6C-927EA0E87257}"/>
              </a:ext>
            </a:extLst>
          </p:cNvPr>
          <p:cNvPicPr>
            <a:picLocks noChangeAspect="1"/>
          </p:cNvPicPr>
          <p:nvPr/>
        </p:nvPicPr>
        <p:blipFill>
          <a:blip r:embed="rId2"/>
          <a:stretch>
            <a:fillRect/>
          </a:stretch>
        </p:blipFill>
        <p:spPr>
          <a:xfrm>
            <a:off x="4225954" y="1980020"/>
            <a:ext cx="4683154" cy="2727202"/>
          </a:xfrm>
          <a:prstGeom prst="rect">
            <a:avLst/>
          </a:prstGeom>
        </p:spPr>
      </p:pic>
      <p:pic>
        <p:nvPicPr>
          <p:cNvPr id="9" name="Immagine 8">
            <a:extLst>
              <a:ext uri="{FF2B5EF4-FFF2-40B4-BE49-F238E27FC236}">
                <a16:creationId xmlns:a16="http://schemas.microsoft.com/office/drawing/2014/main" id="{44E69C7A-88E4-45DC-BB9C-C21282ED3A19}"/>
              </a:ext>
            </a:extLst>
          </p:cNvPr>
          <p:cNvPicPr>
            <a:picLocks noChangeAspect="1"/>
          </p:cNvPicPr>
          <p:nvPr/>
        </p:nvPicPr>
        <p:blipFill>
          <a:blip r:embed="rId3"/>
          <a:stretch>
            <a:fillRect/>
          </a:stretch>
        </p:blipFill>
        <p:spPr>
          <a:xfrm>
            <a:off x="178344" y="1980238"/>
            <a:ext cx="4036276" cy="1107129"/>
          </a:xfrm>
          <a:prstGeom prst="rect">
            <a:avLst/>
          </a:prstGeom>
        </p:spPr>
      </p:pic>
      <p:sp>
        <p:nvSpPr>
          <p:cNvPr id="7" name="TextBox 6">
            <a:extLst>
              <a:ext uri="{FF2B5EF4-FFF2-40B4-BE49-F238E27FC236}">
                <a16:creationId xmlns:a16="http://schemas.microsoft.com/office/drawing/2014/main" id="{2F658FFB-EE2E-4E67-B6B5-AE0A9C58CD18}"/>
              </a:ext>
            </a:extLst>
          </p:cNvPr>
          <p:cNvSpPr txBox="1"/>
          <p:nvPr/>
        </p:nvSpPr>
        <p:spPr>
          <a:xfrm>
            <a:off x="768426" y="5223566"/>
            <a:ext cx="6892388" cy="707886"/>
          </a:xfrm>
          <a:prstGeom prst="rect">
            <a:avLst/>
          </a:prstGeom>
          <a:solidFill>
            <a:srgbClr val="FBEE9D"/>
          </a:solidFill>
        </p:spPr>
        <p:txBody>
          <a:bodyPr wrap="square" rtlCol="0">
            <a:spAutoFit/>
          </a:bodyPr>
          <a:lstStyle/>
          <a:p>
            <a:pPr algn="ctr"/>
            <a:r>
              <a:rPr lang="en-US" dirty="0"/>
              <a:t>Expands delay definition to reduce cost / payment / revenue risks for MTS</a:t>
            </a:r>
          </a:p>
        </p:txBody>
      </p:sp>
    </p:spTree>
    <p:extLst>
      <p:ext uri="{BB962C8B-B14F-4D97-AF65-F5344CB8AC3E}">
        <p14:creationId xmlns:p14="http://schemas.microsoft.com/office/powerpoint/2010/main" val="3214402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14F14AC6-4200-4EBD-965B-192A659F02E3}"/>
              </a:ext>
            </a:extLst>
          </p:cNvPr>
          <p:cNvSpPr>
            <a:spLocks noGrp="1"/>
          </p:cNvSpPr>
          <p:nvPr>
            <p:ph idx="1"/>
          </p:nvPr>
        </p:nvSpPr>
        <p:spPr/>
        <p:txBody>
          <a:bodyPr/>
          <a:lstStyle/>
          <a:p>
            <a:r>
              <a:rPr lang="it-IT" dirty="0"/>
              <a:t>The following changes to the MTS Terms and Conditions will be applied starting November 2021</a:t>
            </a:r>
          </a:p>
          <a:p>
            <a:endParaRPr lang="it-IT" dirty="0"/>
          </a:p>
          <a:p>
            <a:r>
              <a:rPr lang="it-IT" dirty="0"/>
              <a:t>Until that date please continue to use the current version of the T&amp;Cs</a:t>
            </a:r>
          </a:p>
          <a:p>
            <a:endParaRPr lang="it-IT" dirty="0"/>
          </a:p>
          <a:p>
            <a:r>
              <a:rPr lang="it-IT" dirty="0"/>
              <a:t>Out of the </a:t>
            </a:r>
            <a:r>
              <a:rPr lang="it-IT" dirty="0" err="1"/>
              <a:t>total</a:t>
            </a:r>
            <a:r>
              <a:rPr lang="it-IT" dirty="0"/>
              <a:t> 24 </a:t>
            </a:r>
            <a:r>
              <a:rPr lang="it-IT" dirty="0" err="1"/>
              <a:t>sections</a:t>
            </a:r>
            <a:r>
              <a:rPr lang="it-IT" dirty="0"/>
              <a:t>, </a:t>
            </a:r>
            <a:r>
              <a:rPr lang="it-IT" dirty="0" err="1"/>
              <a:t>only</a:t>
            </a:r>
            <a:r>
              <a:rPr lang="it-IT" dirty="0"/>
              <a:t> 11 </a:t>
            </a:r>
            <a:r>
              <a:rPr lang="it-IT" dirty="0" err="1"/>
              <a:t>have</a:t>
            </a:r>
            <a:r>
              <a:rPr lang="it-IT" dirty="0"/>
              <a:t> </a:t>
            </a:r>
            <a:r>
              <a:rPr lang="it-IT" dirty="0" err="1"/>
              <a:t>changes</a:t>
            </a:r>
            <a:endParaRPr lang="it-IT" dirty="0"/>
          </a:p>
          <a:p>
            <a:endParaRPr lang="it-IT" dirty="0"/>
          </a:p>
          <a:p>
            <a:r>
              <a:rPr lang="it-IT" dirty="0"/>
              <a:t>The </a:t>
            </a:r>
            <a:r>
              <a:rPr lang="it-IT" dirty="0" err="1"/>
              <a:t>most</a:t>
            </a:r>
            <a:r>
              <a:rPr lang="it-IT" dirty="0"/>
              <a:t> </a:t>
            </a:r>
            <a:r>
              <a:rPr lang="it-IT" dirty="0" err="1"/>
              <a:t>significant</a:t>
            </a:r>
            <a:r>
              <a:rPr lang="it-IT" dirty="0"/>
              <a:t> </a:t>
            </a:r>
            <a:r>
              <a:rPr lang="it-IT" dirty="0" err="1"/>
              <a:t>change</a:t>
            </a:r>
            <a:r>
              <a:rPr lang="it-IT" dirty="0"/>
              <a:t> </a:t>
            </a:r>
            <a:r>
              <a:rPr lang="it-IT" dirty="0" err="1"/>
              <a:t>is</a:t>
            </a:r>
            <a:r>
              <a:rPr lang="it-IT" dirty="0"/>
              <a:t> </a:t>
            </a:r>
            <a:r>
              <a:rPr lang="it-IT" dirty="0" err="1"/>
              <a:t>related</a:t>
            </a:r>
            <a:r>
              <a:rPr lang="it-IT" dirty="0"/>
              <a:t> to </a:t>
            </a:r>
            <a:r>
              <a:rPr lang="it-IT" dirty="0" err="1"/>
              <a:t>section</a:t>
            </a:r>
            <a:r>
              <a:rPr lang="it-IT" dirty="0"/>
              <a:t>:</a:t>
            </a:r>
          </a:p>
          <a:p>
            <a:pPr lvl="1"/>
            <a:r>
              <a:rPr lang="en-US" b="1" u="sng" dirty="0"/>
              <a:t> 5. Order Cancellation/Termination</a:t>
            </a:r>
            <a:endParaRPr lang="it-IT" dirty="0"/>
          </a:p>
          <a:p>
            <a:endParaRPr lang="en-US" dirty="0"/>
          </a:p>
          <a:p>
            <a:r>
              <a:rPr lang="en-US" dirty="0"/>
              <a:t>The MTS Supplemental Agreement has been updated as well.</a:t>
            </a:r>
          </a:p>
          <a:p>
            <a:pPr lvl="1"/>
            <a:r>
              <a:rPr lang="en-US" dirty="0">
                <a:solidFill>
                  <a:srgbClr val="0070C0"/>
                </a:solidFill>
              </a:rPr>
              <a:t>http://spintranet.mts.com/sites/legal/Pages/Terms-and-Conditions.aspx</a:t>
            </a:r>
          </a:p>
        </p:txBody>
      </p:sp>
      <p:sp>
        <p:nvSpPr>
          <p:cNvPr id="3" name="Titolo 2">
            <a:extLst>
              <a:ext uri="{FF2B5EF4-FFF2-40B4-BE49-F238E27FC236}">
                <a16:creationId xmlns:a16="http://schemas.microsoft.com/office/drawing/2014/main" id="{286ED286-FE6D-42B5-806D-30338ADC9657}"/>
              </a:ext>
            </a:extLst>
          </p:cNvPr>
          <p:cNvSpPr>
            <a:spLocks noGrp="1"/>
          </p:cNvSpPr>
          <p:nvPr>
            <p:ph type="title"/>
          </p:nvPr>
        </p:nvSpPr>
        <p:spPr/>
        <p:txBody>
          <a:bodyPr/>
          <a:lstStyle/>
          <a:p>
            <a:r>
              <a:rPr lang="en-US" dirty="0"/>
              <a:t>Changes to MTS Terms and Conditions	</a:t>
            </a:r>
          </a:p>
        </p:txBody>
      </p:sp>
    </p:spTree>
    <p:extLst>
      <p:ext uri="{BB962C8B-B14F-4D97-AF65-F5344CB8AC3E}">
        <p14:creationId xmlns:p14="http://schemas.microsoft.com/office/powerpoint/2010/main" val="1979716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EDB722-EC61-4E5D-ABBB-BE88E37FE2F9}"/>
              </a:ext>
            </a:extLst>
          </p:cNvPr>
          <p:cNvSpPr>
            <a:spLocks noGrp="1"/>
          </p:cNvSpPr>
          <p:nvPr>
            <p:ph idx="1"/>
          </p:nvPr>
        </p:nvSpPr>
        <p:spPr/>
        <p:txBody>
          <a:bodyPr/>
          <a:lstStyle/>
          <a:p>
            <a:r>
              <a:rPr lang="en-US" b="1" i="1" u="sng" dirty="0">
                <a:highlight>
                  <a:srgbClr val="FFFF00"/>
                </a:highlight>
              </a:rPr>
              <a:t>Highlighted language added</a:t>
            </a:r>
            <a:r>
              <a:rPr lang="en-US" dirty="0">
                <a:highlight>
                  <a:srgbClr val="FFFF00"/>
                </a:highlight>
              </a:rPr>
              <a:t>:</a:t>
            </a:r>
          </a:p>
          <a:p>
            <a:pPr lvl="1">
              <a:buFont typeface="Wingdings" panose="05000000000000000000" pitchFamily="2" charset="2"/>
              <a:buChar char="§"/>
            </a:pPr>
            <a:r>
              <a:rPr lang="en-US" dirty="0"/>
              <a:t>If scheduled </a:t>
            </a:r>
            <a:r>
              <a:rPr lang="en-US" dirty="0">
                <a:highlight>
                  <a:srgbClr val="FFFF00"/>
                </a:highlight>
              </a:rPr>
              <a:t>shipment</a:t>
            </a:r>
            <a:r>
              <a:rPr lang="en-US" dirty="0"/>
              <a:t>, factory acceptance testing, </a:t>
            </a:r>
            <a:r>
              <a:rPr lang="en-US" dirty="0">
                <a:highlight>
                  <a:srgbClr val="FFFF00"/>
                </a:highlight>
              </a:rPr>
              <a:t>installation, or site acceptance testing, as applicable</a:t>
            </a:r>
            <a:r>
              <a:rPr lang="en-US" dirty="0"/>
              <a:t>, is delayed thirty (30) days or more as a result of Customer’s action or inaction, the Product shall be deemed to have passed factory acceptance testing </a:t>
            </a:r>
            <a:r>
              <a:rPr lang="en-US" dirty="0">
                <a:highlight>
                  <a:srgbClr val="FFFF00"/>
                </a:highlight>
              </a:rPr>
              <a:t>or site acceptance testing, as applicable</a:t>
            </a:r>
            <a:r>
              <a:rPr lang="en-US" dirty="0"/>
              <a:t>, and MTS shall </a:t>
            </a:r>
            <a:r>
              <a:rPr lang="en-US" dirty="0">
                <a:highlight>
                  <a:srgbClr val="FFFF00"/>
                </a:highlight>
              </a:rPr>
              <a:t>be entitled to payment in full</a:t>
            </a:r>
            <a:r>
              <a:rPr lang="en-US" dirty="0"/>
              <a:t>.</a:t>
            </a:r>
          </a:p>
          <a:p>
            <a:pPr marL="457200" lvl="1" indent="0">
              <a:buNone/>
            </a:pPr>
            <a:endParaRPr lang="en-US" dirty="0"/>
          </a:p>
          <a:p>
            <a:r>
              <a:rPr lang="en-US" b="1" i="1" u="sng" dirty="0"/>
              <a:t>Language added</a:t>
            </a:r>
            <a:r>
              <a:rPr lang="en-US" dirty="0"/>
              <a:t>:</a:t>
            </a:r>
          </a:p>
          <a:p>
            <a:pPr lvl="1">
              <a:buFont typeface="Wingdings" panose="05000000000000000000" pitchFamily="2" charset="2"/>
              <a:buChar char="§"/>
            </a:pPr>
            <a:r>
              <a:rPr lang="en-US" dirty="0"/>
              <a:t>If Customer fails through no fault of MTS to complete the installation, commissioning and/or acceptance, according to schedule, final payment will be due and payable immediately to MTS.  Customer shall be responsible for all costs and expenses incurred by MTS as a result of Customer’s delay through no fault of MTS including, but not limited to, payment of insurance and storage costs related to the Product.  MTS’ rights hereunder shall be without prejudice to any of its other rights under its contract with Customer</a:t>
            </a:r>
          </a:p>
        </p:txBody>
      </p:sp>
      <p:sp>
        <p:nvSpPr>
          <p:cNvPr id="3" name="Title 2">
            <a:extLst>
              <a:ext uri="{FF2B5EF4-FFF2-40B4-BE49-F238E27FC236}">
                <a16:creationId xmlns:a16="http://schemas.microsoft.com/office/drawing/2014/main" id="{E4B71C60-BB04-4FFC-AA05-153DA9B591AD}"/>
              </a:ext>
            </a:extLst>
          </p:cNvPr>
          <p:cNvSpPr>
            <a:spLocks noGrp="1"/>
          </p:cNvSpPr>
          <p:nvPr>
            <p:ph type="title"/>
          </p:nvPr>
        </p:nvSpPr>
        <p:spPr>
          <a:xfrm>
            <a:off x="533400" y="76200"/>
            <a:ext cx="7914314" cy="868363"/>
          </a:xfrm>
        </p:spPr>
        <p:txBody>
          <a:bodyPr/>
          <a:lstStyle/>
          <a:p>
            <a:r>
              <a:rPr lang="en-US" dirty="0"/>
              <a:t>Section 13 – </a:t>
            </a:r>
            <a:r>
              <a:rPr lang="en-US" b="1" dirty="0"/>
              <a:t>Customer Delay/Deemed Acceptance</a:t>
            </a:r>
          </a:p>
        </p:txBody>
      </p:sp>
    </p:spTree>
    <p:extLst>
      <p:ext uri="{BB962C8B-B14F-4D97-AF65-F5344CB8AC3E}">
        <p14:creationId xmlns:p14="http://schemas.microsoft.com/office/powerpoint/2010/main" val="1385121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BAE06AA-AF85-44A2-BB84-3040BE08E84C}"/>
              </a:ext>
            </a:extLst>
          </p:cNvPr>
          <p:cNvSpPr>
            <a:spLocks noGrp="1"/>
          </p:cNvSpPr>
          <p:nvPr>
            <p:ph type="title"/>
          </p:nvPr>
        </p:nvSpPr>
        <p:spPr>
          <a:xfrm>
            <a:off x="332064" y="129707"/>
            <a:ext cx="7478086" cy="868363"/>
          </a:xfrm>
        </p:spPr>
        <p:txBody>
          <a:bodyPr/>
          <a:lstStyle/>
          <a:p>
            <a:r>
              <a:rPr lang="en-US" dirty="0"/>
              <a:t>Section 14 – </a:t>
            </a:r>
            <a:r>
              <a:rPr lang="en-US" b="1" dirty="0"/>
              <a:t>PROPRIETARY DATA RIGHTS</a:t>
            </a:r>
          </a:p>
        </p:txBody>
      </p:sp>
      <p:sp>
        <p:nvSpPr>
          <p:cNvPr id="11" name="Rettangolo con angoli arrotondati 10">
            <a:extLst>
              <a:ext uri="{FF2B5EF4-FFF2-40B4-BE49-F238E27FC236}">
                <a16:creationId xmlns:a16="http://schemas.microsoft.com/office/drawing/2014/main" id="{E9989237-FDFD-4DFB-9B89-5554F5724340}"/>
              </a:ext>
            </a:extLst>
          </p:cNvPr>
          <p:cNvSpPr/>
          <p:nvPr/>
        </p:nvSpPr>
        <p:spPr>
          <a:xfrm>
            <a:off x="533400" y="1191236"/>
            <a:ext cx="3359092" cy="40267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solidFill>
                  <a:schemeClr val="bg2"/>
                </a:solidFill>
              </a:rPr>
              <a:t>Past</a:t>
            </a:r>
            <a:endParaRPr lang="en-US" b="1" dirty="0">
              <a:solidFill>
                <a:schemeClr val="bg2"/>
              </a:solidFill>
            </a:endParaRPr>
          </a:p>
        </p:txBody>
      </p:sp>
      <p:sp>
        <p:nvSpPr>
          <p:cNvPr id="12" name="Rettangolo con angoli arrotondati 11">
            <a:extLst>
              <a:ext uri="{FF2B5EF4-FFF2-40B4-BE49-F238E27FC236}">
                <a16:creationId xmlns:a16="http://schemas.microsoft.com/office/drawing/2014/main" id="{75AD893E-E065-4DD3-8C4F-EBFCE705A904}"/>
              </a:ext>
            </a:extLst>
          </p:cNvPr>
          <p:cNvSpPr/>
          <p:nvPr/>
        </p:nvSpPr>
        <p:spPr>
          <a:xfrm>
            <a:off x="4225954" y="1206318"/>
            <a:ext cx="4498596" cy="38758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solidFill>
                  <a:schemeClr val="bg2"/>
                </a:solidFill>
              </a:rPr>
              <a:t>New</a:t>
            </a:r>
            <a:endParaRPr lang="en-US" b="1" dirty="0">
              <a:solidFill>
                <a:schemeClr val="bg2"/>
              </a:solidFill>
            </a:endParaRPr>
          </a:p>
        </p:txBody>
      </p:sp>
      <p:pic>
        <p:nvPicPr>
          <p:cNvPr id="5" name="Immagine 4">
            <a:extLst>
              <a:ext uri="{FF2B5EF4-FFF2-40B4-BE49-F238E27FC236}">
                <a16:creationId xmlns:a16="http://schemas.microsoft.com/office/drawing/2014/main" id="{8C3CF821-F016-400B-A0CA-377DBE7EF55B}"/>
              </a:ext>
            </a:extLst>
          </p:cNvPr>
          <p:cNvPicPr>
            <a:picLocks noChangeAspect="1"/>
          </p:cNvPicPr>
          <p:nvPr/>
        </p:nvPicPr>
        <p:blipFill>
          <a:blip r:embed="rId2"/>
          <a:stretch>
            <a:fillRect/>
          </a:stretch>
        </p:blipFill>
        <p:spPr>
          <a:xfrm>
            <a:off x="4354049" y="1624262"/>
            <a:ext cx="3625739" cy="4504889"/>
          </a:xfrm>
          <a:prstGeom prst="rect">
            <a:avLst/>
          </a:prstGeom>
        </p:spPr>
      </p:pic>
      <p:pic>
        <p:nvPicPr>
          <p:cNvPr id="10" name="Immagine 9">
            <a:extLst>
              <a:ext uri="{FF2B5EF4-FFF2-40B4-BE49-F238E27FC236}">
                <a16:creationId xmlns:a16="http://schemas.microsoft.com/office/drawing/2014/main" id="{50960222-89A4-4B97-8B92-AB45FCB855A1}"/>
              </a:ext>
            </a:extLst>
          </p:cNvPr>
          <p:cNvPicPr>
            <a:picLocks noChangeAspect="1"/>
          </p:cNvPicPr>
          <p:nvPr/>
        </p:nvPicPr>
        <p:blipFill>
          <a:blip r:embed="rId3"/>
          <a:stretch>
            <a:fillRect/>
          </a:stretch>
        </p:blipFill>
        <p:spPr>
          <a:xfrm>
            <a:off x="533399" y="1699983"/>
            <a:ext cx="3417815" cy="2243596"/>
          </a:xfrm>
          <a:prstGeom prst="rect">
            <a:avLst/>
          </a:prstGeom>
        </p:spPr>
      </p:pic>
      <p:pic>
        <p:nvPicPr>
          <p:cNvPr id="15" name="Immagine 14">
            <a:extLst>
              <a:ext uri="{FF2B5EF4-FFF2-40B4-BE49-F238E27FC236}">
                <a16:creationId xmlns:a16="http://schemas.microsoft.com/office/drawing/2014/main" id="{E4CBB93D-7396-42CD-9D05-8036979EC13F}"/>
              </a:ext>
            </a:extLst>
          </p:cNvPr>
          <p:cNvPicPr>
            <a:picLocks noChangeAspect="1"/>
          </p:cNvPicPr>
          <p:nvPr/>
        </p:nvPicPr>
        <p:blipFill>
          <a:blip r:embed="rId4"/>
          <a:stretch>
            <a:fillRect/>
          </a:stretch>
        </p:blipFill>
        <p:spPr>
          <a:xfrm>
            <a:off x="549889" y="3943579"/>
            <a:ext cx="3407617" cy="1890713"/>
          </a:xfrm>
          <a:prstGeom prst="rect">
            <a:avLst/>
          </a:prstGeom>
        </p:spPr>
      </p:pic>
      <p:sp>
        <p:nvSpPr>
          <p:cNvPr id="8" name="TextBox 7">
            <a:extLst>
              <a:ext uri="{FF2B5EF4-FFF2-40B4-BE49-F238E27FC236}">
                <a16:creationId xmlns:a16="http://schemas.microsoft.com/office/drawing/2014/main" id="{366FDD83-A480-45CD-8BE6-E82FFDB70B51}"/>
              </a:ext>
            </a:extLst>
          </p:cNvPr>
          <p:cNvSpPr txBox="1"/>
          <p:nvPr/>
        </p:nvSpPr>
        <p:spPr>
          <a:xfrm>
            <a:off x="907855" y="6107504"/>
            <a:ext cx="6892388" cy="400110"/>
          </a:xfrm>
          <a:prstGeom prst="rect">
            <a:avLst/>
          </a:prstGeom>
          <a:solidFill>
            <a:srgbClr val="FBEE9D"/>
          </a:solidFill>
        </p:spPr>
        <p:txBody>
          <a:bodyPr wrap="square" rtlCol="0">
            <a:spAutoFit/>
          </a:bodyPr>
          <a:lstStyle/>
          <a:p>
            <a:pPr algn="ctr"/>
            <a:r>
              <a:rPr lang="en-US" dirty="0"/>
              <a:t>Identifies no audit rights</a:t>
            </a:r>
          </a:p>
        </p:txBody>
      </p:sp>
    </p:spTree>
    <p:extLst>
      <p:ext uri="{BB962C8B-B14F-4D97-AF65-F5344CB8AC3E}">
        <p14:creationId xmlns:p14="http://schemas.microsoft.com/office/powerpoint/2010/main" val="493044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BAE06AA-AF85-44A2-BB84-3040BE08E84C}"/>
              </a:ext>
            </a:extLst>
          </p:cNvPr>
          <p:cNvSpPr>
            <a:spLocks noGrp="1"/>
          </p:cNvSpPr>
          <p:nvPr>
            <p:ph type="title"/>
          </p:nvPr>
        </p:nvSpPr>
        <p:spPr>
          <a:xfrm>
            <a:off x="332064" y="129707"/>
            <a:ext cx="7478086" cy="868363"/>
          </a:xfrm>
        </p:spPr>
        <p:txBody>
          <a:bodyPr/>
          <a:lstStyle/>
          <a:p>
            <a:r>
              <a:rPr lang="en-US" dirty="0"/>
              <a:t>Section 16 – </a:t>
            </a:r>
            <a:r>
              <a:rPr lang="en-US" b="1" dirty="0"/>
              <a:t>MTS Limited Warranties</a:t>
            </a:r>
          </a:p>
        </p:txBody>
      </p:sp>
      <p:sp>
        <p:nvSpPr>
          <p:cNvPr id="11" name="Rettangolo con angoli arrotondati 10">
            <a:extLst>
              <a:ext uri="{FF2B5EF4-FFF2-40B4-BE49-F238E27FC236}">
                <a16:creationId xmlns:a16="http://schemas.microsoft.com/office/drawing/2014/main" id="{E9989237-FDFD-4DFB-9B89-5554F5724340}"/>
              </a:ext>
            </a:extLst>
          </p:cNvPr>
          <p:cNvSpPr/>
          <p:nvPr/>
        </p:nvSpPr>
        <p:spPr>
          <a:xfrm>
            <a:off x="533400" y="1191236"/>
            <a:ext cx="3359092" cy="40267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solidFill>
                  <a:schemeClr val="bg2"/>
                </a:solidFill>
              </a:rPr>
              <a:t>Past</a:t>
            </a:r>
            <a:endParaRPr lang="en-US" b="1" dirty="0">
              <a:solidFill>
                <a:schemeClr val="bg2"/>
              </a:solidFill>
            </a:endParaRPr>
          </a:p>
        </p:txBody>
      </p:sp>
      <p:sp>
        <p:nvSpPr>
          <p:cNvPr id="12" name="Rettangolo con angoli arrotondati 11">
            <a:extLst>
              <a:ext uri="{FF2B5EF4-FFF2-40B4-BE49-F238E27FC236}">
                <a16:creationId xmlns:a16="http://schemas.microsoft.com/office/drawing/2014/main" id="{75AD893E-E065-4DD3-8C4F-EBFCE705A904}"/>
              </a:ext>
            </a:extLst>
          </p:cNvPr>
          <p:cNvSpPr/>
          <p:nvPr/>
        </p:nvSpPr>
        <p:spPr>
          <a:xfrm>
            <a:off x="4225954" y="1206318"/>
            <a:ext cx="4498596" cy="38758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solidFill>
                  <a:schemeClr val="bg2"/>
                </a:solidFill>
              </a:rPr>
              <a:t>New</a:t>
            </a:r>
            <a:endParaRPr lang="en-US" b="1" dirty="0">
              <a:solidFill>
                <a:schemeClr val="bg2"/>
              </a:solidFill>
            </a:endParaRPr>
          </a:p>
        </p:txBody>
      </p:sp>
      <p:pic>
        <p:nvPicPr>
          <p:cNvPr id="4" name="Immagine 3">
            <a:extLst>
              <a:ext uri="{FF2B5EF4-FFF2-40B4-BE49-F238E27FC236}">
                <a16:creationId xmlns:a16="http://schemas.microsoft.com/office/drawing/2014/main" id="{7B176040-5127-488F-9716-4CFCE3DE1496}"/>
              </a:ext>
            </a:extLst>
          </p:cNvPr>
          <p:cNvPicPr>
            <a:picLocks noChangeAspect="1"/>
          </p:cNvPicPr>
          <p:nvPr/>
        </p:nvPicPr>
        <p:blipFill>
          <a:blip r:embed="rId2"/>
          <a:stretch>
            <a:fillRect/>
          </a:stretch>
        </p:blipFill>
        <p:spPr>
          <a:xfrm>
            <a:off x="4352947" y="1680332"/>
            <a:ext cx="4125734" cy="3436952"/>
          </a:xfrm>
          <a:prstGeom prst="rect">
            <a:avLst/>
          </a:prstGeom>
        </p:spPr>
      </p:pic>
      <p:pic>
        <p:nvPicPr>
          <p:cNvPr id="7" name="Immagine 6">
            <a:extLst>
              <a:ext uri="{FF2B5EF4-FFF2-40B4-BE49-F238E27FC236}">
                <a16:creationId xmlns:a16="http://schemas.microsoft.com/office/drawing/2014/main" id="{712A333C-167A-4CEA-9585-80ED1DE203F6}"/>
              </a:ext>
            </a:extLst>
          </p:cNvPr>
          <p:cNvPicPr>
            <a:picLocks noChangeAspect="1"/>
          </p:cNvPicPr>
          <p:nvPr/>
        </p:nvPicPr>
        <p:blipFill>
          <a:blip r:embed="rId3"/>
          <a:stretch>
            <a:fillRect/>
          </a:stretch>
        </p:blipFill>
        <p:spPr>
          <a:xfrm>
            <a:off x="185184" y="1806166"/>
            <a:ext cx="4171969" cy="3109781"/>
          </a:xfrm>
          <a:prstGeom prst="rect">
            <a:avLst/>
          </a:prstGeom>
        </p:spPr>
      </p:pic>
      <p:sp>
        <p:nvSpPr>
          <p:cNvPr id="8" name="TextBox 7">
            <a:extLst>
              <a:ext uri="{FF2B5EF4-FFF2-40B4-BE49-F238E27FC236}">
                <a16:creationId xmlns:a16="http://schemas.microsoft.com/office/drawing/2014/main" id="{97C2347B-5BDB-439D-AE89-2A14A451651D}"/>
              </a:ext>
            </a:extLst>
          </p:cNvPr>
          <p:cNvSpPr txBox="1"/>
          <p:nvPr/>
        </p:nvSpPr>
        <p:spPr>
          <a:xfrm>
            <a:off x="768426" y="5223566"/>
            <a:ext cx="6892388" cy="707886"/>
          </a:xfrm>
          <a:prstGeom prst="rect">
            <a:avLst/>
          </a:prstGeom>
          <a:solidFill>
            <a:srgbClr val="FBEE9D"/>
          </a:solidFill>
        </p:spPr>
        <p:txBody>
          <a:bodyPr wrap="square" rtlCol="0">
            <a:spAutoFit/>
          </a:bodyPr>
          <a:lstStyle/>
          <a:p>
            <a:pPr algn="ctr"/>
            <a:r>
              <a:rPr lang="en-US" dirty="0"/>
              <a:t>Manages warranty costs by identifying that placing goods in storage does not extend the warranty validity period.</a:t>
            </a:r>
          </a:p>
        </p:txBody>
      </p:sp>
    </p:spTree>
    <p:extLst>
      <p:ext uri="{BB962C8B-B14F-4D97-AF65-F5344CB8AC3E}">
        <p14:creationId xmlns:p14="http://schemas.microsoft.com/office/powerpoint/2010/main" val="1466522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BAE06AA-AF85-44A2-BB84-3040BE08E84C}"/>
              </a:ext>
            </a:extLst>
          </p:cNvPr>
          <p:cNvSpPr>
            <a:spLocks noGrp="1"/>
          </p:cNvSpPr>
          <p:nvPr>
            <p:ph type="title"/>
          </p:nvPr>
        </p:nvSpPr>
        <p:spPr>
          <a:xfrm>
            <a:off x="332064" y="129707"/>
            <a:ext cx="7478086" cy="868363"/>
          </a:xfrm>
        </p:spPr>
        <p:txBody>
          <a:bodyPr/>
          <a:lstStyle/>
          <a:p>
            <a:r>
              <a:rPr lang="en-US" dirty="0"/>
              <a:t>Section 16 – </a:t>
            </a:r>
            <a:r>
              <a:rPr lang="en-US" b="1" dirty="0"/>
              <a:t>MTS Limited Warranties</a:t>
            </a:r>
          </a:p>
        </p:txBody>
      </p:sp>
      <p:sp>
        <p:nvSpPr>
          <p:cNvPr id="13" name="CasellaDiTesto 12">
            <a:extLst>
              <a:ext uri="{FF2B5EF4-FFF2-40B4-BE49-F238E27FC236}">
                <a16:creationId xmlns:a16="http://schemas.microsoft.com/office/drawing/2014/main" id="{A502F13D-C8D2-49BD-B255-44951D0D430D}"/>
              </a:ext>
            </a:extLst>
          </p:cNvPr>
          <p:cNvSpPr txBox="1"/>
          <p:nvPr/>
        </p:nvSpPr>
        <p:spPr>
          <a:xfrm>
            <a:off x="882462" y="1385457"/>
            <a:ext cx="6438550" cy="1569660"/>
          </a:xfrm>
          <a:prstGeom prst="rect">
            <a:avLst/>
          </a:prstGeom>
          <a:noFill/>
        </p:spPr>
        <p:txBody>
          <a:bodyPr wrap="square">
            <a:spAutoFit/>
          </a:bodyPr>
          <a:lstStyle/>
          <a:p>
            <a:r>
              <a:rPr lang="en-US" sz="1200" b="1" i="1" u="sng" dirty="0">
                <a:highlight>
                  <a:srgbClr val="FFFF00"/>
                </a:highlight>
              </a:rPr>
              <a:t>Highlighted language added</a:t>
            </a:r>
          </a:p>
          <a:p>
            <a:pPr lvl="1">
              <a:buFont typeface="Wingdings" panose="05000000000000000000" pitchFamily="2" charset="2"/>
              <a:buChar char="§"/>
            </a:pPr>
            <a:r>
              <a:rPr lang="en-US" sz="1200" dirty="0"/>
              <a:t>16.1 MTS Product Limited Warranty.   Unless otherwise expressly agreed to in writing by MTS, MTS warrants Products of its manufacture to be free from defects in materials and workmanship for a period of twelve (12) months from date of shipment by MTS </a:t>
            </a:r>
            <a:r>
              <a:rPr lang="en-US" sz="1200" dirty="0">
                <a:highlight>
                  <a:srgbClr val="FFFF00"/>
                </a:highlight>
              </a:rPr>
              <a:t>or placement into storage by MTS or Customer, as applicable</a:t>
            </a:r>
            <a:r>
              <a:rPr lang="en-US" sz="1200" dirty="0"/>
              <a:t>; or if MTS is responsible for installation, for a period of twelve (12) months from customer acceptance but not to exceed eighteen (18) from date of shipment by MTS </a:t>
            </a:r>
            <a:r>
              <a:rPr lang="en-US" sz="1200" dirty="0">
                <a:highlight>
                  <a:srgbClr val="FFFF00"/>
                </a:highlight>
              </a:rPr>
              <a:t>or placement into storage by MTS or Customer, as applicable</a:t>
            </a:r>
          </a:p>
        </p:txBody>
      </p:sp>
    </p:spTree>
    <p:extLst>
      <p:ext uri="{BB962C8B-B14F-4D97-AF65-F5344CB8AC3E}">
        <p14:creationId xmlns:p14="http://schemas.microsoft.com/office/powerpoint/2010/main" val="1100959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BAE06AA-AF85-44A2-BB84-3040BE08E84C}"/>
              </a:ext>
            </a:extLst>
          </p:cNvPr>
          <p:cNvSpPr>
            <a:spLocks noGrp="1"/>
          </p:cNvSpPr>
          <p:nvPr>
            <p:ph type="title"/>
          </p:nvPr>
        </p:nvSpPr>
        <p:spPr>
          <a:xfrm>
            <a:off x="332064" y="129707"/>
            <a:ext cx="7478086" cy="868363"/>
          </a:xfrm>
        </p:spPr>
        <p:txBody>
          <a:bodyPr/>
          <a:lstStyle/>
          <a:p>
            <a:r>
              <a:rPr lang="en-US" dirty="0"/>
              <a:t>Section 18 – </a:t>
            </a:r>
            <a:r>
              <a:rPr lang="en-US" b="1" dirty="0"/>
              <a:t>Nature of Breach</a:t>
            </a:r>
          </a:p>
        </p:txBody>
      </p:sp>
      <p:sp>
        <p:nvSpPr>
          <p:cNvPr id="11" name="Rettangolo con angoli arrotondati 10">
            <a:extLst>
              <a:ext uri="{FF2B5EF4-FFF2-40B4-BE49-F238E27FC236}">
                <a16:creationId xmlns:a16="http://schemas.microsoft.com/office/drawing/2014/main" id="{E9989237-FDFD-4DFB-9B89-5554F5724340}"/>
              </a:ext>
            </a:extLst>
          </p:cNvPr>
          <p:cNvSpPr/>
          <p:nvPr/>
        </p:nvSpPr>
        <p:spPr>
          <a:xfrm>
            <a:off x="533400" y="1191236"/>
            <a:ext cx="3359092" cy="40267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solidFill>
                  <a:schemeClr val="bg2"/>
                </a:solidFill>
              </a:rPr>
              <a:t>Past</a:t>
            </a:r>
            <a:endParaRPr lang="en-US" b="1" dirty="0">
              <a:solidFill>
                <a:schemeClr val="bg2"/>
              </a:solidFill>
            </a:endParaRPr>
          </a:p>
        </p:txBody>
      </p:sp>
      <p:sp>
        <p:nvSpPr>
          <p:cNvPr id="12" name="Rettangolo con angoli arrotondati 11">
            <a:extLst>
              <a:ext uri="{FF2B5EF4-FFF2-40B4-BE49-F238E27FC236}">
                <a16:creationId xmlns:a16="http://schemas.microsoft.com/office/drawing/2014/main" id="{75AD893E-E065-4DD3-8C4F-EBFCE705A904}"/>
              </a:ext>
            </a:extLst>
          </p:cNvPr>
          <p:cNvSpPr/>
          <p:nvPr/>
        </p:nvSpPr>
        <p:spPr>
          <a:xfrm>
            <a:off x="4225954" y="1206318"/>
            <a:ext cx="4498596" cy="38758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solidFill>
                  <a:schemeClr val="bg2"/>
                </a:solidFill>
              </a:rPr>
              <a:t>New</a:t>
            </a:r>
            <a:endParaRPr lang="en-US" b="1" dirty="0">
              <a:solidFill>
                <a:schemeClr val="bg2"/>
              </a:solidFill>
            </a:endParaRPr>
          </a:p>
        </p:txBody>
      </p:sp>
      <p:pic>
        <p:nvPicPr>
          <p:cNvPr id="5" name="Immagine 4">
            <a:extLst>
              <a:ext uri="{FF2B5EF4-FFF2-40B4-BE49-F238E27FC236}">
                <a16:creationId xmlns:a16="http://schemas.microsoft.com/office/drawing/2014/main" id="{4A63C663-B4A0-4F46-9023-C82AB4761110}"/>
              </a:ext>
            </a:extLst>
          </p:cNvPr>
          <p:cNvPicPr>
            <a:picLocks noChangeAspect="1"/>
          </p:cNvPicPr>
          <p:nvPr/>
        </p:nvPicPr>
        <p:blipFill>
          <a:blip r:embed="rId2"/>
          <a:stretch>
            <a:fillRect/>
          </a:stretch>
        </p:blipFill>
        <p:spPr>
          <a:xfrm>
            <a:off x="209171" y="2099490"/>
            <a:ext cx="4144715" cy="667477"/>
          </a:xfrm>
          <a:prstGeom prst="rect">
            <a:avLst/>
          </a:prstGeom>
        </p:spPr>
      </p:pic>
      <p:pic>
        <p:nvPicPr>
          <p:cNvPr id="8" name="Immagine 7">
            <a:extLst>
              <a:ext uri="{FF2B5EF4-FFF2-40B4-BE49-F238E27FC236}">
                <a16:creationId xmlns:a16="http://schemas.microsoft.com/office/drawing/2014/main" id="{3490A2D3-9476-490A-8484-3329C161C25A}"/>
              </a:ext>
            </a:extLst>
          </p:cNvPr>
          <p:cNvPicPr>
            <a:picLocks noChangeAspect="1"/>
          </p:cNvPicPr>
          <p:nvPr/>
        </p:nvPicPr>
        <p:blipFill>
          <a:blip r:embed="rId3"/>
          <a:stretch>
            <a:fillRect/>
          </a:stretch>
        </p:blipFill>
        <p:spPr>
          <a:xfrm>
            <a:off x="4477624" y="2098369"/>
            <a:ext cx="4585982" cy="737171"/>
          </a:xfrm>
          <a:prstGeom prst="rect">
            <a:avLst/>
          </a:prstGeom>
        </p:spPr>
      </p:pic>
      <p:sp>
        <p:nvSpPr>
          <p:cNvPr id="9" name="TextBox 8">
            <a:extLst>
              <a:ext uri="{FF2B5EF4-FFF2-40B4-BE49-F238E27FC236}">
                <a16:creationId xmlns:a16="http://schemas.microsoft.com/office/drawing/2014/main" id="{CED3829E-D62F-49E4-A9A3-2D31F24EF790}"/>
              </a:ext>
            </a:extLst>
          </p:cNvPr>
          <p:cNvSpPr txBox="1"/>
          <p:nvPr/>
        </p:nvSpPr>
        <p:spPr>
          <a:xfrm>
            <a:off x="768426" y="5223566"/>
            <a:ext cx="6892388" cy="400110"/>
          </a:xfrm>
          <a:prstGeom prst="rect">
            <a:avLst/>
          </a:prstGeom>
          <a:solidFill>
            <a:srgbClr val="FBEE9D"/>
          </a:solidFill>
        </p:spPr>
        <p:txBody>
          <a:bodyPr wrap="square" rtlCol="0">
            <a:spAutoFit/>
          </a:bodyPr>
          <a:lstStyle/>
          <a:p>
            <a:pPr algn="ctr"/>
            <a:r>
              <a:rPr lang="en-US" dirty="0"/>
              <a:t>Made number of days consistent with standards.</a:t>
            </a:r>
          </a:p>
        </p:txBody>
      </p:sp>
    </p:spTree>
    <p:extLst>
      <p:ext uri="{BB962C8B-B14F-4D97-AF65-F5344CB8AC3E}">
        <p14:creationId xmlns:p14="http://schemas.microsoft.com/office/powerpoint/2010/main" val="3514438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BAE06AA-AF85-44A2-BB84-3040BE08E84C}"/>
              </a:ext>
            </a:extLst>
          </p:cNvPr>
          <p:cNvSpPr>
            <a:spLocks noGrp="1"/>
          </p:cNvSpPr>
          <p:nvPr>
            <p:ph type="title"/>
          </p:nvPr>
        </p:nvSpPr>
        <p:spPr>
          <a:xfrm>
            <a:off x="332064" y="129707"/>
            <a:ext cx="7478086" cy="868363"/>
          </a:xfrm>
        </p:spPr>
        <p:txBody>
          <a:bodyPr/>
          <a:lstStyle/>
          <a:p>
            <a:r>
              <a:rPr lang="en-US" dirty="0"/>
              <a:t>Section 18 – </a:t>
            </a:r>
            <a:r>
              <a:rPr lang="en-US" b="1" dirty="0"/>
              <a:t>Nature of Breach</a:t>
            </a:r>
          </a:p>
        </p:txBody>
      </p:sp>
      <p:sp>
        <p:nvSpPr>
          <p:cNvPr id="14" name="CasellaDiTesto 13">
            <a:extLst>
              <a:ext uri="{FF2B5EF4-FFF2-40B4-BE49-F238E27FC236}">
                <a16:creationId xmlns:a16="http://schemas.microsoft.com/office/drawing/2014/main" id="{1BFEB1B7-39EC-4DC8-B987-98BF3188A500}"/>
              </a:ext>
            </a:extLst>
          </p:cNvPr>
          <p:cNvSpPr txBox="1"/>
          <p:nvPr/>
        </p:nvSpPr>
        <p:spPr>
          <a:xfrm>
            <a:off x="672517" y="1456755"/>
            <a:ext cx="6497273" cy="1446550"/>
          </a:xfrm>
          <a:prstGeom prst="rect">
            <a:avLst/>
          </a:prstGeom>
          <a:noFill/>
        </p:spPr>
        <p:txBody>
          <a:bodyPr wrap="square">
            <a:spAutoFit/>
          </a:bodyPr>
          <a:lstStyle/>
          <a:p>
            <a:pPr marL="400050"/>
            <a:r>
              <a:rPr lang="en-US" sz="1600" b="1" i="1" u="sng" dirty="0"/>
              <a:t>Change</a:t>
            </a:r>
            <a:r>
              <a:rPr lang="en-US" sz="1600" b="1" u="sng" dirty="0"/>
              <a:t> – </a:t>
            </a:r>
            <a:r>
              <a:rPr lang="en-US" sz="1600" b="1" u="sng" dirty="0">
                <a:highlight>
                  <a:srgbClr val="00FFFF"/>
                </a:highlight>
              </a:rPr>
              <a:t>Blue highlighted text deleted </a:t>
            </a:r>
            <a:r>
              <a:rPr lang="en-US" sz="1600" b="1" u="sng" dirty="0"/>
              <a:t>– </a:t>
            </a:r>
            <a:r>
              <a:rPr lang="en-US" sz="1600" b="1" u="sng" dirty="0">
                <a:highlight>
                  <a:srgbClr val="FFFF00"/>
                </a:highlight>
              </a:rPr>
              <a:t>Yellow highlighted text added</a:t>
            </a:r>
          </a:p>
          <a:p>
            <a:pPr marL="800100" lvl="1">
              <a:buFont typeface="Wingdings" panose="05000000000000000000" pitchFamily="2" charset="2"/>
              <a:buChar char="§"/>
            </a:pPr>
            <a:r>
              <a:rPr lang="en-US" sz="1400" dirty="0"/>
              <a:t>Liability for material breach under the terms set forth herein shall arise only after written notice is sent to the breaching party and cure of alleged breach </a:t>
            </a:r>
            <a:r>
              <a:rPr lang="en-US" sz="1400" dirty="0">
                <a:highlight>
                  <a:srgbClr val="00FFFF"/>
                </a:highlight>
              </a:rPr>
              <a:t>[is not initiated] </a:t>
            </a:r>
            <a:r>
              <a:rPr lang="en-US" sz="1400" dirty="0"/>
              <a:t>by breaching party </a:t>
            </a:r>
            <a:r>
              <a:rPr lang="en-US" sz="1400" dirty="0">
                <a:highlight>
                  <a:srgbClr val="FFFF00"/>
                </a:highlight>
              </a:rPr>
              <a:t>does not occur </a:t>
            </a:r>
            <a:r>
              <a:rPr lang="en-US" sz="1400" dirty="0"/>
              <a:t>within </a:t>
            </a:r>
            <a:r>
              <a:rPr lang="en-US" sz="1400" dirty="0">
                <a:highlight>
                  <a:srgbClr val="FFFF00"/>
                </a:highlight>
              </a:rPr>
              <a:t>fifteen (15)</a:t>
            </a:r>
            <a:r>
              <a:rPr lang="en-US" sz="1400" dirty="0"/>
              <a:t> [</a:t>
            </a:r>
            <a:r>
              <a:rPr lang="en-US" sz="1400" dirty="0">
                <a:highlight>
                  <a:srgbClr val="00FFFF"/>
                </a:highlight>
              </a:rPr>
              <a:t>10 days</a:t>
            </a:r>
            <a:r>
              <a:rPr lang="en-US" sz="1400" dirty="0"/>
              <a:t>] business days of receipt of notice</a:t>
            </a:r>
          </a:p>
        </p:txBody>
      </p:sp>
    </p:spTree>
    <p:extLst>
      <p:ext uri="{BB962C8B-B14F-4D97-AF65-F5344CB8AC3E}">
        <p14:creationId xmlns:p14="http://schemas.microsoft.com/office/powerpoint/2010/main" val="3256557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BAE06AA-AF85-44A2-BB84-3040BE08E84C}"/>
              </a:ext>
            </a:extLst>
          </p:cNvPr>
          <p:cNvSpPr>
            <a:spLocks noGrp="1"/>
          </p:cNvSpPr>
          <p:nvPr>
            <p:ph type="title"/>
          </p:nvPr>
        </p:nvSpPr>
        <p:spPr/>
        <p:txBody>
          <a:bodyPr/>
          <a:lstStyle/>
          <a:p>
            <a:r>
              <a:rPr lang="it-IT" dirty="0" err="1"/>
              <a:t>Section</a:t>
            </a:r>
            <a:r>
              <a:rPr lang="it-IT" dirty="0"/>
              <a:t> 2 – </a:t>
            </a:r>
            <a:r>
              <a:rPr lang="en-US" b="1" dirty="0"/>
              <a:t>Contract Changes</a:t>
            </a:r>
            <a:endParaRPr lang="en-US" dirty="0"/>
          </a:p>
        </p:txBody>
      </p:sp>
      <p:pic>
        <p:nvPicPr>
          <p:cNvPr id="8" name="Segnaposto contenuto 7">
            <a:extLst>
              <a:ext uri="{FF2B5EF4-FFF2-40B4-BE49-F238E27FC236}">
                <a16:creationId xmlns:a16="http://schemas.microsoft.com/office/drawing/2014/main" id="{3C13C946-2E60-4C32-97C9-8A0536372B0D}"/>
              </a:ext>
            </a:extLst>
          </p:cNvPr>
          <p:cNvPicPr>
            <a:picLocks noGrp="1" noChangeAspect="1"/>
          </p:cNvPicPr>
          <p:nvPr>
            <p:ph idx="1"/>
          </p:nvPr>
        </p:nvPicPr>
        <p:blipFill>
          <a:blip r:embed="rId2"/>
          <a:stretch>
            <a:fillRect/>
          </a:stretch>
        </p:blipFill>
        <p:spPr>
          <a:xfrm>
            <a:off x="533400" y="1942743"/>
            <a:ext cx="3567054" cy="951459"/>
          </a:xfrm>
        </p:spPr>
      </p:pic>
      <p:pic>
        <p:nvPicPr>
          <p:cNvPr id="10" name="Immagine 9">
            <a:extLst>
              <a:ext uri="{FF2B5EF4-FFF2-40B4-BE49-F238E27FC236}">
                <a16:creationId xmlns:a16="http://schemas.microsoft.com/office/drawing/2014/main" id="{FB9941A5-7B35-4D59-8D22-79E1BC3C26C3}"/>
              </a:ext>
            </a:extLst>
          </p:cNvPr>
          <p:cNvPicPr>
            <a:picLocks noChangeAspect="1"/>
          </p:cNvPicPr>
          <p:nvPr/>
        </p:nvPicPr>
        <p:blipFill>
          <a:blip r:embed="rId3"/>
          <a:stretch>
            <a:fillRect/>
          </a:stretch>
        </p:blipFill>
        <p:spPr>
          <a:xfrm>
            <a:off x="4133591" y="1870745"/>
            <a:ext cx="4687563" cy="3941995"/>
          </a:xfrm>
          <a:prstGeom prst="rect">
            <a:avLst/>
          </a:prstGeom>
        </p:spPr>
      </p:pic>
      <p:sp>
        <p:nvSpPr>
          <p:cNvPr id="11" name="Rettangolo con angoli arrotondati 10">
            <a:extLst>
              <a:ext uri="{FF2B5EF4-FFF2-40B4-BE49-F238E27FC236}">
                <a16:creationId xmlns:a16="http://schemas.microsoft.com/office/drawing/2014/main" id="{E9989237-FDFD-4DFB-9B89-5554F5724340}"/>
              </a:ext>
            </a:extLst>
          </p:cNvPr>
          <p:cNvSpPr/>
          <p:nvPr/>
        </p:nvSpPr>
        <p:spPr>
          <a:xfrm>
            <a:off x="533400" y="1191236"/>
            <a:ext cx="3359092" cy="40267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err="1">
                <a:solidFill>
                  <a:schemeClr val="bg2"/>
                </a:solidFill>
              </a:rPr>
              <a:t>Current</a:t>
            </a:r>
            <a:endParaRPr lang="en-US" b="1" dirty="0">
              <a:solidFill>
                <a:schemeClr val="bg2"/>
              </a:solidFill>
            </a:endParaRPr>
          </a:p>
        </p:txBody>
      </p:sp>
      <p:sp>
        <p:nvSpPr>
          <p:cNvPr id="12" name="Rettangolo con angoli arrotondati 11">
            <a:extLst>
              <a:ext uri="{FF2B5EF4-FFF2-40B4-BE49-F238E27FC236}">
                <a16:creationId xmlns:a16="http://schemas.microsoft.com/office/drawing/2014/main" id="{75AD893E-E065-4DD3-8C4F-EBFCE705A904}"/>
              </a:ext>
            </a:extLst>
          </p:cNvPr>
          <p:cNvSpPr/>
          <p:nvPr/>
        </p:nvSpPr>
        <p:spPr>
          <a:xfrm>
            <a:off x="4225954" y="1206318"/>
            <a:ext cx="4498596" cy="38758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solidFill>
                  <a:schemeClr val="bg2"/>
                </a:solidFill>
              </a:rPr>
              <a:t>Future</a:t>
            </a:r>
            <a:endParaRPr lang="en-US" b="1" dirty="0">
              <a:solidFill>
                <a:schemeClr val="bg2"/>
              </a:solidFill>
            </a:endParaRPr>
          </a:p>
        </p:txBody>
      </p:sp>
      <p:sp>
        <p:nvSpPr>
          <p:cNvPr id="2" name="TextBox 1">
            <a:extLst>
              <a:ext uri="{FF2B5EF4-FFF2-40B4-BE49-F238E27FC236}">
                <a16:creationId xmlns:a16="http://schemas.microsoft.com/office/drawing/2014/main" id="{15BC20A1-B8A2-41A8-B284-B2287332E41E}"/>
              </a:ext>
            </a:extLst>
          </p:cNvPr>
          <p:cNvSpPr txBox="1"/>
          <p:nvPr/>
        </p:nvSpPr>
        <p:spPr>
          <a:xfrm>
            <a:off x="884366" y="5755903"/>
            <a:ext cx="6892388" cy="707886"/>
          </a:xfrm>
          <a:prstGeom prst="rect">
            <a:avLst/>
          </a:prstGeom>
          <a:solidFill>
            <a:srgbClr val="FBEE9D"/>
          </a:solidFill>
        </p:spPr>
        <p:txBody>
          <a:bodyPr wrap="square" rtlCol="0">
            <a:spAutoFit/>
          </a:bodyPr>
          <a:lstStyle/>
          <a:p>
            <a:pPr algn="ctr"/>
            <a:r>
              <a:rPr lang="en-US" dirty="0"/>
              <a:t>Manages scope change to reduce MTS risks cost / payment / revenue.</a:t>
            </a:r>
          </a:p>
        </p:txBody>
      </p:sp>
    </p:spTree>
    <p:extLst>
      <p:ext uri="{BB962C8B-B14F-4D97-AF65-F5344CB8AC3E}">
        <p14:creationId xmlns:p14="http://schemas.microsoft.com/office/powerpoint/2010/main" val="3996694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56B10B-1533-4341-86E9-F83F880BE11D}"/>
              </a:ext>
            </a:extLst>
          </p:cNvPr>
          <p:cNvSpPr>
            <a:spLocks noGrp="1"/>
          </p:cNvSpPr>
          <p:nvPr>
            <p:ph idx="1"/>
          </p:nvPr>
        </p:nvSpPr>
        <p:spPr/>
        <p:txBody>
          <a:bodyPr/>
          <a:lstStyle/>
          <a:p>
            <a:r>
              <a:rPr lang="en-US" i="1" u="sng" dirty="0"/>
              <a:t>Language </a:t>
            </a:r>
            <a:r>
              <a:rPr lang="en-US" i="1" u="sng" dirty="0">
                <a:highlight>
                  <a:srgbClr val="FFFF00"/>
                </a:highlight>
              </a:rPr>
              <a:t>added</a:t>
            </a:r>
            <a:r>
              <a:rPr lang="en-US" u="sng" dirty="0"/>
              <a:t>:</a:t>
            </a:r>
          </a:p>
          <a:p>
            <a:pPr lvl="1">
              <a:buFont typeface="Wingdings" panose="05000000000000000000" pitchFamily="2" charset="2"/>
              <a:buChar char="§"/>
            </a:pPr>
            <a:r>
              <a:rPr lang="en-US" sz="1700" dirty="0"/>
              <a:t>Customer is obligated to pay for all changes and modifications beyond the original scope of the Agreement</a:t>
            </a:r>
          </a:p>
          <a:p>
            <a:pPr lvl="1">
              <a:buFont typeface="Wingdings" panose="05000000000000000000" pitchFamily="2" charset="2"/>
              <a:buChar char="§"/>
            </a:pPr>
            <a:r>
              <a:rPr lang="en-US" sz="1700" dirty="0"/>
              <a:t>Includes changes impacting schedule, shipping terms, price, fit, form, or function and must be documented in a written Change Order (see new Change Order template)</a:t>
            </a:r>
          </a:p>
          <a:p>
            <a:pPr lvl="1">
              <a:buFont typeface="Wingdings" panose="05000000000000000000" pitchFamily="2" charset="2"/>
              <a:buChar char="§"/>
            </a:pPr>
            <a:r>
              <a:rPr lang="en-US" sz="1700" dirty="0"/>
              <a:t>One party will notify the other in writing of the request for a Change Order and the parties will negotiate in good faith regarding the terms of the proposed change for a period of no more than 14 days from notice</a:t>
            </a:r>
          </a:p>
          <a:p>
            <a:pPr lvl="1">
              <a:buFont typeface="Wingdings" panose="05000000000000000000" pitchFamily="2" charset="2"/>
              <a:buChar char="§"/>
            </a:pPr>
            <a:r>
              <a:rPr lang="en-US" sz="1700" dirty="0"/>
              <a:t>Both parties will continue to perform their obligations during the negotiations and will have no obligations with respect to the Change Order until it is mutually accepted in writing</a:t>
            </a:r>
          </a:p>
          <a:p>
            <a:pPr lvl="1">
              <a:buFont typeface="Wingdings" panose="05000000000000000000" pitchFamily="2" charset="2"/>
              <a:buChar char="§"/>
            </a:pPr>
            <a:r>
              <a:rPr lang="en-US" sz="1700" dirty="0"/>
              <a:t>If the parties are unable to agree on the Change Order, MTS may elect to perform it obligations under the Agreement, without regard to the unresolved Change Order, or may terminate the Agreement</a:t>
            </a:r>
          </a:p>
          <a:p>
            <a:pPr lvl="1">
              <a:buFont typeface="Wingdings" panose="05000000000000000000" pitchFamily="2" charset="2"/>
              <a:buChar char="§"/>
            </a:pPr>
            <a:r>
              <a:rPr lang="en-US" sz="1700" dirty="0"/>
              <a:t>The delivery schedule in the Agreement will be adjusted to reflect any delay related to negotiation of a Change Order</a:t>
            </a:r>
          </a:p>
          <a:p>
            <a:pPr lvl="2"/>
            <a:endParaRPr lang="en-US" dirty="0"/>
          </a:p>
        </p:txBody>
      </p:sp>
      <p:sp>
        <p:nvSpPr>
          <p:cNvPr id="3" name="Title 2">
            <a:extLst>
              <a:ext uri="{FF2B5EF4-FFF2-40B4-BE49-F238E27FC236}">
                <a16:creationId xmlns:a16="http://schemas.microsoft.com/office/drawing/2014/main" id="{77C71B95-F63D-458F-8CE9-D2CAAA3C78DC}"/>
              </a:ext>
            </a:extLst>
          </p:cNvPr>
          <p:cNvSpPr>
            <a:spLocks noGrp="1"/>
          </p:cNvSpPr>
          <p:nvPr>
            <p:ph type="title"/>
          </p:nvPr>
        </p:nvSpPr>
        <p:spPr/>
        <p:txBody>
          <a:bodyPr/>
          <a:lstStyle/>
          <a:p>
            <a:r>
              <a:rPr lang="it-IT" dirty="0" err="1"/>
              <a:t>Section</a:t>
            </a:r>
            <a:r>
              <a:rPr lang="it-IT" dirty="0"/>
              <a:t> 2 – </a:t>
            </a:r>
            <a:r>
              <a:rPr lang="en-US" b="1" dirty="0"/>
              <a:t>Contract Changes</a:t>
            </a:r>
            <a:endParaRPr lang="en-US" dirty="0"/>
          </a:p>
        </p:txBody>
      </p:sp>
    </p:spTree>
    <p:extLst>
      <p:ext uri="{BB962C8B-B14F-4D97-AF65-F5344CB8AC3E}">
        <p14:creationId xmlns:p14="http://schemas.microsoft.com/office/powerpoint/2010/main" val="4178320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BAE06AA-AF85-44A2-BB84-3040BE08E84C}"/>
              </a:ext>
            </a:extLst>
          </p:cNvPr>
          <p:cNvSpPr>
            <a:spLocks noGrp="1"/>
          </p:cNvSpPr>
          <p:nvPr>
            <p:ph type="title"/>
          </p:nvPr>
        </p:nvSpPr>
        <p:spPr/>
        <p:txBody>
          <a:bodyPr/>
          <a:lstStyle/>
          <a:p>
            <a:r>
              <a:rPr lang="it-IT" dirty="0" err="1"/>
              <a:t>Section</a:t>
            </a:r>
            <a:r>
              <a:rPr lang="it-IT" dirty="0"/>
              <a:t> 3 – </a:t>
            </a:r>
            <a:r>
              <a:rPr lang="en-US" b="1" dirty="0"/>
              <a:t>TERMS OF PAYMENT</a:t>
            </a:r>
          </a:p>
        </p:txBody>
      </p:sp>
      <p:sp>
        <p:nvSpPr>
          <p:cNvPr id="11" name="Rettangolo con angoli arrotondati 10">
            <a:extLst>
              <a:ext uri="{FF2B5EF4-FFF2-40B4-BE49-F238E27FC236}">
                <a16:creationId xmlns:a16="http://schemas.microsoft.com/office/drawing/2014/main" id="{E9989237-FDFD-4DFB-9B89-5554F5724340}"/>
              </a:ext>
            </a:extLst>
          </p:cNvPr>
          <p:cNvSpPr/>
          <p:nvPr/>
        </p:nvSpPr>
        <p:spPr>
          <a:xfrm>
            <a:off x="533400" y="1191236"/>
            <a:ext cx="3359092" cy="40267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err="1">
                <a:solidFill>
                  <a:schemeClr val="bg2"/>
                </a:solidFill>
              </a:rPr>
              <a:t>Current</a:t>
            </a:r>
            <a:endParaRPr lang="en-US" b="1" dirty="0">
              <a:solidFill>
                <a:schemeClr val="bg2"/>
              </a:solidFill>
            </a:endParaRPr>
          </a:p>
        </p:txBody>
      </p:sp>
      <p:sp>
        <p:nvSpPr>
          <p:cNvPr id="12" name="Rettangolo con angoli arrotondati 11">
            <a:extLst>
              <a:ext uri="{FF2B5EF4-FFF2-40B4-BE49-F238E27FC236}">
                <a16:creationId xmlns:a16="http://schemas.microsoft.com/office/drawing/2014/main" id="{75AD893E-E065-4DD3-8C4F-EBFCE705A904}"/>
              </a:ext>
            </a:extLst>
          </p:cNvPr>
          <p:cNvSpPr/>
          <p:nvPr/>
        </p:nvSpPr>
        <p:spPr>
          <a:xfrm>
            <a:off x="4225954" y="1206318"/>
            <a:ext cx="4498596" cy="38758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solidFill>
                  <a:schemeClr val="bg2"/>
                </a:solidFill>
              </a:rPr>
              <a:t>Future</a:t>
            </a:r>
            <a:endParaRPr lang="en-US" b="1" dirty="0">
              <a:solidFill>
                <a:schemeClr val="bg2"/>
              </a:solidFill>
            </a:endParaRPr>
          </a:p>
        </p:txBody>
      </p:sp>
      <p:pic>
        <p:nvPicPr>
          <p:cNvPr id="5" name="Immagine 4">
            <a:extLst>
              <a:ext uri="{FF2B5EF4-FFF2-40B4-BE49-F238E27FC236}">
                <a16:creationId xmlns:a16="http://schemas.microsoft.com/office/drawing/2014/main" id="{1279AE7F-F09E-4CA9-B988-5CFDBC8963B2}"/>
              </a:ext>
            </a:extLst>
          </p:cNvPr>
          <p:cNvPicPr>
            <a:picLocks noChangeAspect="1"/>
          </p:cNvPicPr>
          <p:nvPr/>
        </p:nvPicPr>
        <p:blipFill>
          <a:blip r:embed="rId2"/>
          <a:stretch>
            <a:fillRect/>
          </a:stretch>
        </p:blipFill>
        <p:spPr>
          <a:xfrm>
            <a:off x="289481" y="2156140"/>
            <a:ext cx="3936473" cy="1212165"/>
          </a:xfrm>
          <a:prstGeom prst="rect">
            <a:avLst/>
          </a:prstGeom>
        </p:spPr>
      </p:pic>
      <p:pic>
        <p:nvPicPr>
          <p:cNvPr id="7" name="Immagine 6">
            <a:extLst>
              <a:ext uri="{FF2B5EF4-FFF2-40B4-BE49-F238E27FC236}">
                <a16:creationId xmlns:a16="http://schemas.microsoft.com/office/drawing/2014/main" id="{D4436D33-450B-427E-84ED-60FB3C807BAB}"/>
              </a:ext>
            </a:extLst>
          </p:cNvPr>
          <p:cNvPicPr>
            <a:picLocks noChangeAspect="1"/>
          </p:cNvPicPr>
          <p:nvPr/>
        </p:nvPicPr>
        <p:blipFill>
          <a:blip r:embed="rId3"/>
          <a:stretch>
            <a:fillRect/>
          </a:stretch>
        </p:blipFill>
        <p:spPr>
          <a:xfrm>
            <a:off x="4225954" y="2156140"/>
            <a:ext cx="4375561" cy="2726253"/>
          </a:xfrm>
          <a:prstGeom prst="rect">
            <a:avLst/>
          </a:prstGeom>
        </p:spPr>
      </p:pic>
      <p:sp>
        <p:nvSpPr>
          <p:cNvPr id="8" name="TextBox 7">
            <a:extLst>
              <a:ext uri="{FF2B5EF4-FFF2-40B4-BE49-F238E27FC236}">
                <a16:creationId xmlns:a16="http://schemas.microsoft.com/office/drawing/2014/main" id="{6D39B53F-7A52-42D8-B905-07A60F78947B}"/>
              </a:ext>
            </a:extLst>
          </p:cNvPr>
          <p:cNvSpPr txBox="1"/>
          <p:nvPr/>
        </p:nvSpPr>
        <p:spPr>
          <a:xfrm>
            <a:off x="927909" y="5297739"/>
            <a:ext cx="6892388" cy="707886"/>
          </a:xfrm>
          <a:prstGeom prst="rect">
            <a:avLst/>
          </a:prstGeom>
          <a:solidFill>
            <a:srgbClr val="FBEE9D"/>
          </a:solidFill>
        </p:spPr>
        <p:txBody>
          <a:bodyPr wrap="square" rtlCol="0">
            <a:spAutoFit/>
          </a:bodyPr>
          <a:lstStyle/>
          <a:p>
            <a:pPr algn="ctr"/>
            <a:r>
              <a:rPr lang="en-US" dirty="0"/>
              <a:t>Identifies that contract payer whether end customer or 3</a:t>
            </a:r>
            <a:r>
              <a:rPr lang="en-US" baseline="30000" dirty="0"/>
              <a:t>rd</a:t>
            </a:r>
            <a:r>
              <a:rPr lang="en-US" dirty="0"/>
              <a:t> party is responsible for timely payments.</a:t>
            </a:r>
          </a:p>
        </p:txBody>
      </p:sp>
    </p:spTree>
    <p:extLst>
      <p:ext uri="{BB962C8B-B14F-4D97-AF65-F5344CB8AC3E}">
        <p14:creationId xmlns:p14="http://schemas.microsoft.com/office/powerpoint/2010/main" val="1068461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D615C8-5CED-4EF0-9D5D-370C7062B953}"/>
              </a:ext>
            </a:extLst>
          </p:cNvPr>
          <p:cNvSpPr>
            <a:spLocks noGrp="1"/>
          </p:cNvSpPr>
          <p:nvPr>
            <p:ph idx="1"/>
          </p:nvPr>
        </p:nvSpPr>
        <p:spPr/>
        <p:txBody>
          <a:bodyPr/>
          <a:lstStyle/>
          <a:p>
            <a:r>
              <a:rPr lang="en-US" b="1" i="1" u="sng" dirty="0"/>
              <a:t>Language </a:t>
            </a:r>
            <a:r>
              <a:rPr lang="en-US" b="1" i="1" u="sng" dirty="0">
                <a:highlight>
                  <a:srgbClr val="FFFF00"/>
                </a:highlight>
              </a:rPr>
              <a:t>added</a:t>
            </a:r>
            <a:r>
              <a:rPr lang="en-US" b="1" u="sng" dirty="0"/>
              <a:t>:</a:t>
            </a:r>
          </a:p>
          <a:p>
            <a:endParaRPr lang="en-US" dirty="0"/>
          </a:p>
          <a:p>
            <a:pPr lvl="1">
              <a:buFont typeface="Wingdings" panose="05000000000000000000" pitchFamily="2" charset="2"/>
              <a:buChar char="§"/>
            </a:pPr>
            <a:r>
              <a:rPr lang="en-US" dirty="0"/>
              <a:t>Customer’s failure to pay full amounts will result in a revocation of any Customer licenses and other rights provided under the transaction</a:t>
            </a:r>
          </a:p>
          <a:p>
            <a:pPr lvl="1">
              <a:buFont typeface="Wingdings" panose="05000000000000000000" pitchFamily="2" charset="2"/>
              <a:buChar char="§"/>
            </a:pPr>
            <a:r>
              <a:rPr lang="en-US" dirty="0"/>
              <a:t>When Customer purchases the Product through a third party, the Customer guarantees direct payment in full to MTS of all unpaid amounts due by such third party upon demand by MTS without requirement of notice </a:t>
            </a:r>
          </a:p>
          <a:p>
            <a:pPr lvl="1">
              <a:buFont typeface="Wingdings" panose="05000000000000000000" pitchFamily="2" charset="2"/>
              <a:buChar char="§"/>
            </a:pPr>
            <a:r>
              <a:rPr lang="en-US" dirty="0"/>
              <a:t>MTS is not obligated to continue performance under the contract with Customer until MTS has received payment as invoiced</a:t>
            </a:r>
          </a:p>
          <a:p>
            <a:pPr lvl="1">
              <a:buFont typeface="Wingdings" panose="05000000000000000000" pitchFamily="2" charset="2"/>
              <a:buChar char="§"/>
            </a:pPr>
            <a:r>
              <a:rPr lang="en-US" dirty="0"/>
              <a:t>Customer agrees that project schedule, including shipment and installation dates, may be impacted by Customer payment delays</a:t>
            </a:r>
          </a:p>
          <a:p>
            <a:pPr lvl="1">
              <a:buFont typeface="Wingdings" panose="05000000000000000000" pitchFamily="2" charset="2"/>
              <a:buChar char="§"/>
            </a:pPr>
            <a:endParaRPr lang="en-US" dirty="0"/>
          </a:p>
          <a:p>
            <a:pPr lvl="1">
              <a:buFont typeface="Wingdings" panose="05000000000000000000" pitchFamily="2" charset="2"/>
              <a:buChar char="§"/>
            </a:pPr>
            <a:endParaRPr lang="en-US" dirty="0"/>
          </a:p>
          <a:p>
            <a:endParaRPr lang="en-US" dirty="0"/>
          </a:p>
        </p:txBody>
      </p:sp>
      <p:sp>
        <p:nvSpPr>
          <p:cNvPr id="3" name="Title 2">
            <a:extLst>
              <a:ext uri="{FF2B5EF4-FFF2-40B4-BE49-F238E27FC236}">
                <a16:creationId xmlns:a16="http://schemas.microsoft.com/office/drawing/2014/main" id="{DB8CC88C-C0DD-4349-A716-E9BFA7C8AFBF}"/>
              </a:ext>
            </a:extLst>
          </p:cNvPr>
          <p:cNvSpPr>
            <a:spLocks noGrp="1"/>
          </p:cNvSpPr>
          <p:nvPr>
            <p:ph type="title"/>
          </p:nvPr>
        </p:nvSpPr>
        <p:spPr/>
        <p:txBody>
          <a:bodyPr/>
          <a:lstStyle/>
          <a:p>
            <a:r>
              <a:rPr lang="it-IT" dirty="0" err="1"/>
              <a:t>Section</a:t>
            </a:r>
            <a:r>
              <a:rPr lang="it-IT" dirty="0"/>
              <a:t> 3 – </a:t>
            </a:r>
            <a:r>
              <a:rPr lang="en-US" b="1" dirty="0"/>
              <a:t>TERMS OF PAYMENT</a:t>
            </a:r>
          </a:p>
        </p:txBody>
      </p:sp>
    </p:spTree>
    <p:extLst>
      <p:ext uri="{BB962C8B-B14F-4D97-AF65-F5344CB8AC3E}">
        <p14:creationId xmlns:p14="http://schemas.microsoft.com/office/powerpoint/2010/main" val="1609397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BAE06AA-AF85-44A2-BB84-3040BE08E84C}"/>
              </a:ext>
            </a:extLst>
          </p:cNvPr>
          <p:cNvSpPr>
            <a:spLocks noGrp="1"/>
          </p:cNvSpPr>
          <p:nvPr>
            <p:ph type="title"/>
          </p:nvPr>
        </p:nvSpPr>
        <p:spPr/>
        <p:txBody>
          <a:bodyPr/>
          <a:lstStyle/>
          <a:p>
            <a:r>
              <a:rPr lang="it-IT" dirty="0" err="1"/>
              <a:t>Section</a:t>
            </a:r>
            <a:r>
              <a:rPr lang="it-IT" dirty="0"/>
              <a:t> 4 – </a:t>
            </a:r>
            <a:r>
              <a:rPr lang="en-US" b="1" dirty="0"/>
              <a:t>Delivery Terms</a:t>
            </a:r>
          </a:p>
        </p:txBody>
      </p:sp>
      <p:sp>
        <p:nvSpPr>
          <p:cNvPr id="11" name="Rettangolo con angoli arrotondati 10">
            <a:extLst>
              <a:ext uri="{FF2B5EF4-FFF2-40B4-BE49-F238E27FC236}">
                <a16:creationId xmlns:a16="http://schemas.microsoft.com/office/drawing/2014/main" id="{E9989237-FDFD-4DFB-9B89-5554F5724340}"/>
              </a:ext>
            </a:extLst>
          </p:cNvPr>
          <p:cNvSpPr/>
          <p:nvPr/>
        </p:nvSpPr>
        <p:spPr>
          <a:xfrm>
            <a:off x="533400" y="1191236"/>
            <a:ext cx="3359092" cy="40267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solidFill>
                  <a:schemeClr val="bg2"/>
                </a:solidFill>
              </a:rPr>
              <a:t>Past</a:t>
            </a:r>
            <a:endParaRPr lang="en-US" b="1" dirty="0">
              <a:solidFill>
                <a:schemeClr val="bg2"/>
              </a:solidFill>
            </a:endParaRPr>
          </a:p>
        </p:txBody>
      </p:sp>
      <p:sp>
        <p:nvSpPr>
          <p:cNvPr id="12" name="Rettangolo con angoli arrotondati 11">
            <a:extLst>
              <a:ext uri="{FF2B5EF4-FFF2-40B4-BE49-F238E27FC236}">
                <a16:creationId xmlns:a16="http://schemas.microsoft.com/office/drawing/2014/main" id="{75AD893E-E065-4DD3-8C4F-EBFCE705A904}"/>
              </a:ext>
            </a:extLst>
          </p:cNvPr>
          <p:cNvSpPr/>
          <p:nvPr/>
        </p:nvSpPr>
        <p:spPr>
          <a:xfrm>
            <a:off x="4225954" y="1206318"/>
            <a:ext cx="4498596" cy="38758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solidFill>
                  <a:schemeClr val="bg2"/>
                </a:solidFill>
              </a:rPr>
              <a:t>New</a:t>
            </a:r>
            <a:endParaRPr lang="en-US" b="1" dirty="0">
              <a:solidFill>
                <a:schemeClr val="bg2"/>
              </a:solidFill>
            </a:endParaRPr>
          </a:p>
        </p:txBody>
      </p:sp>
      <p:pic>
        <p:nvPicPr>
          <p:cNvPr id="4" name="Immagine 3">
            <a:extLst>
              <a:ext uri="{FF2B5EF4-FFF2-40B4-BE49-F238E27FC236}">
                <a16:creationId xmlns:a16="http://schemas.microsoft.com/office/drawing/2014/main" id="{358EBC8A-B4FD-4C2B-A889-571A1F7B69A0}"/>
              </a:ext>
            </a:extLst>
          </p:cNvPr>
          <p:cNvPicPr>
            <a:picLocks noChangeAspect="1"/>
          </p:cNvPicPr>
          <p:nvPr/>
        </p:nvPicPr>
        <p:blipFill>
          <a:blip r:embed="rId2"/>
          <a:stretch>
            <a:fillRect/>
          </a:stretch>
        </p:blipFill>
        <p:spPr>
          <a:xfrm>
            <a:off x="233181" y="2164320"/>
            <a:ext cx="3985663" cy="805879"/>
          </a:xfrm>
          <a:prstGeom prst="rect">
            <a:avLst/>
          </a:prstGeom>
        </p:spPr>
      </p:pic>
      <p:pic>
        <p:nvPicPr>
          <p:cNvPr id="8" name="Immagine 7">
            <a:extLst>
              <a:ext uri="{FF2B5EF4-FFF2-40B4-BE49-F238E27FC236}">
                <a16:creationId xmlns:a16="http://schemas.microsoft.com/office/drawing/2014/main" id="{C329493A-9DC4-4321-AE0D-F29334494FFC}"/>
              </a:ext>
            </a:extLst>
          </p:cNvPr>
          <p:cNvPicPr>
            <a:picLocks noChangeAspect="1"/>
          </p:cNvPicPr>
          <p:nvPr/>
        </p:nvPicPr>
        <p:blipFill>
          <a:blip r:embed="rId3"/>
          <a:stretch>
            <a:fillRect/>
          </a:stretch>
        </p:blipFill>
        <p:spPr>
          <a:xfrm>
            <a:off x="4346517" y="2164321"/>
            <a:ext cx="4257469" cy="1027410"/>
          </a:xfrm>
          <a:prstGeom prst="rect">
            <a:avLst/>
          </a:prstGeom>
        </p:spPr>
      </p:pic>
      <p:sp>
        <p:nvSpPr>
          <p:cNvPr id="9" name="TextBox 8">
            <a:extLst>
              <a:ext uri="{FF2B5EF4-FFF2-40B4-BE49-F238E27FC236}">
                <a16:creationId xmlns:a16="http://schemas.microsoft.com/office/drawing/2014/main" id="{9A721AA6-5318-4A8E-A57D-707FA95131EA}"/>
              </a:ext>
            </a:extLst>
          </p:cNvPr>
          <p:cNvSpPr txBox="1"/>
          <p:nvPr/>
        </p:nvSpPr>
        <p:spPr>
          <a:xfrm>
            <a:off x="779760" y="4814263"/>
            <a:ext cx="6892388" cy="707886"/>
          </a:xfrm>
          <a:prstGeom prst="rect">
            <a:avLst/>
          </a:prstGeom>
          <a:solidFill>
            <a:srgbClr val="FBEE9D"/>
          </a:solidFill>
        </p:spPr>
        <p:txBody>
          <a:bodyPr wrap="square" rtlCol="0">
            <a:spAutoFit/>
          </a:bodyPr>
          <a:lstStyle/>
          <a:p>
            <a:pPr algn="ctr"/>
            <a:r>
              <a:rPr lang="en-US" dirty="0"/>
              <a:t>Updates shipping terms to align with most current Incoterms</a:t>
            </a:r>
          </a:p>
        </p:txBody>
      </p:sp>
    </p:spTree>
    <p:extLst>
      <p:ext uri="{BB962C8B-B14F-4D97-AF65-F5344CB8AC3E}">
        <p14:creationId xmlns:p14="http://schemas.microsoft.com/office/powerpoint/2010/main" val="520215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BAE06AA-AF85-44A2-BB84-3040BE08E84C}"/>
              </a:ext>
            </a:extLst>
          </p:cNvPr>
          <p:cNvSpPr>
            <a:spLocks noGrp="1"/>
          </p:cNvSpPr>
          <p:nvPr>
            <p:ph type="title"/>
          </p:nvPr>
        </p:nvSpPr>
        <p:spPr/>
        <p:txBody>
          <a:bodyPr/>
          <a:lstStyle/>
          <a:p>
            <a:r>
              <a:rPr lang="it-IT" dirty="0" err="1"/>
              <a:t>Section</a:t>
            </a:r>
            <a:r>
              <a:rPr lang="it-IT" dirty="0"/>
              <a:t> 4 – </a:t>
            </a:r>
            <a:r>
              <a:rPr lang="en-US" b="1" dirty="0"/>
              <a:t>Delivery Terms</a:t>
            </a:r>
          </a:p>
        </p:txBody>
      </p:sp>
      <p:sp>
        <p:nvSpPr>
          <p:cNvPr id="14" name="CasellaDiTesto 13">
            <a:extLst>
              <a:ext uri="{FF2B5EF4-FFF2-40B4-BE49-F238E27FC236}">
                <a16:creationId xmlns:a16="http://schemas.microsoft.com/office/drawing/2014/main" id="{CDB29E4C-B5CD-4510-A3D5-26490B50D627}"/>
              </a:ext>
            </a:extLst>
          </p:cNvPr>
          <p:cNvSpPr txBox="1"/>
          <p:nvPr/>
        </p:nvSpPr>
        <p:spPr>
          <a:xfrm>
            <a:off x="471292" y="1276184"/>
            <a:ext cx="6737288" cy="1569660"/>
          </a:xfrm>
          <a:prstGeom prst="rect">
            <a:avLst/>
          </a:prstGeom>
          <a:noFill/>
        </p:spPr>
        <p:txBody>
          <a:bodyPr wrap="square">
            <a:spAutoFit/>
          </a:bodyPr>
          <a:lstStyle/>
          <a:p>
            <a:pPr marR="0" lvl="0" algn="l" defTabSz="914400" rtl="0" eaLnBrk="0" fontAlgn="base" latinLnBrk="0" hangingPunct="0">
              <a:lnSpc>
                <a:spcPct val="100000"/>
              </a:lnSpc>
              <a:spcBef>
                <a:spcPct val="0"/>
              </a:spcBef>
              <a:spcAft>
                <a:spcPct val="0"/>
              </a:spcAft>
              <a:buClr>
                <a:srgbClr val="CC1543"/>
              </a:buClr>
              <a:buSzTx/>
              <a:tabLst/>
              <a:defRPr/>
            </a:pPr>
            <a:r>
              <a:rPr kumimoji="0" lang="en-US" sz="1600" b="1" i="1" u="sng" strike="noStrike" kern="0" cap="none" spc="0" normalizeH="0" baseline="0" noProof="0" dirty="0">
                <a:ln>
                  <a:noFill/>
                </a:ln>
                <a:solidFill>
                  <a:srgbClr val="000000"/>
                </a:solidFill>
                <a:effectLst/>
                <a:highlight>
                  <a:srgbClr val="FFFF00"/>
                </a:highlight>
                <a:uLnTx/>
                <a:uFillTx/>
                <a:latin typeface="Arial" pitchFamily="34" charset="0"/>
                <a:ea typeface="ＭＳ Ｐゴシック" charset="0"/>
                <a:cs typeface="Arial" pitchFamily="34" charset="0"/>
              </a:rPr>
              <a:t>Language Change</a:t>
            </a:r>
            <a:r>
              <a:rPr kumimoji="0" lang="en-US" sz="1600" b="1" i="0" u="sng" strike="noStrike" kern="0" cap="none" spc="0" normalizeH="0" baseline="0" noProof="0" dirty="0">
                <a:ln>
                  <a:noFill/>
                </a:ln>
                <a:solidFill>
                  <a:srgbClr val="000000"/>
                </a:solidFill>
                <a:effectLst/>
                <a:uLnTx/>
                <a:uFillTx/>
                <a:latin typeface="Arial" pitchFamily="34" charset="0"/>
                <a:ea typeface="ＭＳ Ｐゴシック" charset="0"/>
                <a:cs typeface="Arial" pitchFamily="34" charset="0"/>
              </a:rPr>
              <a:t>:</a:t>
            </a:r>
          </a:p>
          <a:p>
            <a:pPr marL="285750" indent="-285750">
              <a:buClr>
                <a:srgbClr val="CC1543"/>
              </a:buClr>
              <a:buFont typeface="Wingdings" panose="05000000000000000000" pitchFamily="2" charset="2"/>
              <a:buChar char="§"/>
              <a:defRPr/>
            </a:pPr>
            <a:r>
              <a:rPr kumimoji="0" lang="en-US" sz="1600" b="0" i="0" u="none" strike="noStrike" kern="0" cap="none" spc="0" normalizeH="0" baseline="0" noProof="0" dirty="0">
                <a:ln>
                  <a:noFill/>
                </a:ln>
                <a:solidFill>
                  <a:srgbClr val="000000"/>
                </a:solidFill>
                <a:effectLst/>
                <a:uLnTx/>
                <a:uFillTx/>
                <a:latin typeface="Arial" pitchFamily="34" charset="0"/>
                <a:ea typeface="ＭＳ Ｐゴシック" pitchFamily="-107" charset="-128"/>
                <a:cs typeface="Arial" pitchFamily="34" charset="0"/>
              </a:rPr>
              <a:t>All US domestic deliveries shall be shipped by MTS from the manufacturing facility of its choice </a:t>
            </a:r>
            <a:r>
              <a:rPr kumimoji="0" lang="en-US" sz="1600" b="0" i="0" u="none" strike="noStrike" kern="0" cap="none" spc="0" normalizeH="0" baseline="0" noProof="0" dirty="0">
                <a:ln>
                  <a:noFill/>
                </a:ln>
                <a:solidFill>
                  <a:srgbClr val="000000"/>
                </a:solidFill>
                <a:effectLst/>
                <a:highlight>
                  <a:srgbClr val="FFFFFF"/>
                </a:highlight>
                <a:uLnTx/>
                <a:uFillTx/>
                <a:latin typeface="Arial" pitchFamily="34" charset="0"/>
                <a:ea typeface="ＭＳ Ｐゴシック" pitchFamily="-107" charset="-128"/>
                <a:cs typeface="Arial" pitchFamily="34" charset="0"/>
              </a:rPr>
              <a:t>[change from </a:t>
            </a:r>
            <a:r>
              <a:rPr kumimoji="0" lang="en-US" sz="1600" b="1" i="0" u="none" strike="noStrike" kern="0" cap="none" spc="0" normalizeH="0" baseline="0" noProof="0" dirty="0">
                <a:ln>
                  <a:noFill/>
                </a:ln>
                <a:solidFill>
                  <a:srgbClr val="000000"/>
                </a:solidFill>
                <a:effectLst/>
                <a:highlight>
                  <a:srgbClr val="FFFFFF"/>
                </a:highlight>
                <a:uLnTx/>
                <a:uFillTx/>
                <a:latin typeface="Arial" pitchFamily="34" charset="0"/>
                <a:ea typeface="ＭＳ Ｐゴシック" pitchFamily="-107" charset="-128"/>
                <a:cs typeface="Arial" pitchFamily="34" charset="0"/>
              </a:rPr>
              <a:t>FCA Origin </a:t>
            </a:r>
            <a:r>
              <a:rPr kumimoji="0" lang="en-US" sz="1600" b="0" i="0" u="none" strike="noStrike" kern="0" cap="none" spc="0" normalizeH="0" baseline="0" noProof="0" dirty="0">
                <a:ln>
                  <a:noFill/>
                </a:ln>
                <a:solidFill>
                  <a:srgbClr val="000000"/>
                </a:solidFill>
                <a:effectLst/>
                <a:highlight>
                  <a:srgbClr val="FFFFFF"/>
                </a:highlight>
                <a:uLnTx/>
                <a:uFillTx/>
                <a:latin typeface="Arial" pitchFamily="34" charset="0"/>
                <a:ea typeface="ＭＳ Ｐゴシック" pitchFamily="-107" charset="-128"/>
                <a:cs typeface="Arial" pitchFamily="34" charset="0"/>
              </a:rPr>
              <a:t>to </a:t>
            </a:r>
            <a:r>
              <a:rPr kumimoji="0" lang="en-US" sz="1600" b="1" i="0" u="none" strike="noStrike" kern="0" cap="none" spc="0" normalizeH="0" baseline="0" noProof="0" dirty="0">
                <a:ln>
                  <a:noFill/>
                </a:ln>
                <a:solidFill>
                  <a:srgbClr val="000000"/>
                </a:solidFill>
                <a:effectLst/>
                <a:highlight>
                  <a:srgbClr val="FFFFFF"/>
                </a:highlight>
                <a:uLnTx/>
                <a:uFillTx/>
                <a:latin typeface="Arial" pitchFamily="34" charset="0"/>
                <a:ea typeface="ＭＳ Ｐゴシック" pitchFamily="-107" charset="-128"/>
                <a:cs typeface="Arial" pitchFamily="34" charset="0"/>
              </a:rPr>
              <a:t>CPT Destination</a:t>
            </a:r>
            <a:r>
              <a:rPr kumimoji="0" lang="en-US" sz="1600" b="0" i="0" u="none" strike="noStrike" kern="0" cap="none" spc="0" normalizeH="0" baseline="0" noProof="0" dirty="0">
                <a:ln>
                  <a:noFill/>
                </a:ln>
                <a:solidFill>
                  <a:srgbClr val="000000"/>
                </a:solidFill>
                <a:effectLst/>
                <a:uLnTx/>
                <a:uFillTx/>
                <a:latin typeface="Arial" pitchFamily="34" charset="0"/>
                <a:ea typeface="ＭＳ Ｐゴシック" pitchFamily="-107" charset="-128"/>
                <a:cs typeface="Arial" pitchFamily="34" charset="0"/>
              </a:rPr>
              <a:t>, freight prepaid and added]</a:t>
            </a:r>
          </a:p>
          <a:p>
            <a:pPr marL="285750" indent="-285750">
              <a:buClr>
                <a:srgbClr val="CC1543"/>
              </a:buClr>
              <a:buFont typeface="Wingdings" panose="05000000000000000000" pitchFamily="2" charset="2"/>
              <a:buChar char="§"/>
              <a:defRPr/>
            </a:pPr>
            <a:r>
              <a:rPr kumimoji="0" lang="en-US" sz="1600" b="0" i="0" u="none" strike="noStrike" kern="0" cap="none" spc="0" normalizeH="0" baseline="0" noProof="0" dirty="0">
                <a:ln>
                  <a:noFill/>
                </a:ln>
                <a:solidFill>
                  <a:srgbClr val="000000"/>
                </a:solidFill>
                <a:effectLst/>
                <a:uLnTx/>
                <a:uFillTx/>
                <a:latin typeface="Arial" pitchFamily="34" charset="0"/>
                <a:ea typeface="ＭＳ Ｐゴシック" pitchFamily="-107" charset="-128"/>
                <a:cs typeface="Arial" pitchFamily="34" charset="0"/>
              </a:rPr>
              <a:t>Reference to Incoterms® 2010 changed to “most recent version of Incoterms®”</a:t>
            </a:r>
          </a:p>
        </p:txBody>
      </p:sp>
    </p:spTree>
    <p:extLst>
      <p:ext uri="{BB962C8B-B14F-4D97-AF65-F5344CB8AC3E}">
        <p14:creationId xmlns:p14="http://schemas.microsoft.com/office/powerpoint/2010/main" val="3645134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BAE06AA-AF85-44A2-BB84-3040BE08E84C}"/>
              </a:ext>
            </a:extLst>
          </p:cNvPr>
          <p:cNvSpPr>
            <a:spLocks noGrp="1"/>
          </p:cNvSpPr>
          <p:nvPr>
            <p:ph type="title"/>
          </p:nvPr>
        </p:nvSpPr>
        <p:spPr/>
        <p:txBody>
          <a:bodyPr/>
          <a:lstStyle/>
          <a:p>
            <a:r>
              <a:rPr lang="it-IT" dirty="0" err="1"/>
              <a:t>Section</a:t>
            </a:r>
            <a:r>
              <a:rPr lang="it-IT" dirty="0"/>
              <a:t> 5 – </a:t>
            </a:r>
            <a:r>
              <a:rPr lang="en-US" b="1" dirty="0"/>
              <a:t>Order Cancellation/Termination</a:t>
            </a:r>
          </a:p>
        </p:txBody>
      </p:sp>
      <p:sp>
        <p:nvSpPr>
          <p:cNvPr id="11" name="Rettangolo con angoli arrotondati 10">
            <a:extLst>
              <a:ext uri="{FF2B5EF4-FFF2-40B4-BE49-F238E27FC236}">
                <a16:creationId xmlns:a16="http://schemas.microsoft.com/office/drawing/2014/main" id="{E9989237-FDFD-4DFB-9B89-5554F5724340}"/>
              </a:ext>
            </a:extLst>
          </p:cNvPr>
          <p:cNvSpPr/>
          <p:nvPr/>
        </p:nvSpPr>
        <p:spPr>
          <a:xfrm>
            <a:off x="533400" y="1191236"/>
            <a:ext cx="3359092" cy="40267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solidFill>
                  <a:schemeClr val="bg2"/>
                </a:solidFill>
              </a:rPr>
              <a:t>Past</a:t>
            </a:r>
            <a:endParaRPr lang="en-US" b="1" dirty="0">
              <a:solidFill>
                <a:schemeClr val="bg2"/>
              </a:solidFill>
            </a:endParaRPr>
          </a:p>
        </p:txBody>
      </p:sp>
      <p:sp>
        <p:nvSpPr>
          <p:cNvPr id="12" name="Rettangolo con angoli arrotondati 11">
            <a:extLst>
              <a:ext uri="{FF2B5EF4-FFF2-40B4-BE49-F238E27FC236}">
                <a16:creationId xmlns:a16="http://schemas.microsoft.com/office/drawing/2014/main" id="{75AD893E-E065-4DD3-8C4F-EBFCE705A904}"/>
              </a:ext>
            </a:extLst>
          </p:cNvPr>
          <p:cNvSpPr/>
          <p:nvPr/>
        </p:nvSpPr>
        <p:spPr>
          <a:xfrm>
            <a:off x="4225954" y="1206318"/>
            <a:ext cx="4498596" cy="38758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solidFill>
                  <a:schemeClr val="bg2"/>
                </a:solidFill>
              </a:rPr>
              <a:t>New</a:t>
            </a:r>
            <a:endParaRPr lang="en-US" b="1" dirty="0">
              <a:solidFill>
                <a:schemeClr val="bg2"/>
              </a:solidFill>
            </a:endParaRPr>
          </a:p>
        </p:txBody>
      </p:sp>
      <p:pic>
        <p:nvPicPr>
          <p:cNvPr id="5" name="Immagine 4">
            <a:extLst>
              <a:ext uri="{FF2B5EF4-FFF2-40B4-BE49-F238E27FC236}">
                <a16:creationId xmlns:a16="http://schemas.microsoft.com/office/drawing/2014/main" id="{22B8697E-3BF7-4A9C-AA2B-CF631398BBE3}"/>
              </a:ext>
            </a:extLst>
          </p:cNvPr>
          <p:cNvPicPr>
            <a:picLocks noChangeAspect="1"/>
          </p:cNvPicPr>
          <p:nvPr/>
        </p:nvPicPr>
        <p:blipFill>
          <a:blip r:embed="rId2"/>
          <a:stretch>
            <a:fillRect/>
          </a:stretch>
        </p:blipFill>
        <p:spPr>
          <a:xfrm>
            <a:off x="377198" y="1882096"/>
            <a:ext cx="3671495" cy="1299593"/>
          </a:xfrm>
          <a:prstGeom prst="rect">
            <a:avLst/>
          </a:prstGeom>
        </p:spPr>
      </p:pic>
      <p:pic>
        <p:nvPicPr>
          <p:cNvPr id="7" name="Immagine 6">
            <a:extLst>
              <a:ext uri="{FF2B5EF4-FFF2-40B4-BE49-F238E27FC236}">
                <a16:creationId xmlns:a16="http://schemas.microsoft.com/office/drawing/2014/main" id="{6433BDE0-36FB-445E-B67B-0D1D32906CB5}"/>
              </a:ext>
            </a:extLst>
          </p:cNvPr>
          <p:cNvPicPr>
            <a:picLocks noChangeAspect="1"/>
          </p:cNvPicPr>
          <p:nvPr/>
        </p:nvPicPr>
        <p:blipFill>
          <a:blip r:embed="rId3"/>
          <a:stretch>
            <a:fillRect/>
          </a:stretch>
        </p:blipFill>
        <p:spPr>
          <a:xfrm>
            <a:off x="4225954" y="1848540"/>
            <a:ext cx="4431756" cy="2308982"/>
          </a:xfrm>
          <a:prstGeom prst="rect">
            <a:avLst/>
          </a:prstGeom>
        </p:spPr>
      </p:pic>
      <p:sp>
        <p:nvSpPr>
          <p:cNvPr id="8" name="TextBox 7">
            <a:extLst>
              <a:ext uri="{FF2B5EF4-FFF2-40B4-BE49-F238E27FC236}">
                <a16:creationId xmlns:a16="http://schemas.microsoft.com/office/drawing/2014/main" id="{F355C346-E56F-43C5-838E-C04A85920784}"/>
              </a:ext>
            </a:extLst>
          </p:cNvPr>
          <p:cNvSpPr txBox="1"/>
          <p:nvPr/>
        </p:nvSpPr>
        <p:spPr>
          <a:xfrm>
            <a:off x="779760" y="4814263"/>
            <a:ext cx="6892388" cy="707886"/>
          </a:xfrm>
          <a:prstGeom prst="rect">
            <a:avLst/>
          </a:prstGeom>
          <a:solidFill>
            <a:srgbClr val="FBEE9D"/>
          </a:solidFill>
        </p:spPr>
        <p:txBody>
          <a:bodyPr wrap="square" rtlCol="0">
            <a:spAutoFit/>
          </a:bodyPr>
          <a:lstStyle/>
          <a:p>
            <a:pPr algn="ctr"/>
            <a:r>
              <a:rPr lang="en-US" dirty="0"/>
              <a:t>Defines language for cancellation that is one of the requirements for percent complete revenue recognition</a:t>
            </a:r>
          </a:p>
        </p:txBody>
      </p:sp>
    </p:spTree>
    <p:extLst>
      <p:ext uri="{BB962C8B-B14F-4D97-AF65-F5344CB8AC3E}">
        <p14:creationId xmlns:p14="http://schemas.microsoft.com/office/powerpoint/2010/main" val="2006901917"/>
      </p:ext>
    </p:extLst>
  </p:cSld>
  <p:clrMapOvr>
    <a:masterClrMapping/>
  </p:clrMapOvr>
</p:sld>
</file>

<file path=ppt/theme/theme1.xml><?xml version="1.0" encoding="utf-8"?>
<a:theme xmlns:a="http://schemas.openxmlformats.org/drawingml/2006/main" name="0t- kls'Debra's BoD CORP template- 2013'0410">
  <a:themeElements>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4948</TotalTime>
  <Words>1605</Words>
  <Application>Microsoft Office PowerPoint</Application>
  <PresentationFormat>On-screen Show (4:3)</PresentationFormat>
  <Paragraphs>113</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Arial Narrow</vt:lpstr>
      <vt:lpstr>Lucida Grande</vt:lpstr>
      <vt:lpstr>Wingdings</vt:lpstr>
      <vt:lpstr>0t- kls'Debra's BoD CORP template- 2013'0410</vt:lpstr>
      <vt:lpstr>Changes to MTS Terms and Conditions</vt:lpstr>
      <vt:lpstr>Changes to MTS Terms and Conditions </vt:lpstr>
      <vt:lpstr>Section 2 – Contract Changes</vt:lpstr>
      <vt:lpstr>Section 2 – Contract Changes</vt:lpstr>
      <vt:lpstr>Section 3 – TERMS OF PAYMENT</vt:lpstr>
      <vt:lpstr>Section 3 – TERMS OF PAYMENT</vt:lpstr>
      <vt:lpstr>Section 4 – Delivery Terms</vt:lpstr>
      <vt:lpstr>Section 4 – Delivery Terms</vt:lpstr>
      <vt:lpstr>Section 5 – Order Cancellation/Termination</vt:lpstr>
      <vt:lpstr>Section 5 – Order Cancellation/Termination</vt:lpstr>
      <vt:lpstr>Section 6 – Shipping Dates</vt:lpstr>
      <vt:lpstr>Section 6 – Shipping Dates</vt:lpstr>
      <vt:lpstr>Section 9 – Limitation of Liability</vt:lpstr>
      <vt:lpstr>Section 9 – Limitation of Liability</vt:lpstr>
      <vt:lpstr>Section 10 – Export</vt:lpstr>
      <vt:lpstr>Section 10 – Export</vt:lpstr>
      <vt:lpstr>Section 11 – Force Majeure</vt:lpstr>
      <vt:lpstr>Section 11 – Force Majeure</vt:lpstr>
      <vt:lpstr>Section 13 – Customer Delay/Deemed Acceptance</vt:lpstr>
      <vt:lpstr>Section 13 – Customer Delay/Deemed Acceptance</vt:lpstr>
      <vt:lpstr>Section 14 – PROPRIETARY DATA RIGHTS</vt:lpstr>
      <vt:lpstr>Section 16 – MTS Limited Warranties</vt:lpstr>
      <vt:lpstr>Section 16 – MTS Limited Warranties</vt:lpstr>
      <vt:lpstr>Section 18 – Nature of Breach</vt:lpstr>
      <vt:lpstr>Section 18 – Nature of Breach</vt:lpstr>
    </vt:vector>
  </TitlesOfParts>
  <Company>MTS Systems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CFO's office</dc:creator>
  <cp:lastModifiedBy>Nava, Steven</cp:lastModifiedBy>
  <cp:revision>296</cp:revision>
  <cp:lastPrinted>2019-09-16T21:48:11Z</cp:lastPrinted>
  <dcterms:created xsi:type="dcterms:W3CDTF">2014-09-08T20:00:11Z</dcterms:created>
  <dcterms:modified xsi:type="dcterms:W3CDTF">2021-11-04T20:05:01Z</dcterms:modified>
</cp:coreProperties>
</file>