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77" r:id="rId4"/>
    <p:sldId id="278" r:id="rId5"/>
    <p:sldId id="285" r:id="rId6"/>
    <p:sldId id="286" r:id="rId7"/>
    <p:sldId id="287" r:id="rId8"/>
    <p:sldId id="288" r:id="rId9"/>
    <p:sldId id="281" r:id="rId10"/>
    <p:sldId id="279" r:id="rId11"/>
    <p:sldId id="280" r:id="rId12"/>
    <p:sldId id="284" r:id="rId13"/>
    <p:sldId id="289" r:id="rId14"/>
    <p:sldId id="292" r:id="rId15"/>
    <p:sldId id="290" r:id="rId16"/>
    <p:sldId id="291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BDD95C97-1D16-47ED-9EC6-82FBE7A7DFF2}">
          <p14:sldIdLst>
            <p14:sldId id="259"/>
            <p14:sldId id="260"/>
            <p14:sldId id="277"/>
            <p14:sldId id="278"/>
            <p14:sldId id="285"/>
            <p14:sldId id="286"/>
            <p14:sldId id="287"/>
            <p14:sldId id="288"/>
            <p14:sldId id="281"/>
            <p14:sldId id="279"/>
            <p14:sldId id="280"/>
            <p14:sldId id="284"/>
            <p14:sldId id="289"/>
            <p14:sldId id="292"/>
            <p14:sldId id="290"/>
            <p14:sldId id="291"/>
            <p14:sldId id="282"/>
            <p14:sldId id="2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CBFD"/>
    <a:srgbClr val="B01543"/>
    <a:srgbClr val="CC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2" autoAdjust="0"/>
    <p:restoredTop sz="97047" autoAdjust="0"/>
  </p:normalViewPr>
  <p:slideViewPr>
    <p:cSldViewPr snapToGrid="0" showGuides="1">
      <p:cViewPr>
        <p:scale>
          <a:sx n="82" d="100"/>
          <a:sy n="82" d="100"/>
        </p:scale>
        <p:origin x="-1518" y="-39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76224"/>
        <c:axId val="57477760"/>
      </c:barChart>
      <c:catAx>
        <c:axId val="57476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477760"/>
        <c:crosses val="autoZero"/>
        <c:auto val="1"/>
        <c:lblAlgn val="ctr"/>
        <c:lblOffset val="100"/>
        <c:noMultiLvlLbl val="0"/>
      </c:catAx>
      <c:valAx>
        <c:axId val="5747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476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876133-0974-BB43-837D-B06CFDA5835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9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76133-0974-BB43-837D-B06CFDA583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29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76133-0974-BB43-837D-B06CFDA583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76133-0974-BB43-837D-B06CFDA583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76133-0974-BB43-837D-B06CFDA5835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4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876133-0974-BB43-837D-B06CFDA583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46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7284" y="4658263"/>
            <a:ext cx="8062352" cy="533400"/>
          </a:xfrm>
        </p:spPr>
        <p:txBody>
          <a:bodyPr/>
          <a:lstStyle>
            <a:lvl1pPr algn="r">
              <a:defRPr sz="2800">
                <a:solidFill>
                  <a:srgbClr val="B0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89351" y="5202168"/>
            <a:ext cx="5150285" cy="940059"/>
          </a:xfrm>
        </p:spPr>
        <p:txBody>
          <a:bodyPr/>
          <a:lstStyle>
            <a:lvl1pPr marL="0" indent="0" algn="r">
              <a:buFont typeface="Arial Narrow" charset="0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6" name="Picture 5" descr="becertain_re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588" y="6400800"/>
            <a:ext cx="774412" cy="1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2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109" y="98855"/>
            <a:ext cx="5191891" cy="685800"/>
          </a:xfrm>
        </p:spPr>
        <p:txBody>
          <a:bodyPr/>
          <a:lstStyle>
            <a:lvl1pPr>
              <a:defRPr>
                <a:solidFill>
                  <a:srgbClr val="B0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980" y="1614615"/>
            <a:ext cx="8274116" cy="462966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21632" y="6254578"/>
            <a:ext cx="661987" cy="244475"/>
          </a:xfrm>
          <a:ln/>
        </p:spPr>
        <p:txBody>
          <a:bodyPr/>
          <a:lstStyle>
            <a:lvl1pPr>
              <a:defRPr/>
            </a:lvl1pPr>
          </a:lstStyle>
          <a:p>
            <a:fld id="{8B216073-C369-6749-8A80-F34DE6F953A8}" type="datetime1">
              <a:rPr lang="en-US"/>
              <a:pPr/>
              <a:t>3/30/2017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13394" y="6497595"/>
            <a:ext cx="682196" cy="243959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9AF2EF4-A1DD-F04E-B834-64486F26EA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6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061" y="90616"/>
            <a:ext cx="4870615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71058" y="6345195"/>
            <a:ext cx="661987" cy="244475"/>
          </a:xfrm>
          <a:ln/>
        </p:spPr>
        <p:txBody>
          <a:bodyPr/>
          <a:lstStyle>
            <a:lvl1pPr>
              <a:defRPr/>
            </a:lvl1pPr>
          </a:lstStyle>
          <a:p>
            <a:fld id="{81825D3F-F63B-3443-8746-F3E7DC821F89}" type="datetime1">
              <a:rPr lang="en-US"/>
              <a:pPr/>
              <a:t>3/30/2017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1059" y="6497595"/>
            <a:ext cx="682196" cy="243959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1CB381AC-C72D-9B41-8DB0-531299E1FD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58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79297" y="6336957"/>
            <a:ext cx="661987" cy="244475"/>
          </a:xfrm>
          <a:ln/>
        </p:spPr>
        <p:txBody>
          <a:bodyPr/>
          <a:lstStyle>
            <a:lvl1pPr>
              <a:defRPr/>
            </a:lvl1pPr>
          </a:lstStyle>
          <a:p>
            <a:fld id="{03AC0350-74DE-E942-BCC0-72A5045FAFAF}" type="datetime1">
              <a:rPr lang="en-US"/>
              <a:pPr/>
              <a:t>3/30/2017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79298" y="6489357"/>
            <a:ext cx="682196" cy="243959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33C96DF1-F800-404E-B517-8F706C6C18A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6823" y="140044"/>
            <a:ext cx="5167177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95772" y="6378146"/>
            <a:ext cx="661987" cy="244475"/>
          </a:xfrm>
          <a:ln/>
        </p:spPr>
        <p:txBody>
          <a:bodyPr/>
          <a:lstStyle>
            <a:lvl1pPr>
              <a:defRPr/>
            </a:lvl1pPr>
          </a:lstStyle>
          <a:p>
            <a:fld id="{A6C8F1B6-29DD-CA4E-AA81-81B3A6B49508}" type="datetime1">
              <a:rPr lang="en-US"/>
              <a:pPr/>
              <a:t>3/30/2017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95773" y="6530546"/>
            <a:ext cx="682196" cy="243959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E32FA258-670B-794F-8B1D-73940D1442F3}" type="slidenum">
              <a:rPr lang="en-US"/>
              <a:pPr/>
              <a:t>‹#›</a:t>
            </a:fld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5753130"/>
              </p:ext>
            </p:extLst>
          </p:nvPr>
        </p:nvGraphicFramePr>
        <p:xfrm>
          <a:off x="2101190" y="2657374"/>
          <a:ext cx="4953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618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8DD6C7-C6D3-471A-80FB-9AC4C46B6534}" type="datetimeFigureOut">
              <a:rPr lang="en-US" smtClean="0">
                <a:solidFill>
                  <a:srgbClr val="3E3E5C"/>
                </a:solidFill>
              </a:rPr>
              <a:pPr/>
              <a:t>3/30/2017</a:t>
            </a:fld>
            <a:endParaRPr lang="en-US" dirty="0">
              <a:solidFill>
                <a:srgbClr val="3E3E5C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5D7A9D-644D-4C58-86CE-1F34481E6535}" type="slidenum">
              <a:rPr lang="en-US" smtClean="0">
                <a:solidFill>
                  <a:srgbClr val="3E3E5C"/>
                </a:solidFill>
              </a:rPr>
              <a:pPr/>
              <a:t>‹#›</a:t>
            </a:fld>
            <a:endParaRPr lang="en-US" dirty="0">
              <a:solidFill>
                <a:srgbClr val="3E3E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2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3980" y="1524000"/>
            <a:ext cx="827411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3980" y="2438400"/>
            <a:ext cx="827411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31" name="Picture 18" descr="ServicePPThd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02864" y="381000"/>
            <a:ext cx="6619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 Narrow" charset="0"/>
              </a:defRPr>
            </a:lvl1pPr>
          </a:lstStyle>
          <a:p>
            <a:fld id="{56859767-D063-BA47-B631-D158E6EC54D1}" type="datetime1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2865" y="533400"/>
            <a:ext cx="682196" cy="24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  <a:latin typeface="Arial Narrow" charset="0"/>
              </a:defRPr>
            </a:lvl1pPr>
          </a:lstStyle>
          <a:p>
            <a:r>
              <a:rPr lang="en-US" dirty="0" smtClean="0"/>
              <a:t>Page </a:t>
            </a:r>
            <a:fld id="{24FA7212-256F-C243-837B-AF0E319977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531339" y="468590"/>
            <a:ext cx="0" cy="243264"/>
          </a:xfrm>
          <a:prstGeom prst="line">
            <a:avLst/>
          </a:prstGeom>
          <a:ln>
            <a:solidFill>
              <a:srgbClr val="7F7F7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6" r:id="rId3"/>
    <p:sldLayoutId id="2147483667" r:id="rId4"/>
    <p:sldLayoutId id="2147483672" r:id="rId5"/>
    <p:sldLayoutId id="2147483674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B01543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tsecho.com/logi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</a:rPr>
              <a:t>Online Manuals</a:t>
            </a:r>
            <a:endParaRPr lang="en-US" dirty="0">
              <a:latin typeface="Arial Narrow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3315" y="5202168"/>
            <a:ext cx="8266322" cy="940059"/>
          </a:xfrm>
        </p:spPr>
        <p:txBody>
          <a:bodyPr/>
          <a:lstStyle/>
          <a:p>
            <a:r>
              <a:rPr lang="en-US" sz="1600" dirty="0" smtClean="0"/>
              <a:t>Todd Koester</a:t>
            </a:r>
          </a:p>
          <a:p>
            <a:r>
              <a:rPr lang="en-US" sz="1600" dirty="0" smtClean="0"/>
              <a:t>Aaron Cook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945" y="0"/>
            <a:ext cx="5141883" cy="990600"/>
          </a:xfrm>
        </p:spPr>
        <p:txBody>
          <a:bodyPr/>
          <a:lstStyle/>
          <a:p>
            <a:r>
              <a:rPr lang="en-US" dirty="0" smtClean="0"/>
              <a:t>Custom Systems </a:t>
            </a:r>
            <a:r>
              <a:rPr lang="en-US" dirty="0"/>
              <a:t>– </a:t>
            </a:r>
            <a:r>
              <a:rPr lang="en-US" dirty="0" smtClean="0"/>
              <a:t>Current</a:t>
            </a:r>
            <a:endParaRPr lang="en-US" dirty="0"/>
          </a:p>
        </p:txBody>
      </p:sp>
      <p:pic>
        <p:nvPicPr>
          <p:cNvPr id="1146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6859" y="2251486"/>
            <a:ext cx="8262938" cy="416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5458" y="1554413"/>
            <a:ext cx="71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project BOM, parts lists, and drawings are compiled as a website, burned to CD and ship with the system.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144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Systems  – Echo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5203" y="1554217"/>
            <a:ext cx="755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project BOM, parts lists, and drawings are </a:t>
            </a:r>
            <a:r>
              <a:rPr lang="en-US" dirty="0" smtClean="0"/>
              <a:t>compiled and the Project is uploaded into Echo.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22" y="2424777"/>
            <a:ext cx="653256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Systems  – Echo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03" y="1554217"/>
            <a:ext cx="755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MTS employees can find custom projects by clicking Find Projects.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09" y="2239298"/>
            <a:ext cx="8344552" cy="302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17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Systems  – Echo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03" y="1554217"/>
            <a:ext cx="7557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dirty="0" smtClean="0"/>
              <a:t>Projects can be searched by the Project #, Site #, Company Name or Project Title: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03" y="2657958"/>
            <a:ext cx="8036945" cy="258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88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Systems  – Echo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03" y="1554217"/>
            <a:ext cx="7557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dirty="0" smtClean="0"/>
              <a:t>Prior to April 5, custom systems can still be found on System Reference Page 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0765" y="2534851"/>
            <a:ext cx="6171448" cy="409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525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Systems  – Echo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03" y="1554217"/>
            <a:ext cx="75572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/>
          </a:p>
          <a:p>
            <a:r>
              <a:rPr lang="en-US" dirty="0" smtClean="0"/>
              <a:t>Customers receive an email from MTS indicating their project is available for viewing in Echo: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1" y="2773316"/>
            <a:ext cx="7859210" cy="310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9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Systems  – Echo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5203" y="1554217"/>
            <a:ext cx="7557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 content in Echo can be downloaded to disk, and burned to CD if internet access isn’t available at the customer site: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38" y="2447533"/>
            <a:ext cx="6988576" cy="387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94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sz="3200" dirty="0"/>
              <a:t>Important Information</a:t>
            </a:r>
            <a:r>
              <a:rPr lang="en-US" sz="3200" dirty="0" smtClean="0"/>
              <a:t>:</a:t>
            </a:r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Order entry/TechComm will capture contact information and populate Echo with customer name, email address and site #.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will be sent an email for their specific custom project indicating information will be in Echo.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will log in and view their custom project information.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Customer can grant access for others.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Will honor contracts indicating CDs provided – moving away from this and updating quote text.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9AF2EF4-A1DD-F04E-B834-64486F26EA4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Send feedback to: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Todd Koester, TechComm Manager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Aaron Cook, Echo Project Lead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9AF2EF4-A1DD-F04E-B834-64486F26EA4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4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Online Manuals moving to Echo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Cut over date is April 5, 2017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Manuals (currently on mts.com)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 Systems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Documentation (currently on CD)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Improved User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Interface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Security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Cloud Solution – easily updated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Much improved processes in TechComm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9AF2EF4-A1DD-F04E-B834-64486F26EA4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3052" y="-115747"/>
            <a:ext cx="5530316" cy="1143000"/>
          </a:xfrm>
        </p:spPr>
        <p:txBody>
          <a:bodyPr/>
          <a:lstStyle/>
          <a:p>
            <a:r>
              <a:rPr lang="en-US" dirty="0" smtClean="0"/>
              <a:t>Standard Manuals </a:t>
            </a:r>
            <a:r>
              <a:rPr lang="en-US" dirty="0"/>
              <a:t>– </a:t>
            </a:r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275322"/>
          </a:xfrm>
        </p:spPr>
        <p:txBody>
          <a:bodyPr/>
          <a:lstStyle/>
          <a:p>
            <a:pPr marL="457200" indent="-457200"/>
            <a:r>
              <a:rPr lang="en-US" b="0" dirty="0" smtClean="0"/>
              <a:t>Current </a:t>
            </a:r>
            <a:r>
              <a:rPr lang="en-US" b="0" dirty="0"/>
              <a:t>Manuals Library (Corporate Intranet</a:t>
            </a:r>
            <a:r>
              <a:rPr lang="en-US" b="0" dirty="0" smtClean="0"/>
              <a:t>)</a:t>
            </a:r>
          </a:p>
          <a:p>
            <a:pPr marL="457200" indent="-457200"/>
            <a:r>
              <a:rPr lang="en-US" sz="1600" b="0" dirty="0" smtClean="0"/>
              <a:t>	</a:t>
            </a: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64424" y="1775012"/>
            <a:ext cx="4464423" cy="753035"/>
          </a:xfrm>
        </p:spPr>
        <p:txBody>
          <a:bodyPr/>
          <a:lstStyle/>
          <a:p>
            <a:pPr marL="457200" indent="-457200"/>
            <a:endParaRPr lang="en-US" b="0" dirty="0" smtClean="0"/>
          </a:p>
          <a:p>
            <a:pPr marL="457200" indent="-457200"/>
            <a:endParaRPr lang="en-US" b="0" dirty="0"/>
          </a:p>
          <a:p>
            <a:pPr marL="457200" indent="-457200"/>
            <a:endParaRPr lang="en-US" b="0" dirty="0" smtClean="0"/>
          </a:p>
          <a:p>
            <a:pPr marL="457200" indent="-457200"/>
            <a:endParaRPr lang="en-US" b="0" dirty="0"/>
          </a:p>
          <a:p>
            <a:pPr marL="457200" indent="-457200"/>
            <a:endParaRPr lang="en-US" sz="1600" b="0" dirty="0"/>
          </a:p>
          <a:p>
            <a:r>
              <a:rPr lang="en-US" b="0" dirty="0" smtClean="0"/>
              <a:t>mts.com </a:t>
            </a:r>
            <a:r>
              <a:rPr lang="en-US" b="0" dirty="0"/>
              <a:t>(Public Internet</a:t>
            </a:r>
            <a:r>
              <a:rPr lang="en-US" b="0" dirty="0" smtClean="0"/>
              <a:t>)</a:t>
            </a:r>
          </a:p>
          <a:p>
            <a:endParaRPr lang="en-US" sz="16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812" y="2978589"/>
            <a:ext cx="4322576" cy="24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635624"/>
            <a:ext cx="4310115" cy="285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87782" y="3664915"/>
            <a:ext cx="899770" cy="24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284720" y="3992879"/>
            <a:ext cx="899770" cy="24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0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Manuals – Echo</a:t>
            </a:r>
            <a:endParaRPr lang="en-US" dirty="0"/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159" y="2648515"/>
            <a:ext cx="8210338" cy="4090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7876" y="1732117"/>
            <a:ext cx="84447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our future state, manual PDFs are managed in a single location. </a:t>
            </a:r>
          </a:p>
          <a:p>
            <a:r>
              <a:rPr lang="en-US" sz="1600" dirty="0" smtClean="0"/>
              <a:t>(MTS employees can see content identified for audience type ‘</a:t>
            </a:r>
            <a:r>
              <a:rPr lang="en-US" sz="1600" i="1" dirty="0" smtClean="0"/>
              <a:t>MTS</a:t>
            </a:r>
            <a:r>
              <a:rPr lang="en-US" sz="1600" dirty="0" smtClean="0"/>
              <a:t>’ which may not be visible to the ‘</a:t>
            </a:r>
            <a:r>
              <a:rPr lang="en-US" sz="1600" i="1" dirty="0" smtClean="0"/>
              <a:t>Customer</a:t>
            </a:r>
            <a:r>
              <a:rPr lang="en-US" sz="1600" dirty="0" smtClean="0"/>
              <a:t>’ or ‘</a:t>
            </a:r>
            <a:r>
              <a:rPr lang="en-US" sz="1600" i="1" dirty="0" smtClean="0"/>
              <a:t>Business Partner</a:t>
            </a:r>
            <a:r>
              <a:rPr lang="en-US" sz="1600" dirty="0" smtClean="0"/>
              <a:t>’ audience type.)</a:t>
            </a:r>
          </a:p>
        </p:txBody>
      </p:sp>
      <p:sp>
        <p:nvSpPr>
          <p:cNvPr id="5" name="Oval 4"/>
          <p:cNvSpPr/>
          <p:nvPr/>
        </p:nvSpPr>
        <p:spPr>
          <a:xfrm>
            <a:off x="19257" y="3410557"/>
            <a:ext cx="899770" cy="241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9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Manuals – </a:t>
            </a:r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876" y="1732117"/>
            <a:ext cx="844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search for current or obsolete manuals (customers only can view current manuals):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8" y="2747806"/>
            <a:ext cx="8248494" cy="339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3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Manuals </a:t>
            </a:r>
            <a:r>
              <a:rPr lang="en-US" dirty="0" smtClean="0"/>
              <a:t>– Echo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876" y="1732117"/>
            <a:ext cx="844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set up favorites and have them displayed for easy future reference: </a:t>
            </a:r>
            <a:endParaRPr lang="en-US" sz="1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18" y="2709121"/>
            <a:ext cx="8248494" cy="33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1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Manuals – </a:t>
            </a:r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876" y="1732117"/>
            <a:ext cx="84447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MTS employees have access to standard manuals. Access Echo through </a:t>
            </a:r>
            <a:r>
              <a:rPr lang="en-US" dirty="0"/>
              <a:t>this link: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mtsecho.com/login</a:t>
            </a:r>
            <a:endParaRPr lang="en-US" dirty="0" smtClean="0"/>
          </a:p>
          <a:p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092861" y="2928395"/>
            <a:ext cx="3356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Employees enter their MTS email address and GO Domain password.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7" y="3009900"/>
            <a:ext cx="44481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5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Manuals – </a:t>
            </a:r>
            <a:r>
              <a:rPr lang="en-US" dirty="0" smtClean="0"/>
              <a:t>Echo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7876" y="1732117"/>
            <a:ext cx="8444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April 5, customers will re-directed from mts.com to Echo. If they don’t have an account they will sign up to </a:t>
            </a:r>
            <a:r>
              <a:rPr lang="en-US" smtClean="0"/>
              <a:t>gain access:</a:t>
            </a:r>
            <a:endParaRPr lang="en-US" sz="16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03" y="2747780"/>
            <a:ext cx="3908324" cy="388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92861" y="2928395"/>
            <a:ext cx="3356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Echo account is free of charge, but now required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08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3200" dirty="0" smtClean="0"/>
              <a:t>Important Information: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Echo account (free of charge) now required to view standard documentation.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“Seeding” Echo database with customer projects from 1/1/16 – 9/1/17 and pushing out email notification.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Customers will request Echo account and MTS call center will review and grant access if a customer.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MTS employees automatically have access; customers will sign up if they already don’t have an Echo account.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16073-C369-6749-8A80-F34DE6F953A8}" type="datetime1">
              <a:rPr lang="en-US" smtClean="0"/>
              <a:pPr/>
              <a:t>3/30/2017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9AF2EF4-A1DD-F04E-B834-64486F26EA4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line Manuals Presentation 2">
  <a:themeElements>
    <a:clrScheme name="Service_template 14">
      <a:dk1>
        <a:srgbClr val="000000"/>
      </a:dk1>
      <a:lt1>
        <a:srgbClr val="FFFFFF"/>
      </a:lt1>
      <a:dk2>
        <a:srgbClr val="CC0000"/>
      </a:dk2>
      <a:lt2>
        <a:srgbClr val="808080"/>
      </a:lt2>
      <a:accent1>
        <a:srgbClr val="8CC355"/>
      </a:accent1>
      <a:accent2>
        <a:srgbClr val="2B812B"/>
      </a:accent2>
      <a:accent3>
        <a:srgbClr val="FFFFFF"/>
      </a:accent3>
      <a:accent4>
        <a:srgbClr val="000000"/>
      </a:accent4>
      <a:accent5>
        <a:srgbClr val="C5DEB4"/>
      </a:accent5>
      <a:accent6>
        <a:srgbClr val="267426"/>
      </a:accent6>
      <a:hlink>
        <a:srgbClr val="34C9FE"/>
      </a:hlink>
      <a:folHlink>
        <a:srgbClr val="008080"/>
      </a:folHlink>
    </a:clrScheme>
    <a:fontScheme name="Service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rvic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rvice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CC355"/>
        </a:accent1>
        <a:accent2>
          <a:srgbClr val="2B812B"/>
        </a:accent2>
        <a:accent3>
          <a:srgbClr val="FFFFFF"/>
        </a:accent3>
        <a:accent4>
          <a:srgbClr val="000000"/>
        </a:accent4>
        <a:accent5>
          <a:srgbClr val="C5DEB4"/>
        </a:accent5>
        <a:accent6>
          <a:srgbClr val="26742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rvice_template 14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CC355"/>
        </a:accent1>
        <a:accent2>
          <a:srgbClr val="2B812B"/>
        </a:accent2>
        <a:accent3>
          <a:srgbClr val="FFFFFF"/>
        </a:accent3>
        <a:accent4>
          <a:srgbClr val="000000"/>
        </a:accent4>
        <a:accent5>
          <a:srgbClr val="C5DEB4"/>
        </a:accent5>
        <a:accent6>
          <a:srgbClr val="267426"/>
        </a:accent6>
        <a:hlink>
          <a:srgbClr val="34C9FE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Online Manuals Presentation 2</Template>
  <TotalTime>447</TotalTime>
  <Words>558</Words>
  <Application>Microsoft Office PowerPoint</Application>
  <PresentationFormat>On-screen Show (4:3)</PresentationFormat>
  <Paragraphs>87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Online Manuals Presentation 2</vt:lpstr>
      <vt:lpstr>Online Manuals</vt:lpstr>
      <vt:lpstr>Overview</vt:lpstr>
      <vt:lpstr>Standard Manuals – Current</vt:lpstr>
      <vt:lpstr>Standard Manuals – Echo</vt:lpstr>
      <vt:lpstr>Standard Manuals – Echo</vt:lpstr>
      <vt:lpstr>Standard Manuals – Echo</vt:lpstr>
      <vt:lpstr>Standard Manuals – Echo</vt:lpstr>
      <vt:lpstr>Standard Manuals – Echo</vt:lpstr>
      <vt:lpstr>PowerPoint Presentation</vt:lpstr>
      <vt:lpstr>Custom Systems – Current</vt:lpstr>
      <vt:lpstr>Custom Systems  – Echo</vt:lpstr>
      <vt:lpstr>Custom Systems  – Echo</vt:lpstr>
      <vt:lpstr>Custom Systems  – Echo</vt:lpstr>
      <vt:lpstr>Custom Systems  – Echo</vt:lpstr>
      <vt:lpstr>Custom Systems  – Echo</vt:lpstr>
      <vt:lpstr>Custom Systems  – Echo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Manuals – Business Partner Access</dc:title>
  <dc:creator>Cook, Aaron</dc:creator>
  <cp:lastModifiedBy>Koester, Todd</cp:lastModifiedBy>
  <cp:revision>49</cp:revision>
  <dcterms:created xsi:type="dcterms:W3CDTF">2017-01-16T13:30:46Z</dcterms:created>
  <dcterms:modified xsi:type="dcterms:W3CDTF">2017-03-30T15:49:12Z</dcterms:modified>
</cp:coreProperties>
</file>