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"/>
  </p:notesMasterIdLst>
  <p:sldIdLst>
    <p:sldId id="268" r:id="rId2"/>
    <p:sldId id="271" r:id="rId3"/>
    <p:sldId id="325" r:id="rId4"/>
    <p:sldId id="323" r:id="rId5"/>
    <p:sldId id="306" r:id="rId6"/>
    <p:sldId id="324" r:id="rId7"/>
    <p:sldId id="32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B32AC-AFBA-4D43-99DA-002E73840D4B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8F79A-DD9D-4C4B-8432-040D807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6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ecertain_pp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400800"/>
            <a:ext cx="8382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800600"/>
            <a:ext cx="6553200" cy="533400"/>
          </a:xfrm>
        </p:spPr>
        <p:txBody>
          <a:bodyPr/>
          <a:lstStyle>
            <a:lvl1pPr algn="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410200"/>
            <a:ext cx="3810000" cy="304800"/>
          </a:xfrm>
        </p:spPr>
        <p:txBody>
          <a:bodyPr/>
          <a:lstStyle>
            <a:lvl1pPr marL="0" indent="0" algn="r">
              <a:buFont typeface="Arial Narrow" charset="0"/>
              <a:buNone/>
              <a:defRPr sz="15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4469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42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4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52400"/>
            <a:ext cx="2055813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6625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405563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295400"/>
            <a:ext cx="8224838" cy="5029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542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95400"/>
            <a:ext cx="403701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6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7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64055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483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 Narrow" pitchFamily="34" charset="0"/>
              </a:defRPr>
            </a:lvl1pPr>
          </a:lstStyle>
          <a:p>
            <a:fld id="{1F979F15-F0A8-4DFC-8FF1-9DE8877AC60E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Arial Narrow" pitchFamily="34" charset="0"/>
              </a:defRPr>
            </a:lvl1pPr>
          </a:lstStyle>
          <a:p>
            <a:fld id="{96C78A30-3E81-43A3-972D-2DD7A906D6A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9" descr="serviceCn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0"/>
            <a:ext cx="2239962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  <a:ea typeface="MS PGothic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  <a:ea typeface="MS PGothic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  <a:ea typeface="MS PGothic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  <a:ea typeface="MS PGothic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34" charset="0"/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34" charset="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34" charset="0"/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34" charset="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34" charset="0"/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groups.mts.com/ProjectSystem/ProcessHome.asp?mnuSys=SSD&amp;mnuShortName=TechTr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s.mts.com/ProjectSystem/ProcessHome.asp?mnuSys=SSD&amp;mnuShortName=TechTr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TSC / ISC / Scheduler – Skills Matrix Training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closure of CA-2793 </a:t>
            </a:r>
          </a:p>
          <a:p>
            <a:r>
              <a:rPr lang="en-US" dirty="0" smtClean="0"/>
              <a:t>03/2017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6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085" y="1393372"/>
            <a:ext cx="871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01543"/>
                </a:solidFill>
                <a:ea typeface="ＭＳ Ｐゴシック" charset="0"/>
                <a:cs typeface="ＭＳ Ｐゴシック" charset="0"/>
              </a:rPr>
              <a:t>Background – CA 2793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4838" cy="5181600"/>
          </a:xfrm>
        </p:spPr>
        <p:txBody>
          <a:bodyPr/>
          <a:lstStyle/>
          <a:p>
            <a:r>
              <a:rPr lang="en-US" b="1" dirty="0" smtClean="0"/>
              <a:t>Untrained FSE’s sent </a:t>
            </a:r>
            <a:r>
              <a:rPr lang="en-US" b="1" dirty="0"/>
              <a:t>t</a:t>
            </a:r>
            <a:r>
              <a:rPr lang="en-US" b="1" dirty="0" smtClean="0"/>
              <a:t>o </a:t>
            </a:r>
            <a:r>
              <a:rPr lang="en-US" b="1" dirty="0"/>
              <a:t>p</a:t>
            </a:r>
            <a:r>
              <a:rPr lang="en-US" b="1" dirty="0" smtClean="0"/>
              <a:t>erform Acumen installation / calibrations</a:t>
            </a:r>
            <a:endParaRPr lang="en-US" b="1" dirty="0" smtClean="0"/>
          </a:p>
          <a:p>
            <a:pPr lvl="1"/>
            <a:r>
              <a:rPr lang="en-US" sz="1400" dirty="0" smtClean="0"/>
              <a:t>During a routine internal audit, MTS Service received a finding that led to CA 2793</a:t>
            </a:r>
          </a:p>
          <a:p>
            <a:pPr lvl="1"/>
            <a:r>
              <a:rPr lang="en-US" sz="1400" dirty="0" smtClean="0"/>
              <a:t>Untrained FSE’s were sent out to customers to install and calibrate new Acumen load frames</a:t>
            </a:r>
          </a:p>
          <a:p>
            <a:pPr lvl="1"/>
            <a:r>
              <a:rPr lang="en-US" sz="1400" dirty="0" smtClean="0"/>
              <a:t>This event happened prior to the deployment of Click Schedule as our global scheduling system.</a:t>
            </a:r>
          </a:p>
          <a:p>
            <a:pPr lvl="1"/>
            <a:r>
              <a:rPr lang="en-US" sz="1400" dirty="0" smtClean="0"/>
              <a:t>Click Schedule </a:t>
            </a:r>
            <a:r>
              <a:rPr lang="en-US" sz="1400" dirty="0" smtClean="0"/>
              <a:t>has deterrents built in to warn schedulers </a:t>
            </a:r>
            <a:r>
              <a:rPr lang="en-US" sz="1400" dirty="0" smtClean="0"/>
              <a:t>in an effort to prevent untrained FSE’s being sent out to perform work they have not been trained on.</a:t>
            </a:r>
          </a:p>
          <a:p>
            <a:pPr lvl="1"/>
            <a:r>
              <a:rPr lang="en-US" sz="1400" dirty="0" smtClean="0"/>
              <a:t>TSC’s / ISC’s / Schedulers are the last line in defense in ensuring that adequately trained FSE’s are sent to each and every job at our customers sites.</a:t>
            </a:r>
            <a:endParaRPr lang="en-US" sz="1400" dirty="0"/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 smtClean="0"/>
              <a:t>Ensuring that properly trained FSE’s are sent out to perform work at customer sites is a quality requirement and a top priority for the MTS Service organization.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085" y="1393372"/>
            <a:ext cx="871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01543"/>
                </a:solidFill>
                <a:ea typeface="ＭＳ Ｐゴシック" charset="0"/>
                <a:cs typeface="ＭＳ Ｐゴシック" charset="0"/>
              </a:rPr>
              <a:t>Training Requirement</a:t>
            </a:r>
            <a:r>
              <a:rPr lang="en-US" dirty="0" smtClean="0">
                <a:solidFill>
                  <a:srgbClr val="B01543"/>
                </a:solidFill>
                <a:ea typeface="ＭＳ Ｐゴシック" charset="0"/>
                <a:cs typeface="ＭＳ Ｐゴシック" charset="0"/>
              </a:rPr>
              <a:t> – CA 2793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4838" cy="4343400"/>
          </a:xfrm>
        </p:spPr>
        <p:txBody>
          <a:bodyPr/>
          <a:lstStyle/>
          <a:p>
            <a:r>
              <a:rPr lang="en-US" b="1" dirty="0" smtClean="0"/>
              <a:t>Anyone performing the role of FSE scheduling work must be trained in the proper use of the skills matrix and the importance of Click Schedule warning </a:t>
            </a:r>
            <a:r>
              <a:rPr lang="en-US" b="1" dirty="0" smtClean="0"/>
              <a:t>m</a:t>
            </a:r>
            <a:r>
              <a:rPr lang="en-US" b="1" dirty="0" smtClean="0"/>
              <a:t>essages</a:t>
            </a:r>
          </a:p>
          <a:p>
            <a:pPr lvl="1"/>
            <a:r>
              <a:rPr lang="en-US" sz="1400" dirty="0" smtClean="0"/>
              <a:t>All TSC’s / ISC’s and anyone else that works in the scheduling role must be trained as a part of this corrective action</a:t>
            </a:r>
          </a:p>
          <a:p>
            <a:pPr lvl="2"/>
            <a:r>
              <a:rPr lang="en-US" sz="1400" dirty="0" smtClean="0"/>
              <a:t>This includes personnel that “substitute in” for others to schedule FSE’s when they are not available</a:t>
            </a:r>
          </a:p>
          <a:p>
            <a:pPr lvl="2"/>
            <a:r>
              <a:rPr lang="en-US" sz="1400" dirty="0" smtClean="0"/>
              <a:t>Service Delivery Managers must take this training as well to ensure that they are aware of the requirements and that their personnel are functioning properly in the scheduling role</a:t>
            </a:r>
            <a:endParaRPr lang="en-US" sz="1400" dirty="0" smtClean="0"/>
          </a:p>
          <a:p>
            <a:pPr lvl="1"/>
            <a:r>
              <a:rPr lang="en-US" sz="1400" dirty="0" smtClean="0"/>
              <a:t>Read and Understand this PowerPoint presentation</a:t>
            </a:r>
          </a:p>
          <a:p>
            <a:pPr lvl="1"/>
            <a:r>
              <a:rPr lang="en-US" sz="1400" dirty="0" smtClean="0"/>
              <a:t>Read </a:t>
            </a:r>
            <a:r>
              <a:rPr lang="en-US" sz="1400" dirty="0"/>
              <a:t>and Understand  FS-AD 3247 - Understanding the Global FSE Skills Matrix </a:t>
            </a:r>
          </a:p>
          <a:p>
            <a:pPr lvl="1"/>
            <a:r>
              <a:rPr lang="en-US" sz="1400" dirty="0" smtClean="0"/>
              <a:t>Repeat this LMS training module every two years to make sure that all personnel are adequately trained</a:t>
            </a:r>
          </a:p>
          <a:p>
            <a:pPr lvl="2"/>
            <a:r>
              <a:rPr lang="en-US" sz="1400" dirty="0" smtClean="0"/>
              <a:t>Training set up as curriculum that will automatically be reassigned every two years.</a:t>
            </a:r>
          </a:p>
          <a:p>
            <a:pPr lvl="1"/>
            <a:r>
              <a:rPr lang="en-US" sz="1400" dirty="0"/>
              <a:t>Acknowledge your understanding of this </a:t>
            </a:r>
            <a:r>
              <a:rPr lang="en-US" sz="1400" dirty="0" smtClean="0"/>
              <a:t>training session and </a:t>
            </a:r>
            <a:r>
              <a:rPr lang="en-US" sz="1400" dirty="0"/>
              <a:t>at the end of the </a:t>
            </a:r>
            <a:r>
              <a:rPr lang="en-US" sz="1400" dirty="0" smtClean="0"/>
              <a:t>module each time that it is repeated (two year interval)</a:t>
            </a:r>
            <a:endParaRPr lang="en-US" sz="1400" dirty="0"/>
          </a:p>
          <a:p>
            <a:pPr lvl="1"/>
            <a:endParaRPr lang="en-US" sz="1400" dirty="0"/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085" y="1393372"/>
            <a:ext cx="871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01543"/>
                </a:solidFill>
                <a:ea typeface="ＭＳ Ｐゴシック" charset="0"/>
                <a:cs typeface="ＭＳ Ｐゴシック" charset="0"/>
              </a:rPr>
              <a:t>Click / CRM – Skills Enforcement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4394" y="990599"/>
            <a:ext cx="8224838" cy="2238971"/>
          </a:xfrm>
        </p:spPr>
        <p:txBody>
          <a:bodyPr/>
          <a:lstStyle/>
          <a:p>
            <a:r>
              <a:rPr lang="en-US" b="1" dirty="0" smtClean="0"/>
              <a:t>CRM / Click d</a:t>
            </a:r>
            <a:r>
              <a:rPr lang="en-US" b="1" dirty="0" smtClean="0"/>
              <a:t>eveloped to match trained FSE’s with service </a:t>
            </a:r>
            <a:r>
              <a:rPr lang="en-US" b="1" dirty="0"/>
              <a:t>p</a:t>
            </a:r>
            <a:r>
              <a:rPr lang="en-US" b="1" dirty="0" smtClean="0"/>
              <a:t>roduct requirements</a:t>
            </a:r>
            <a:endParaRPr lang="en-US" b="1" dirty="0" smtClean="0"/>
          </a:p>
          <a:p>
            <a:pPr lvl="1"/>
            <a:r>
              <a:rPr lang="en-US" sz="1400" dirty="0" smtClean="0"/>
              <a:t>All service product codes in CRM have skills requirements built into them</a:t>
            </a:r>
          </a:p>
          <a:p>
            <a:pPr lvl="1"/>
            <a:r>
              <a:rPr lang="en-US" sz="1400" dirty="0" smtClean="0"/>
              <a:t>No auto-scheduling of service products to an FSE not granted that skill can occur systematically</a:t>
            </a:r>
          </a:p>
          <a:p>
            <a:pPr lvl="1"/>
            <a:r>
              <a:rPr lang="en-US" sz="1400" dirty="0" smtClean="0"/>
              <a:t>Schedulers are able to override / ignore all system warnings when manually scheduling possibly leading to a non-compliant situation.</a:t>
            </a:r>
          </a:p>
          <a:p>
            <a:pPr lvl="1"/>
            <a:r>
              <a:rPr lang="en-US" sz="1400" dirty="0" smtClean="0"/>
              <a:t>Schedulers must be extremely cognizant of what the error messages are telling them and only override if it does not lead to a non-compliant situation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533" y="3229570"/>
            <a:ext cx="3698559" cy="30950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57400" y="6339839"/>
            <a:ext cx="480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Schedule Rule Violation</a:t>
            </a:r>
            <a:r>
              <a:rPr lang="en-US" dirty="0"/>
              <a:t> </a:t>
            </a:r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FSE Global Skills Matrix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720" y="3004114"/>
            <a:ext cx="4379758" cy="3095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76599" y="6248399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FSE Skills </a:t>
            </a:r>
            <a:r>
              <a:rPr lang="en-US" dirty="0" smtClean="0"/>
              <a:t>Matrix 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990600"/>
            <a:ext cx="77724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»"/>
            </a:pPr>
            <a:r>
              <a:rPr lang="en-US" sz="2000" b="1" kern="0" dirty="0">
                <a:solidFill>
                  <a:prstClr val="black"/>
                </a:solidFill>
                <a:ea typeface="MS PGothic" pitchFamily="34" charset="-128"/>
              </a:rPr>
              <a:t>Global </a:t>
            </a:r>
            <a:r>
              <a:rPr lang="en-US" sz="2000" b="1" kern="0" dirty="0" smtClean="0">
                <a:solidFill>
                  <a:prstClr val="black"/>
                </a:solidFill>
                <a:ea typeface="MS PGothic" pitchFamily="34" charset="-128"/>
              </a:rPr>
              <a:t>Skills </a:t>
            </a:r>
            <a:r>
              <a:rPr lang="en-US" sz="2000" b="1" kern="0" dirty="0">
                <a:solidFill>
                  <a:prstClr val="black"/>
                </a:solidFill>
                <a:ea typeface="MS PGothic" pitchFamily="34" charset="-128"/>
              </a:rPr>
              <a:t>Matrix developed to build awareness around granted skills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>
                <a:solidFill>
                  <a:prstClr val="black"/>
                </a:solidFill>
                <a:ea typeface="MS PGothic" pitchFamily="34" charset="-128"/>
              </a:rPr>
              <a:t>Click Schedule keeps an inventory of skills that have been granted to our FSE’s </a:t>
            </a: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globally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Data pulled directly from click to maintain accuracy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Service Delivery Managers are responsible for making sure that their FSE’s skills are accurate and properly assigned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Schedulers should raise awareness to the Service Delivery Managers when they see discrepancies or when there are skills gaps in their regions</a:t>
            </a:r>
            <a:endParaRPr lang="en-US" sz="1400" kern="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76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FSE Global Skills Matrix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2219" y="6193467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Training – FSE QMS Page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990600"/>
            <a:ext cx="7772400" cy="195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»"/>
            </a:pPr>
            <a:r>
              <a:rPr lang="en-US" sz="2000" b="1" kern="0" dirty="0">
                <a:solidFill>
                  <a:prstClr val="black"/>
                </a:solidFill>
                <a:ea typeface="MS PGothic" pitchFamily="34" charset="-128"/>
              </a:rPr>
              <a:t>Global </a:t>
            </a:r>
            <a:r>
              <a:rPr lang="en-US" sz="2000" b="1" kern="0" dirty="0" smtClean="0">
                <a:solidFill>
                  <a:prstClr val="black"/>
                </a:solidFill>
                <a:ea typeface="MS PGothic" pitchFamily="34" charset="-128"/>
              </a:rPr>
              <a:t>Skills Matrix and training documentation available for review on MTS QMS site</a:t>
            </a:r>
            <a:endParaRPr lang="en-US" sz="2000" b="1" kern="0" dirty="0">
              <a:solidFill>
                <a:prstClr val="black"/>
              </a:solidFill>
              <a:ea typeface="MS PGothic" pitchFamily="34" charset="-128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Training </a:t>
            </a:r>
            <a:r>
              <a:rPr lang="en-US" sz="1400" kern="0" dirty="0">
                <a:solidFill>
                  <a:prstClr val="black"/>
                </a:solidFill>
                <a:ea typeface="MS PGothic" pitchFamily="34" charset="-128"/>
              </a:rPr>
              <a:t>documentation developed to ensure that personnel are familiar with the proper use of the </a:t>
            </a: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FSE </a:t>
            </a:r>
            <a:r>
              <a:rPr lang="en-US" sz="1400" kern="0" dirty="0">
                <a:solidFill>
                  <a:prstClr val="black"/>
                </a:solidFill>
                <a:ea typeface="MS PGothic" pitchFamily="34" charset="-128"/>
              </a:rPr>
              <a:t>Global Training Matrix</a:t>
            </a:r>
            <a:endParaRPr lang="en-US" sz="1400" kern="0" dirty="0" smtClean="0">
              <a:solidFill>
                <a:prstClr val="black"/>
              </a:solidFill>
              <a:ea typeface="MS PGothic" pitchFamily="34" charset="-128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</a:rPr>
              <a:t> Skills Matrix available on the “Technical Training – FSE” Service QMS page. 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34" charset="0"/>
              <a:buChar char="–"/>
            </a:pPr>
            <a:r>
              <a:rPr lang="en-US" sz="1400" kern="0" dirty="0">
                <a:solidFill>
                  <a:prstClr val="black"/>
                </a:solidFill>
                <a:ea typeface="MS PGothic" pitchFamily="34" charset="-128"/>
                <a:hlinkClick r:id="rId2"/>
              </a:rPr>
              <a:t>http://</a:t>
            </a:r>
            <a:r>
              <a:rPr lang="en-US" sz="1400" kern="0" dirty="0" smtClean="0">
                <a:solidFill>
                  <a:prstClr val="black"/>
                </a:solidFill>
                <a:ea typeface="MS PGothic" pitchFamily="34" charset="-128"/>
                <a:hlinkClick r:id="rId2"/>
              </a:rPr>
              <a:t>groups.mts.com/ProjectSystem/ProcessHome.asp?mnuSys=SSD&amp;mnuShortName=TechTrn</a:t>
            </a:r>
            <a:endParaRPr lang="en-US" sz="1400" kern="0" dirty="0" smtClean="0">
              <a:solidFill>
                <a:prstClr val="black"/>
              </a:solidFill>
              <a:ea typeface="MS PGothic" pitchFamily="34" charset="-128"/>
            </a:endParaRP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endParaRPr lang="en-US" sz="1400" kern="0" dirty="0" smtClean="0">
              <a:solidFill>
                <a:prstClr val="black"/>
              </a:solidFill>
              <a:ea typeface="MS PGothic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937" y="2895600"/>
            <a:ext cx="6743364" cy="314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8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085" y="1393372"/>
            <a:ext cx="871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01543"/>
                </a:solidFill>
                <a:ea typeface="ＭＳ Ｐゴシック" charset="0"/>
                <a:cs typeface="ＭＳ Ｐゴシック" charset="0"/>
              </a:rPr>
              <a:t>Next Steps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4838" cy="5562600"/>
          </a:xfrm>
        </p:spPr>
        <p:txBody>
          <a:bodyPr/>
          <a:lstStyle/>
          <a:p>
            <a:r>
              <a:rPr lang="en-US" b="1" dirty="0" smtClean="0"/>
              <a:t>Review QMS Training Material and Understand the FSE training Matrix for your region</a:t>
            </a:r>
            <a:endParaRPr lang="en-US" b="1" dirty="0"/>
          </a:p>
          <a:p>
            <a:pPr lvl="1"/>
            <a:r>
              <a:rPr lang="en-US" sz="1400" dirty="0" smtClean="0"/>
              <a:t>Located on Service “Technical Training – FSE” QMS Page</a:t>
            </a:r>
            <a:endParaRPr lang="en-US" sz="1400" dirty="0"/>
          </a:p>
          <a:p>
            <a:pPr lvl="1"/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groups.mts.com/ProjectSystem/ProcessHome.asp?mnuSys=SSD&amp;mnuShortName=TechTrn</a:t>
            </a:r>
            <a:endParaRPr lang="en-US" sz="1400" dirty="0" smtClean="0"/>
          </a:p>
          <a:p>
            <a:pPr lvl="1"/>
            <a:r>
              <a:rPr lang="en-US" sz="1400" dirty="0" smtClean="0"/>
              <a:t>Read and </a:t>
            </a:r>
            <a:r>
              <a:rPr lang="en-US" sz="1400" dirty="0"/>
              <a:t>Understand  FS-AD 3247 - Understanding the Global FSE Skills Matrix </a:t>
            </a:r>
            <a:endParaRPr lang="en-US" sz="1400" dirty="0" smtClean="0"/>
          </a:p>
          <a:p>
            <a:pPr lvl="1"/>
            <a:r>
              <a:rPr lang="en-US" sz="1400" dirty="0" smtClean="0"/>
              <a:t>Direct any questions that you may have to your Service Delivery Manager</a:t>
            </a:r>
            <a:endParaRPr lang="en-US" sz="1400" dirty="0"/>
          </a:p>
          <a:p>
            <a:r>
              <a:rPr lang="en-US" b="1" dirty="0" smtClean="0"/>
              <a:t>Review and understand the Global Skills Matrix</a:t>
            </a:r>
            <a:endParaRPr lang="en-US" b="1" dirty="0"/>
          </a:p>
          <a:p>
            <a:pPr lvl="1"/>
            <a:r>
              <a:rPr lang="en-US" sz="1400" dirty="0" smtClean="0"/>
              <a:t>Review the FSE skills assignments for your region</a:t>
            </a:r>
            <a:endParaRPr lang="en-US" sz="1400" dirty="0"/>
          </a:p>
          <a:p>
            <a:pPr lvl="1"/>
            <a:r>
              <a:rPr lang="en-US" sz="1400" dirty="0" smtClean="0"/>
              <a:t>Use the matrix when deciding the best FSE’s to assign to particular jobs</a:t>
            </a:r>
            <a:endParaRPr lang="en-US" sz="1400" dirty="0"/>
          </a:p>
          <a:p>
            <a:pPr lvl="1"/>
            <a:r>
              <a:rPr lang="en-US" sz="1400" dirty="0" smtClean="0"/>
              <a:t>Report any skills discrepancies to your Service Delivery Manager</a:t>
            </a:r>
            <a:endParaRPr lang="en-US" sz="1400" dirty="0"/>
          </a:p>
          <a:p>
            <a:pPr lvl="1"/>
            <a:r>
              <a:rPr lang="en-US" sz="1400" dirty="0" smtClean="0"/>
              <a:t>Help identify training / skills gaps for your region and bring to your Service Delivery Manager’s attention</a:t>
            </a:r>
            <a:endParaRPr lang="en-US" sz="1400" dirty="0"/>
          </a:p>
          <a:p>
            <a:r>
              <a:rPr lang="en-US" b="1" dirty="0" smtClean="0"/>
              <a:t>Understand skills warnings in Click Schedule</a:t>
            </a:r>
            <a:endParaRPr lang="en-US" b="1" dirty="0"/>
          </a:p>
          <a:p>
            <a:pPr lvl="1"/>
            <a:r>
              <a:rPr lang="en-US" sz="1400" dirty="0" smtClean="0"/>
              <a:t>Pay attention to all warning messages that are presented to you as part of the scheduling process</a:t>
            </a:r>
          </a:p>
          <a:p>
            <a:pPr lvl="1"/>
            <a:r>
              <a:rPr lang="en-US" sz="1400" dirty="0" smtClean="0"/>
              <a:t>Never schedule an FSE to a job that they lack the skills for that could put MTS Service in a non-compliant situation</a:t>
            </a:r>
          </a:p>
          <a:p>
            <a:pPr lvl="2"/>
            <a:r>
              <a:rPr lang="en-US" sz="1400" dirty="0" smtClean="0"/>
              <a:t>Work together with your Service Delivery Manager to resolve these potential situations</a:t>
            </a:r>
          </a:p>
          <a:p>
            <a:pPr lvl="1"/>
            <a:r>
              <a:rPr lang="en-US" sz="1400" dirty="0" smtClean="0"/>
              <a:t>Raise</a:t>
            </a:r>
            <a:r>
              <a:rPr lang="en-US" sz="1400" dirty="0" smtClean="0"/>
              <a:t> questions to your Service Delivery Manager whenever you are unsure </a:t>
            </a:r>
            <a:r>
              <a:rPr lang="en-US" sz="1400" dirty="0" smtClean="0"/>
              <a:t>and need help deciding on the suitability of an FSE for a particular job or task</a:t>
            </a:r>
          </a:p>
          <a:p>
            <a:pPr lvl="1"/>
            <a:r>
              <a:rPr lang="en-US" sz="1400" dirty="0" smtClean="0"/>
              <a:t>Never </a:t>
            </a:r>
            <a:r>
              <a:rPr lang="en-US" sz="1400" dirty="0" smtClean="0"/>
              <a:t>blindly ignore a Click Schedule skills error message when performing FSE scheduling activities</a:t>
            </a:r>
          </a:p>
          <a:p>
            <a:pPr lvl="2"/>
            <a:r>
              <a:rPr lang="en-US" sz="1400" dirty="0" smtClean="0"/>
              <a:t>Scheduling warning messages should always be examined carefully before acknowledging them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19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TS Serv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rvice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rvic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vice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CC355"/>
        </a:accent1>
        <a:accent2>
          <a:srgbClr val="2B812B"/>
        </a:accent2>
        <a:accent3>
          <a:srgbClr val="FFFFFF"/>
        </a:accent3>
        <a:accent4>
          <a:srgbClr val="000000"/>
        </a:accent4>
        <a:accent5>
          <a:srgbClr val="C5DEB4"/>
        </a:accent5>
        <a:accent6>
          <a:srgbClr val="267426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vice_template 14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CC355"/>
        </a:accent1>
        <a:accent2>
          <a:srgbClr val="2B812B"/>
        </a:accent2>
        <a:accent3>
          <a:srgbClr val="FFFFFF"/>
        </a:accent3>
        <a:accent4>
          <a:srgbClr val="000000"/>
        </a:accent4>
        <a:accent5>
          <a:srgbClr val="C5DEB4"/>
        </a:accent5>
        <a:accent6>
          <a:srgbClr val="267426"/>
        </a:accent6>
        <a:hlink>
          <a:srgbClr val="34C9FE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14807</TotalTime>
  <Words>792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PGothic</vt:lpstr>
      <vt:lpstr>MS PGothic</vt:lpstr>
      <vt:lpstr>Arial Narrow</vt:lpstr>
      <vt:lpstr>Calibri</vt:lpstr>
      <vt:lpstr>MTS Service Theme</vt:lpstr>
      <vt:lpstr>TSC / ISC / Scheduler – Skills Matrix Training</vt:lpstr>
      <vt:lpstr>Background – CA 2793</vt:lpstr>
      <vt:lpstr>Training Requirement – CA 2793</vt:lpstr>
      <vt:lpstr>Click / CRM – Skills Enforcement</vt:lpstr>
      <vt:lpstr>FSE Global Skills Matrix</vt:lpstr>
      <vt:lpstr>FSE Global Skills Matrix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Roles for FY16</dc:title>
  <dc:creator>Lindahl, Mike</dc:creator>
  <cp:lastModifiedBy>Robert Edgar</cp:lastModifiedBy>
  <cp:revision>67</cp:revision>
  <cp:lastPrinted>2015-09-02T18:03:21Z</cp:lastPrinted>
  <dcterms:created xsi:type="dcterms:W3CDTF">2015-09-01T13:48:35Z</dcterms:created>
  <dcterms:modified xsi:type="dcterms:W3CDTF">2017-03-13T02:43:45Z</dcterms:modified>
</cp:coreProperties>
</file>