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58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43"/>
    <a:srgbClr val="C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402" y="-6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76-45B4-95AF-5E3B4450D9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76-45B4-95AF-5E3B4450D9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76-45B4-95AF-5E3B4450D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16128"/>
        <c:axId val="65630208"/>
      </c:barChart>
      <c:catAx>
        <c:axId val="6561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630208"/>
        <c:crosses val="autoZero"/>
        <c:auto val="1"/>
        <c:lblAlgn val="ctr"/>
        <c:lblOffset val="100"/>
        <c:noMultiLvlLbl val="0"/>
      </c:catAx>
      <c:valAx>
        <c:axId val="6563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616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876133-0974-BB43-837D-B06CFDA58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84" y="4658263"/>
            <a:ext cx="8062352" cy="533400"/>
          </a:xfrm>
        </p:spPr>
        <p:txBody>
          <a:bodyPr/>
          <a:lstStyle>
            <a:lvl1pPr algn="r">
              <a:defRPr sz="2800">
                <a:solidFill>
                  <a:srgbClr val="B0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89351" y="5202168"/>
            <a:ext cx="5150285" cy="940059"/>
          </a:xfrm>
        </p:spPr>
        <p:txBody>
          <a:bodyPr/>
          <a:lstStyle>
            <a:lvl1pPr marL="0" indent="0" algn="r">
              <a:buFont typeface="Arial Narrow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becertain_r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88" y="6400800"/>
            <a:ext cx="774412" cy="1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2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015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16073-C369-6749-8A80-F34DE6F953A8}" type="datetime1">
              <a:rPr lang="en-US"/>
              <a:pPr/>
              <a:t>9/24/2018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9AF2EF4-A1DD-F04E-B834-64486F26E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6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25D3F-F63B-3443-8746-F3E7DC821F89}" type="datetime1">
              <a:rPr lang="en-US"/>
              <a:pPr/>
              <a:t>9/24/2018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CB381AC-C72D-9B41-8DB0-531299E1F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0350-74DE-E942-BCC0-72A5045FAFAF}" type="datetime1">
              <a:rPr lang="en-US"/>
              <a:pPr/>
              <a:t>9/24/2018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3C96DF1-F800-404E-B517-8F706C6C1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80" y="1524000"/>
            <a:ext cx="8001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8F1B6-29DD-CA4E-AA81-81B3A6B49508}" type="datetime1">
              <a:rPr lang="en-US"/>
              <a:pPr/>
              <a:t>9/24/2018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E32FA258-670B-794F-8B1D-73940D1442F3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5753130"/>
              </p:ext>
            </p:extLst>
          </p:nvPr>
        </p:nvGraphicFramePr>
        <p:xfrm>
          <a:off x="2101190" y="2657374"/>
          <a:ext cx="4953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18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980" y="1524000"/>
            <a:ext cx="827411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980" y="2438400"/>
            <a:ext cx="827411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18" descr="ServicePPTh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548" y="6564087"/>
            <a:ext cx="661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 Narrow" charset="0"/>
              </a:defRPr>
            </a:lvl1pPr>
          </a:lstStyle>
          <a:p>
            <a:fld id="{56859767-D063-BA47-B631-D158E6EC54D1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1351" y="6549231"/>
            <a:ext cx="682196" cy="24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 Narrow" charset="0"/>
              </a:defRPr>
            </a:lvl1pPr>
          </a:lstStyle>
          <a:p>
            <a:r>
              <a:rPr lang="en-US" dirty="0"/>
              <a:t>Page </a:t>
            </a:r>
            <a:fld id="{24FA7212-256F-C243-837B-AF0E319977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  <p:sldLayoutId id="2147483672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015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\\mspdata1\Service\NAQualitySystems\NAFS%20Documents\MOC%20Change%20Validation%20Checklist%20Version%206.0.xl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Motors Management of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24, 2018 Rev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Completing Change Validation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you complete the change validation checklist it needs to be sent to the MTS EH&amp;S manager.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If risk mitigation is required you must inform the customer of the validated change.</a:t>
            </a:r>
          </a:p>
          <a:p>
            <a:endParaRPr lang="en-US" dirty="0"/>
          </a:p>
          <a:p>
            <a:r>
              <a:rPr lang="en-US" dirty="0"/>
              <a:t>Work cannot be completed until all potential new risks have been identified and mitigated.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8CDEE7-0E2B-6741-8C74-F0746CA9F80E}" type="datetime1">
              <a:rPr lang="en-US" sz="1000">
                <a:solidFill>
                  <a:schemeClr val="bg2"/>
                </a:solidFill>
                <a:latin typeface="Arial Narrow" charset="0"/>
              </a:rPr>
              <a:pPr eaLnBrk="1" hangingPunct="1"/>
              <a:t>9/24/2018</a:t>
            </a:fld>
            <a:endParaRPr lang="en-US" sz="100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  <a:latin typeface="Arial Narrow" charset="0"/>
              </a:rPr>
              <a:t>Page </a:t>
            </a:r>
            <a:fld id="{D5AD907A-B505-0546-8761-B7D95F8CBA77}" type="slidenum">
              <a:rPr lang="en-US" sz="1000">
                <a:solidFill>
                  <a:schemeClr val="bg2"/>
                </a:solidFill>
                <a:latin typeface="Arial Narrow" charset="0"/>
              </a:rPr>
              <a:pPr eaLnBrk="1" hangingPunct="1"/>
              <a:t>2</a:t>
            </a:fld>
            <a:endParaRPr lang="en-US" sz="100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</a:rPr>
              <a:t>What is Management of Change?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980" y="2438400"/>
            <a:ext cx="4653764" cy="4038600"/>
          </a:xfrm>
        </p:spPr>
        <p:txBody>
          <a:bodyPr/>
          <a:lstStyle/>
          <a:p>
            <a:endParaRPr lang="en-US" dirty="0">
              <a:latin typeface="Arial Narrow" charset="0"/>
            </a:endParaRPr>
          </a:p>
          <a:p>
            <a:r>
              <a:rPr lang="en-US" dirty="0">
                <a:latin typeface="Arial Narrow" charset="0"/>
              </a:rPr>
              <a:t>General Motors has instituted a program whereas anytime there is a replacement of a piece of equipment we are required to evaluate for any new safety concerns.</a:t>
            </a:r>
          </a:p>
          <a:p>
            <a:endParaRPr lang="en-US" dirty="0">
              <a:latin typeface="Arial Narrow" charset="0"/>
            </a:endParaRPr>
          </a:p>
          <a:p>
            <a:r>
              <a:rPr lang="en-US" dirty="0">
                <a:latin typeface="Arial Narrow" charset="0"/>
              </a:rPr>
              <a:t>All vendors must comply with this program to do business with General Motors.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02" y="2756681"/>
            <a:ext cx="2660845" cy="26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80" y="1415140"/>
            <a:ext cx="8274116" cy="685800"/>
          </a:xfrm>
        </p:spPr>
        <p:txBody>
          <a:bodyPr/>
          <a:lstStyle/>
          <a:p>
            <a:r>
              <a:rPr lang="en-US" dirty="0"/>
              <a:t>What Does This Mean To You?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/>
          <a:stretch/>
        </p:blipFill>
        <p:spPr bwMode="auto">
          <a:xfrm>
            <a:off x="1306285" y="2699656"/>
            <a:ext cx="6509658" cy="398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52" y="2057399"/>
            <a:ext cx="8583820" cy="4038600"/>
          </a:xfrm>
        </p:spPr>
        <p:txBody>
          <a:bodyPr/>
          <a:lstStyle/>
          <a:p>
            <a:r>
              <a:rPr lang="en-US" dirty="0"/>
              <a:t>Anytime you replace anything you need to validate that no new hazards are created. </a:t>
            </a:r>
          </a:p>
        </p:txBody>
      </p:sp>
    </p:spTree>
    <p:extLst>
      <p:ext uri="{BB962C8B-B14F-4D97-AF65-F5344CB8AC3E}">
        <p14:creationId xmlns:p14="http://schemas.microsoft.com/office/powerpoint/2010/main" val="13866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MTS Field Service must follow procedure FS-OP 4412.</a:t>
            </a:r>
          </a:p>
          <a:p>
            <a:endParaRPr lang="en-US" dirty="0"/>
          </a:p>
          <a:p>
            <a:r>
              <a:rPr lang="en-US" dirty="0"/>
              <a:t>Anytime you replace something you need to complete the Change Validation Checklist. </a:t>
            </a:r>
          </a:p>
          <a:p>
            <a:endParaRPr lang="en-US" dirty="0"/>
          </a:p>
          <a:p>
            <a:r>
              <a:rPr lang="en-US" dirty="0" smtClean="0"/>
              <a:t>The MOC Change Validation Checklist Template </a:t>
            </a:r>
            <a:r>
              <a:rPr lang="en-US" dirty="0" smtClean="0"/>
              <a:t>is </a:t>
            </a:r>
            <a:r>
              <a:rPr lang="en-US" dirty="0" smtClean="0"/>
              <a:t>available </a:t>
            </a:r>
            <a:r>
              <a:rPr lang="en-US" dirty="0" smtClean="0"/>
              <a:t>on the QMS page at:</a:t>
            </a:r>
            <a:endParaRPr lang="en-US" dirty="0"/>
          </a:p>
          <a:p>
            <a:pPr lvl="1"/>
            <a:r>
              <a:rPr lang="en-US" dirty="0" smtClean="0"/>
              <a:t>QMS </a:t>
            </a:r>
            <a:r>
              <a:rPr lang="en-US" dirty="0" smtClean="0"/>
              <a:t>Home &gt; Service &gt; Safety &gt; Forms, Templates, and Tools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download the change validation checklist template from the link below.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  <a:hlinkClick r:id="rId2" action="ppaction://hlinkfile"/>
              </a:rPr>
              <a:t>MOC Change Validation Checklist Version 6.0.xlsx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Validation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change validation checklist has a header which must be completed each time the checklist is required.</a:t>
            </a:r>
          </a:p>
          <a:p>
            <a:r>
              <a:rPr lang="en-US" dirty="0"/>
              <a:t>This catalogs the checklist by event and includes a description to help with further identification.</a:t>
            </a:r>
          </a:p>
          <a:p>
            <a:r>
              <a:rPr lang="en-US" dirty="0"/>
              <a:t>The checklist reference # is the service order number.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4440011"/>
            <a:ext cx="7854950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Validation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0" y="2396065"/>
            <a:ext cx="8274116" cy="4038600"/>
          </a:xfrm>
        </p:spPr>
        <p:txBody>
          <a:bodyPr/>
          <a:lstStyle/>
          <a:p>
            <a:r>
              <a:rPr lang="en-US" dirty="0"/>
              <a:t>The main body determines what further action is necessary.</a:t>
            </a:r>
          </a:p>
          <a:p>
            <a:r>
              <a:rPr lang="en-US" dirty="0"/>
              <a:t>If the change is an exact replacement and you can answer yes on line 1 and no on lines 2, 3, and 4 no further action is necessary.</a:t>
            </a:r>
          </a:p>
          <a:p>
            <a:pPr lvl="1"/>
            <a:r>
              <a:rPr lang="en-US" dirty="0"/>
              <a:t>Note that you are looking for </a:t>
            </a:r>
            <a:r>
              <a:rPr lang="en-US" b="1" u="sng" dirty="0">
                <a:solidFill>
                  <a:srgbClr val="FF0000"/>
                </a:solidFill>
              </a:rPr>
              <a:t>“new” </a:t>
            </a:r>
            <a:r>
              <a:rPr lang="en-US" dirty="0"/>
              <a:t>hazards created by the change.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" y="3899958"/>
            <a:ext cx="8588375" cy="269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new hazards are created you must complete the remainder of the checklist.</a:t>
            </a:r>
          </a:p>
          <a:p>
            <a:endParaRPr lang="en-US" dirty="0"/>
          </a:p>
          <a:p>
            <a:r>
              <a:rPr lang="en-US" dirty="0"/>
              <a:t>For each type of new hazard that is identified as yes you must document on the validation checklist what actions have been taken to mitigate hazard.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4" name="Picture 4" descr="C:\Users\jbreece\AppData\Local\Temp\SNAGHTML101d87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6" y="4072467"/>
            <a:ext cx="7981857" cy="254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Requiring Management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407 controller with </a:t>
            </a:r>
            <a:r>
              <a:rPr lang="en-US" dirty="0" err="1"/>
              <a:t>FlexTest</a:t>
            </a:r>
            <a:r>
              <a:rPr lang="en-US" dirty="0"/>
              <a:t> 40 controller</a:t>
            </a:r>
          </a:p>
          <a:p>
            <a:pPr lvl="1"/>
            <a:r>
              <a:rPr lang="en-US" dirty="0"/>
              <a:t>Do cables cause trip hazard?</a:t>
            </a:r>
          </a:p>
          <a:p>
            <a:pPr lvl="1"/>
            <a:r>
              <a:rPr lang="en-US" dirty="0"/>
              <a:t>Is PC monitor safely located to not fall on operator?</a:t>
            </a:r>
          </a:p>
          <a:p>
            <a:pPr lvl="1"/>
            <a:endParaRPr lang="en-US" dirty="0"/>
          </a:p>
          <a:p>
            <a:r>
              <a:rPr lang="en-US" dirty="0"/>
              <a:t>Replace 6 inch actuator with 10 inch actuator</a:t>
            </a:r>
          </a:p>
          <a:p>
            <a:pPr lvl="1"/>
            <a:r>
              <a:rPr lang="en-US" dirty="0"/>
              <a:t>Are new pinch points created?</a:t>
            </a:r>
          </a:p>
          <a:p>
            <a:pPr lvl="1"/>
            <a:endParaRPr lang="en-US" dirty="0"/>
          </a:p>
          <a:p>
            <a:r>
              <a:rPr lang="en-US" dirty="0"/>
              <a:t>Replace 506 HPU with 505 HPU</a:t>
            </a:r>
          </a:p>
          <a:p>
            <a:pPr lvl="1"/>
            <a:r>
              <a:rPr lang="en-US" dirty="0"/>
              <a:t>Is new lockout/</a:t>
            </a:r>
            <a:r>
              <a:rPr lang="en-US" dirty="0" err="1"/>
              <a:t>tagout</a:t>
            </a:r>
            <a:r>
              <a:rPr lang="en-US" dirty="0"/>
              <a:t> procedure required?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change is made that is not an exact replacement, the FSE will work with the subject matter expert (SME) to identify and mitigate any hazards.</a:t>
            </a:r>
          </a:p>
          <a:p>
            <a:endParaRPr lang="en-US" dirty="0"/>
          </a:p>
          <a:p>
            <a:r>
              <a:rPr lang="en-US" dirty="0"/>
              <a:t>We do not have a single SME for all events. The SME needs to be an expert in the product and risks being evaluated.</a:t>
            </a:r>
          </a:p>
          <a:p>
            <a:endParaRPr lang="en-US" dirty="0"/>
          </a:p>
          <a:p>
            <a:r>
              <a:rPr lang="en-US" dirty="0"/>
              <a:t>If you do not know who an appropriate SME is your manager can  help you identify one.</a:t>
            </a:r>
          </a:p>
          <a:p>
            <a:endParaRPr lang="en-US" dirty="0"/>
          </a:p>
          <a:p>
            <a:r>
              <a:rPr lang="en-US" dirty="0"/>
              <a:t>If the change cannot be validated on site escalate to Service Manager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vice_Global_template">
  <a:themeElements>
    <a:clrScheme name="Service_template 14">
      <a:dk1>
        <a:srgbClr val="000000"/>
      </a:dk1>
      <a:lt1>
        <a:srgbClr val="FFFFFF"/>
      </a:lt1>
      <a:dk2>
        <a:srgbClr val="CC0000"/>
      </a:dk2>
      <a:lt2>
        <a:srgbClr val="808080"/>
      </a:lt2>
      <a:accent1>
        <a:srgbClr val="8CC355"/>
      </a:accent1>
      <a:accent2>
        <a:srgbClr val="2B812B"/>
      </a:accent2>
      <a:accent3>
        <a:srgbClr val="FFFFFF"/>
      </a:accent3>
      <a:accent4>
        <a:srgbClr val="000000"/>
      </a:accent4>
      <a:accent5>
        <a:srgbClr val="C5DEB4"/>
      </a:accent5>
      <a:accent6>
        <a:srgbClr val="267426"/>
      </a:accent6>
      <a:hlink>
        <a:srgbClr val="34C9FE"/>
      </a:hlink>
      <a:folHlink>
        <a:srgbClr val="008080"/>
      </a:folHlink>
    </a:clrScheme>
    <a:fontScheme name="Service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rvic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CC355"/>
        </a:accent1>
        <a:accent2>
          <a:srgbClr val="2B812B"/>
        </a:accent2>
        <a:accent3>
          <a:srgbClr val="FFFFFF"/>
        </a:accent3>
        <a:accent4>
          <a:srgbClr val="000000"/>
        </a:accent4>
        <a:accent5>
          <a:srgbClr val="C5DEB4"/>
        </a:accent5>
        <a:accent6>
          <a:srgbClr val="26742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14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CC355"/>
        </a:accent1>
        <a:accent2>
          <a:srgbClr val="2B812B"/>
        </a:accent2>
        <a:accent3>
          <a:srgbClr val="FFFFFF"/>
        </a:accent3>
        <a:accent4>
          <a:srgbClr val="000000"/>
        </a:accent4>
        <a:accent5>
          <a:srgbClr val="C5DEB4"/>
        </a:accent5>
        <a:accent6>
          <a:srgbClr val="267426"/>
        </a:accent6>
        <a:hlink>
          <a:srgbClr val="34C9FE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Service_Global_template</Template>
  <TotalTime>1211</TotalTime>
  <Words>529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Service_Global_template</vt:lpstr>
      <vt:lpstr>General Motors Management of Change</vt:lpstr>
      <vt:lpstr>What is Management of Change?</vt:lpstr>
      <vt:lpstr>What Does This Mean To You?</vt:lpstr>
      <vt:lpstr>What Do I Need To Do?</vt:lpstr>
      <vt:lpstr>Change Validation Checklist</vt:lpstr>
      <vt:lpstr>Change Validation Checklist</vt:lpstr>
      <vt:lpstr>New Hazards</vt:lpstr>
      <vt:lpstr>Examples Requiring Management of Change</vt:lpstr>
      <vt:lpstr>Evaluating Hazards</vt:lpstr>
      <vt:lpstr>After Completing Change Validation Checklist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Breece, Jeff</dc:creator>
  <cp:lastModifiedBy>Breece, Jeff</cp:lastModifiedBy>
  <cp:revision>43</cp:revision>
  <dcterms:created xsi:type="dcterms:W3CDTF">2018-06-21T19:53:34Z</dcterms:created>
  <dcterms:modified xsi:type="dcterms:W3CDTF">2018-09-24T16:39:45Z</dcterms:modified>
</cp:coreProperties>
</file>