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9" r:id="rId5"/>
    <p:sldMasterId id="2147483685" r:id="rId6"/>
  </p:sldMasterIdLst>
  <p:notesMasterIdLst>
    <p:notesMasterId r:id="rId25"/>
  </p:notesMasterIdLst>
  <p:sldIdLst>
    <p:sldId id="264" r:id="rId7"/>
    <p:sldId id="265" r:id="rId8"/>
    <p:sldId id="266" r:id="rId9"/>
    <p:sldId id="267" r:id="rId10"/>
    <p:sldId id="268" r:id="rId11"/>
    <p:sldId id="269" r:id="rId12"/>
    <p:sldId id="270" r:id="rId13"/>
    <p:sldId id="271" r:id="rId14"/>
    <p:sldId id="272" r:id="rId15"/>
    <p:sldId id="273" r:id="rId16"/>
    <p:sldId id="274" r:id="rId17"/>
    <p:sldId id="275" r:id="rId18"/>
    <p:sldId id="281" r:id="rId19"/>
    <p:sldId id="276" r:id="rId20"/>
    <p:sldId id="277" r:id="rId21"/>
    <p:sldId id="278" r:id="rId22"/>
    <p:sldId id="279" r:id="rId23"/>
    <p:sldId id="280" r:id="rId24"/>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1543"/>
    <a:srgbClr val="CC0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2" autoAdjust="0"/>
    <p:restoredTop sz="94660"/>
  </p:normalViewPr>
  <p:slideViewPr>
    <p:cSldViewPr snapToGrid="0" showGuides="1">
      <p:cViewPr varScale="1">
        <p:scale>
          <a:sx n="70" d="100"/>
          <a:sy n="70" d="100"/>
        </p:scale>
        <p:origin x="510" y="78"/>
      </p:cViewPr>
      <p:guideLst>
        <p:guide orient="horz"/>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239476712"/>
        <c:axId val="239477104"/>
      </c:barChart>
      <c:catAx>
        <c:axId val="239476712"/>
        <c:scaling>
          <c:orientation val="minMax"/>
        </c:scaling>
        <c:delete val="0"/>
        <c:axPos val="b"/>
        <c:numFmt formatCode="General" sourceLinked="0"/>
        <c:majorTickMark val="out"/>
        <c:minorTickMark val="none"/>
        <c:tickLblPos val="nextTo"/>
        <c:crossAx val="239477104"/>
        <c:crosses val="autoZero"/>
        <c:auto val="1"/>
        <c:lblAlgn val="ctr"/>
        <c:lblOffset val="100"/>
        <c:noMultiLvlLbl val="0"/>
      </c:catAx>
      <c:valAx>
        <c:axId val="239477104"/>
        <c:scaling>
          <c:orientation val="minMax"/>
        </c:scaling>
        <c:delete val="0"/>
        <c:axPos val="l"/>
        <c:majorGridlines/>
        <c:numFmt formatCode="General" sourceLinked="1"/>
        <c:majorTickMark val="out"/>
        <c:minorTickMark val="none"/>
        <c:tickLblPos val="nextTo"/>
        <c:crossAx val="239476712"/>
        <c:crosses val="autoZero"/>
        <c:crossBetween val="between"/>
      </c:valAx>
    </c:plotArea>
    <c:legend>
      <c:legendPos val="r"/>
      <c:overlay val="0"/>
    </c:legend>
    <c:plotVisOnly val="1"/>
    <c:dispBlanksAs val="gap"/>
    <c:showDLblsOverMax val="0"/>
  </c:chart>
  <c:txPr>
    <a:bodyPr/>
    <a:lstStyle/>
    <a:p>
      <a:pPr>
        <a:defRPr sz="12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1876133-0974-BB43-837D-B06CFDA58359}" type="slidenum">
              <a:rPr lang="en-US"/>
              <a:pPr/>
              <a:t>‹#›</a:t>
            </a:fld>
            <a:endParaRPr lang="en-US"/>
          </a:p>
        </p:txBody>
      </p:sp>
    </p:spTree>
    <p:extLst>
      <p:ext uri="{BB962C8B-B14F-4D97-AF65-F5344CB8AC3E}">
        <p14:creationId xmlns:p14="http://schemas.microsoft.com/office/powerpoint/2010/main" val="3526597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77284" y="4658263"/>
            <a:ext cx="8062352" cy="533400"/>
          </a:xfrm>
        </p:spPr>
        <p:txBody>
          <a:bodyPr/>
          <a:lstStyle>
            <a:lvl1pPr algn="r">
              <a:defRPr sz="2800">
                <a:solidFill>
                  <a:srgbClr val="CC0000"/>
                </a:solidFill>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3689351" y="5202168"/>
            <a:ext cx="5150285" cy="940059"/>
          </a:xfrm>
        </p:spPr>
        <p:txBody>
          <a:bodyPr/>
          <a:lstStyle>
            <a:lvl1pPr marL="0" indent="0" algn="r">
              <a:buFont typeface="Arial Narrow" charset="0"/>
              <a:buNone/>
              <a:defRPr sz="1800"/>
            </a:lvl1pPr>
          </a:lstStyle>
          <a:p>
            <a:r>
              <a:rPr lang="en-US" smtClean="0"/>
              <a:t>Click to edit Master subtitle style</a:t>
            </a: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4466704"/>
          </a:xfrm>
          <a:prstGeom prst="rect">
            <a:avLst/>
          </a:prstGeom>
        </p:spPr>
      </p:pic>
      <p:pic>
        <p:nvPicPr>
          <p:cNvPr id="3" name="Picture 2" descr="becertain_gra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0124" y="6335831"/>
            <a:ext cx="866500" cy="181121"/>
          </a:xfrm>
          <a:prstGeom prst="rect">
            <a:avLst/>
          </a:prstGeom>
        </p:spPr>
      </p:pic>
    </p:spTree>
    <p:extLst>
      <p:ext uri="{BB962C8B-B14F-4D97-AF65-F5344CB8AC3E}">
        <p14:creationId xmlns:p14="http://schemas.microsoft.com/office/powerpoint/2010/main" val="2838525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000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B216073-C369-6749-8A80-F34DE6F953A8}" type="datetime1">
              <a:rPr lang="en-US"/>
              <a:pPr/>
              <a:t>10/31/2016</a:t>
            </a:fld>
            <a:endParaRPr lang="en-US"/>
          </a:p>
        </p:txBody>
      </p:sp>
      <p:sp>
        <p:nvSpPr>
          <p:cNvPr id="5" name="Rectangle 6"/>
          <p:cNvSpPr>
            <a:spLocks noGrp="1" noChangeArrowheads="1"/>
          </p:cNvSpPr>
          <p:nvPr>
            <p:ph type="sldNum" sz="quarter" idx="11"/>
          </p:nvPr>
        </p:nvSpPr>
        <p:spPr>
          <a:ln/>
        </p:spPr>
        <p:txBody>
          <a:bodyPr/>
          <a:lstStyle>
            <a:lvl1pPr>
              <a:defRPr/>
            </a:lvl1pPr>
          </a:lstStyle>
          <a:p>
            <a:r>
              <a:rPr lang="en-US"/>
              <a:t>Page </a:t>
            </a:r>
            <a:fld id="{79AF2EF4-A1DD-F04E-B834-64486F26EA42}" type="slidenum">
              <a:rPr lang="en-US"/>
              <a:pPr/>
              <a:t>‹#›</a:t>
            </a:fld>
            <a:endParaRPr lang="en-US"/>
          </a:p>
        </p:txBody>
      </p:sp>
    </p:spTree>
    <p:extLst>
      <p:ext uri="{BB962C8B-B14F-4D97-AF65-F5344CB8AC3E}">
        <p14:creationId xmlns:p14="http://schemas.microsoft.com/office/powerpoint/2010/main" val="370576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81825D3F-F63B-3443-8746-F3E7DC821F89}" type="datetime1">
              <a:rPr lang="en-US"/>
              <a:pPr/>
              <a:t>10/31/2016</a:t>
            </a:fld>
            <a:endParaRPr lang="en-US"/>
          </a:p>
        </p:txBody>
      </p:sp>
      <p:sp>
        <p:nvSpPr>
          <p:cNvPr id="4" name="Rectangle 6"/>
          <p:cNvSpPr>
            <a:spLocks noGrp="1" noChangeArrowheads="1"/>
          </p:cNvSpPr>
          <p:nvPr>
            <p:ph type="sldNum" sz="quarter" idx="11"/>
          </p:nvPr>
        </p:nvSpPr>
        <p:spPr>
          <a:ln/>
        </p:spPr>
        <p:txBody>
          <a:bodyPr/>
          <a:lstStyle>
            <a:lvl1pPr>
              <a:defRPr/>
            </a:lvl1pPr>
          </a:lstStyle>
          <a:p>
            <a:r>
              <a:rPr lang="en-US"/>
              <a:t>Page </a:t>
            </a:r>
            <a:fld id="{1CB381AC-C72D-9B41-8DB0-531299E1FDEE}" type="slidenum">
              <a:rPr lang="en-US"/>
              <a:pPr/>
              <a:t>‹#›</a:t>
            </a:fld>
            <a:endParaRPr lang="en-US"/>
          </a:p>
        </p:txBody>
      </p:sp>
    </p:spTree>
    <p:extLst>
      <p:ext uri="{BB962C8B-B14F-4D97-AF65-F5344CB8AC3E}">
        <p14:creationId xmlns:p14="http://schemas.microsoft.com/office/powerpoint/2010/main" val="4127585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3AC0350-74DE-E942-BCC0-72A5045FAFAF}" type="datetime1">
              <a:rPr lang="en-US"/>
              <a:pPr/>
              <a:t>10/31/2016</a:t>
            </a:fld>
            <a:endParaRPr lang="en-US" dirty="0"/>
          </a:p>
        </p:txBody>
      </p:sp>
      <p:sp>
        <p:nvSpPr>
          <p:cNvPr id="3" name="Rectangle 6"/>
          <p:cNvSpPr>
            <a:spLocks noGrp="1" noChangeArrowheads="1"/>
          </p:cNvSpPr>
          <p:nvPr>
            <p:ph type="sldNum" sz="quarter" idx="11"/>
          </p:nvPr>
        </p:nvSpPr>
        <p:spPr>
          <a:ln/>
        </p:spPr>
        <p:txBody>
          <a:bodyPr/>
          <a:lstStyle>
            <a:lvl1pPr>
              <a:defRPr/>
            </a:lvl1pPr>
          </a:lstStyle>
          <a:p>
            <a:r>
              <a:rPr lang="en-US"/>
              <a:t>Page </a:t>
            </a:r>
            <a:fld id="{33C96DF1-F800-404E-B517-8F706C6C18A3}" type="slidenum">
              <a:rPr lang="en-US"/>
              <a:pPr/>
              <a:t>‹#›</a:t>
            </a:fld>
            <a:endParaRPr lang="en-US"/>
          </a:p>
        </p:txBody>
      </p:sp>
    </p:spTree>
    <p:extLst>
      <p:ext uri="{BB962C8B-B14F-4D97-AF65-F5344CB8AC3E}">
        <p14:creationId xmlns:p14="http://schemas.microsoft.com/office/powerpoint/2010/main" val="1036789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3980" y="1524000"/>
            <a:ext cx="8001000" cy="685800"/>
          </a:xfrm>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fld id="{A6C8F1B6-29DD-CA4E-AA81-81B3A6B49508}" type="datetime1">
              <a:rPr lang="en-US"/>
              <a:pPr/>
              <a:t>10/31/2016</a:t>
            </a:fld>
            <a:endParaRPr lang="en-US"/>
          </a:p>
        </p:txBody>
      </p:sp>
      <p:sp>
        <p:nvSpPr>
          <p:cNvPr id="5" name="Rectangle 6"/>
          <p:cNvSpPr>
            <a:spLocks noGrp="1" noChangeArrowheads="1"/>
          </p:cNvSpPr>
          <p:nvPr>
            <p:ph type="sldNum" sz="quarter" idx="11"/>
          </p:nvPr>
        </p:nvSpPr>
        <p:spPr>
          <a:ln/>
        </p:spPr>
        <p:txBody>
          <a:bodyPr/>
          <a:lstStyle>
            <a:lvl1pPr>
              <a:defRPr/>
            </a:lvl1pPr>
          </a:lstStyle>
          <a:p>
            <a:r>
              <a:rPr lang="en-US"/>
              <a:t>Page </a:t>
            </a:r>
            <a:fld id="{E32FA258-670B-794F-8B1D-73940D1442F3}" type="slidenum">
              <a:rPr lang="en-US"/>
              <a:pPr/>
              <a:t>‹#›</a:t>
            </a:fld>
            <a:endParaRPr lang="en-US"/>
          </a:p>
        </p:txBody>
      </p:sp>
      <p:graphicFrame>
        <p:nvGraphicFramePr>
          <p:cNvPr id="6" name="Chart 5"/>
          <p:cNvGraphicFramePr/>
          <p:nvPr userDrawn="1">
            <p:extLst>
              <p:ext uri="{D42A27DB-BD31-4B8C-83A1-F6EECF244321}">
                <p14:modId xmlns:p14="http://schemas.microsoft.com/office/powerpoint/2010/main" val="25753130"/>
              </p:ext>
            </p:extLst>
          </p:nvPr>
        </p:nvGraphicFramePr>
        <p:xfrm>
          <a:off x="2101190" y="2657374"/>
          <a:ext cx="49530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6181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342900" indent="-342900">
              <a:buClr>
                <a:srgbClr val="CC0000"/>
              </a:buClr>
              <a:buFont typeface="Lucida Grande"/>
              <a:buChar char="»"/>
              <a:defRPr sz="2000"/>
            </a:lvl1pPr>
            <a:lvl2pPr>
              <a:buClr>
                <a:srgbClr val="CC0000"/>
              </a:buClr>
              <a:defRPr sz="1800"/>
            </a:lvl2pPr>
            <a:lvl3pPr marL="1143000" indent="-228600">
              <a:buClr>
                <a:srgbClr val="CC0000"/>
              </a:buClr>
              <a:buFont typeface="Lucida Grande"/>
              <a:buChar char="»"/>
              <a:defRPr sz="1800"/>
            </a:lvl3pPr>
            <a:lvl4pPr>
              <a:buClr>
                <a:srgbClr val="CC0000"/>
              </a:buClr>
              <a:defRPr sz="1800"/>
            </a:lvl4pPr>
            <a:lvl5pPr>
              <a:buClr>
                <a:srgbClr val="CC0000"/>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48129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460333" y="1598512"/>
            <a:ext cx="8385343" cy="4859953"/>
          </a:xfrm>
        </p:spPr>
        <p:txBody>
          <a:bodyPr/>
          <a:lstStyle>
            <a:lvl2pPr marL="768096" indent="-283464">
              <a:defRPr/>
            </a:lvl2pPr>
            <a:lvl3pPr marL="1143000" indent="-228600">
              <a:defRPr/>
            </a:lvl3pPr>
            <a:lvl4pPr marL="1600200" indent="-228600">
              <a:defRPr/>
            </a:lvl4pPr>
            <a:lvl5pPr marL="2057400" indent="-228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3383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77284" y="4658263"/>
            <a:ext cx="8062352" cy="533400"/>
          </a:xfrm>
        </p:spPr>
        <p:txBody>
          <a:bodyPr/>
          <a:lstStyle>
            <a:lvl1pPr algn="r">
              <a:defRPr sz="2800">
                <a:solidFill>
                  <a:srgbClr val="CC0000"/>
                </a:solidFill>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3689351" y="5202168"/>
            <a:ext cx="5150285" cy="940059"/>
          </a:xfrm>
        </p:spPr>
        <p:txBody>
          <a:bodyPr/>
          <a:lstStyle>
            <a:lvl1pPr marL="0" indent="0" algn="r">
              <a:buFont typeface="Arial Narrow" charset="0"/>
              <a:buNone/>
              <a:defRPr sz="1800"/>
            </a:lvl1pPr>
          </a:lstStyle>
          <a:p>
            <a:r>
              <a:rPr lang="en-US" smtClean="0"/>
              <a:t>Click to edit Master subtitle style</a:t>
            </a: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4466705"/>
          </a:xfrm>
          <a:prstGeom prst="rect">
            <a:avLst/>
          </a:prstGeom>
        </p:spPr>
      </p:pic>
      <p:pic>
        <p:nvPicPr>
          <p:cNvPr id="3" name="Picture 2" descr="becertain_gra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0124" y="6335831"/>
            <a:ext cx="866500" cy="181121"/>
          </a:xfrm>
          <a:prstGeom prst="rect">
            <a:avLst/>
          </a:prstGeom>
        </p:spPr>
      </p:pic>
    </p:spTree>
    <p:extLst>
      <p:ext uri="{BB962C8B-B14F-4D97-AF65-F5344CB8AC3E}">
        <p14:creationId xmlns:p14="http://schemas.microsoft.com/office/powerpoint/2010/main" val="2838525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8502864" y="381000"/>
            <a:ext cx="661987" cy="244475"/>
          </a:xfrm>
          <a:prstGeom prst="rect">
            <a:avLst/>
          </a:prstGeom>
          <a:ln/>
        </p:spPr>
        <p:txBody>
          <a:bodyPr/>
          <a:lstStyle>
            <a:lvl1pPr>
              <a:defRPr/>
            </a:lvl1pPr>
          </a:lstStyle>
          <a:p>
            <a:fld id="{8B216073-C369-6749-8A80-F34DE6F953A8}" type="datetime1">
              <a:rPr lang="en-US"/>
              <a:pPr/>
              <a:t>10/31/2016</a:t>
            </a:fld>
            <a:endParaRPr lang="en-US"/>
          </a:p>
        </p:txBody>
      </p:sp>
      <p:sp>
        <p:nvSpPr>
          <p:cNvPr id="5" name="Rectangle 6"/>
          <p:cNvSpPr>
            <a:spLocks noGrp="1" noChangeArrowheads="1"/>
          </p:cNvSpPr>
          <p:nvPr>
            <p:ph type="sldNum" sz="quarter" idx="11"/>
          </p:nvPr>
        </p:nvSpPr>
        <p:spPr>
          <a:xfrm>
            <a:off x="8502865" y="533400"/>
            <a:ext cx="682196" cy="243959"/>
          </a:xfrm>
          <a:prstGeom prst="rect">
            <a:avLst/>
          </a:prstGeom>
          <a:ln/>
        </p:spPr>
        <p:txBody>
          <a:bodyPr/>
          <a:lstStyle>
            <a:lvl1pPr>
              <a:defRPr/>
            </a:lvl1pPr>
          </a:lstStyle>
          <a:p>
            <a:r>
              <a:rPr lang="en-US"/>
              <a:t>Page </a:t>
            </a:r>
            <a:fld id="{79AF2EF4-A1DD-F04E-B834-64486F26EA42}" type="slidenum">
              <a:rPr lang="en-US"/>
              <a:pPr/>
              <a:t>‹#›</a:t>
            </a:fld>
            <a:endParaRPr lang="en-US"/>
          </a:p>
        </p:txBody>
      </p:sp>
    </p:spTree>
    <p:extLst>
      <p:ext uri="{BB962C8B-B14F-4D97-AF65-F5344CB8AC3E}">
        <p14:creationId xmlns:p14="http://schemas.microsoft.com/office/powerpoint/2010/main" val="37057616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77284" y="4658263"/>
            <a:ext cx="8062352" cy="533400"/>
          </a:xfrm>
        </p:spPr>
        <p:txBody>
          <a:bodyPr/>
          <a:lstStyle>
            <a:lvl1pPr algn="r">
              <a:defRPr sz="2800">
                <a:solidFill>
                  <a:srgbClr val="CC0000"/>
                </a:solidFill>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3689351" y="5202168"/>
            <a:ext cx="5150285" cy="940059"/>
          </a:xfrm>
        </p:spPr>
        <p:txBody>
          <a:bodyPr/>
          <a:lstStyle>
            <a:lvl1pPr marL="0" indent="0" algn="r">
              <a:buFont typeface="Arial Narrow" charset="0"/>
              <a:buNone/>
              <a:defRPr sz="1800"/>
            </a:lvl1pPr>
          </a:lstStyle>
          <a:p>
            <a:r>
              <a:rPr lang="en-US" smtClean="0"/>
              <a:t>Click to edit Master subtitle style</a:t>
            </a: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4466704"/>
          </a:xfrm>
          <a:prstGeom prst="rect">
            <a:avLst/>
          </a:prstGeom>
        </p:spPr>
      </p:pic>
      <p:pic>
        <p:nvPicPr>
          <p:cNvPr id="8" name="Picture 7" descr="becertain_gra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0124" y="6335831"/>
            <a:ext cx="866500" cy="181121"/>
          </a:xfrm>
          <a:prstGeom prst="rect">
            <a:avLst/>
          </a:prstGeom>
        </p:spPr>
      </p:pic>
    </p:spTree>
    <p:extLst>
      <p:ext uri="{BB962C8B-B14F-4D97-AF65-F5344CB8AC3E}">
        <p14:creationId xmlns:p14="http://schemas.microsoft.com/office/powerpoint/2010/main" val="287940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77284" y="4658263"/>
            <a:ext cx="8062352" cy="533400"/>
          </a:xfrm>
        </p:spPr>
        <p:txBody>
          <a:bodyPr/>
          <a:lstStyle>
            <a:lvl1pPr algn="r">
              <a:defRPr sz="2800">
                <a:solidFill>
                  <a:srgbClr val="CC0000"/>
                </a:solidFill>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3689351" y="5202168"/>
            <a:ext cx="5150285" cy="940059"/>
          </a:xfrm>
        </p:spPr>
        <p:txBody>
          <a:bodyPr/>
          <a:lstStyle>
            <a:lvl1pPr marL="0" indent="0" algn="r">
              <a:buFont typeface="Arial Narrow" charset="0"/>
              <a:buNone/>
              <a:defRPr sz="1800"/>
            </a:lvl1pPr>
          </a:lstStyle>
          <a:p>
            <a:r>
              <a:rPr lang="en-US" smtClean="0"/>
              <a:t>Click to edit Master subtitle style</a:t>
            </a: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4466704"/>
          </a:xfrm>
          <a:prstGeom prst="rect">
            <a:avLst/>
          </a:prstGeom>
        </p:spPr>
      </p:pic>
      <p:pic>
        <p:nvPicPr>
          <p:cNvPr id="7" name="Picture 6" descr="becertain_gra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0124" y="6335831"/>
            <a:ext cx="866500" cy="181121"/>
          </a:xfrm>
          <a:prstGeom prst="rect">
            <a:avLst/>
          </a:prstGeom>
        </p:spPr>
      </p:pic>
    </p:spTree>
    <p:extLst>
      <p:ext uri="{BB962C8B-B14F-4D97-AF65-F5344CB8AC3E}">
        <p14:creationId xmlns:p14="http://schemas.microsoft.com/office/powerpoint/2010/main" val="287940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77284" y="4658263"/>
            <a:ext cx="8062352" cy="533400"/>
          </a:xfrm>
        </p:spPr>
        <p:txBody>
          <a:bodyPr/>
          <a:lstStyle>
            <a:lvl1pPr algn="r">
              <a:defRPr sz="2800">
                <a:solidFill>
                  <a:srgbClr val="CC0000"/>
                </a:solidFill>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3689351" y="5202168"/>
            <a:ext cx="5150285" cy="940059"/>
          </a:xfrm>
        </p:spPr>
        <p:txBody>
          <a:bodyPr/>
          <a:lstStyle>
            <a:lvl1pPr marL="0" indent="0" algn="r">
              <a:buFont typeface="Arial Narrow" charset="0"/>
              <a:buNone/>
              <a:defRPr sz="1800"/>
            </a:lvl1pPr>
          </a:lstStyle>
          <a:p>
            <a:r>
              <a:rPr lang="en-US" smtClean="0"/>
              <a:t>Click to edit Master subtitle style</a:t>
            </a: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4466704"/>
          </a:xfrm>
          <a:prstGeom prst="rect">
            <a:avLst/>
          </a:prstGeom>
        </p:spPr>
      </p:pic>
      <p:pic>
        <p:nvPicPr>
          <p:cNvPr id="8" name="Picture 7" descr="becertain_gra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0124" y="6335831"/>
            <a:ext cx="866500" cy="181121"/>
          </a:xfrm>
          <a:prstGeom prst="rect">
            <a:avLst/>
          </a:prstGeom>
        </p:spPr>
      </p:pic>
    </p:spTree>
    <p:extLst>
      <p:ext uri="{BB962C8B-B14F-4D97-AF65-F5344CB8AC3E}">
        <p14:creationId xmlns:p14="http://schemas.microsoft.com/office/powerpoint/2010/main" val="287940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77284" y="4658263"/>
            <a:ext cx="8062352" cy="533400"/>
          </a:xfrm>
        </p:spPr>
        <p:txBody>
          <a:bodyPr/>
          <a:lstStyle>
            <a:lvl1pPr algn="r">
              <a:defRPr sz="2800">
                <a:solidFill>
                  <a:srgbClr val="CC0000"/>
                </a:solidFill>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3689351" y="5202168"/>
            <a:ext cx="5150285" cy="940059"/>
          </a:xfrm>
        </p:spPr>
        <p:txBody>
          <a:bodyPr/>
          <a:lstStyle>
            <a:lvl1pPr marL="0" indent="0" algn="r">
              <a:buFont typeface="Arial Narrow" charset="0"/>
              <a:buNone/>
              <a:defRPr sz="1800"/>
            </a:lvl1pPr>
          </a:lstStyle>
          <a:p>
            <a:r>
              <a:rPr lang="en-US" smtClean="0"/>
              <a:t>Click to edit Master subtitle style</a:t>
            </a: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4466704"/>
          </a:xfrm>
          <a:prstGeom prst="rect">
            <a:avLst/>
          </a:prstGeom>
        </p:spPr>
      </p:pic>
      <p:pic>
        <p:nvPicPr>
          <p:cNvPr id="8" name="Picture 7" descr="becertain_gra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0124" y="6335831"/>
            <a:ext cx="866500" cy="181121"/>
          </a:xfrm>
          <a:prstGeom prst="rect">
            <a:avLst/>
          </a:prstGeom>
        </p:spPr>
      </p:pic>
    </p:spTree>
    <p:extLst>
      <p:ext uri="{BB962C8B-B14F-4D97-AF65-F5344CB8AC3E}">
        <p14:creationId xmlns:p14="http://schemas.microsoft.com/office/powerpoint/2010/main" val="287940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4466705"/>
          </a:xfrm>
          <a:prstGeom prst="rect">
            <a:avLst/>
          </a:prstGeom>
        </p:spPr>
      </p:pic>
      <p:sp>
        <p:nvSpPr>
          <p:cNvPr id="7170" name="Rectangle 2"/>
          <p:cNvSpPr>
            <a:spLocks noGrp="1" noChangeArrowheads="1"/>
          </p:cNvSpPr>
          <p:nvPr>
            <p:ph type="ctrTitle"/>
          </p:nvPr>
        </p:nvSpPr>
        <p:spPr>
          <a:xfrm>
            <a:off x="777284" y="4658263"/>
            <a:ext cx="8062352" cy="533400"/>
          </a:xfrm>
        </p:spPr>
        <p:txBody>
          <a:bodyPr/>
          <a:lstStyle>
            <a:lvl1pPr algn="r">
              <a:defRPr sz="2800">
                <a:solidFill>
                  <a:srgbClr val="CC0000"/>
                </a:solidFill>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3689351" y="5202168"/>
            <a:ext cx="5150285" cy="940059"/>
          </a:xfrm>
        </p:spPr>
        <p:txBody>
          <a:bodyPr/>
          <a:lstStyle>
            <a:lvl1pPr marL="0" indent="0" algn="r">
              <a:buFont typeface="Arial Narrow" charset="0"/>
              <a:buNone/>
              <a:defRPr sz="1800"/>
            </a:lvl1pPr>
          </a:lstStyle>
          <a:p>
            <a:r>
              <a:rPr lang="en-US" smtClean="0"/>
              <a:t>Click to edit Master subtitle style</a:t>
            </a:r>
            <a:endParaRPr lang="en-US"/>
          </a:p>
        </p:txBody>
      </p:sp>
      <p:pic>
        <p:nvPicPr>
          <p:cNvPr id="8" name="Picture 7" descr="becertain_gra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0124" y="6335831"/>
            <a:ext cx="866500" cy="181121"/>
          </a:xfrm>
          <a:prstGeom prst="rect">
            <a:avLst/>
          </a:prstGeom>
        </p:spPr>
      </p:pic>
    </p:spTree>
    <p:extLst>
      <p:ext uri="{BB962C8B-B14F-4D97-AF65-F5344CB8AC3E}">
        <p14:creationId xmlns:p14="http://schemas.microsoft.com/office/powerpoint/2010/main" val="448875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4466704"/>
          </a:xfrm>
          <a:prstGeom prst="rect">
            <a:avLst/>
          </a:prstGeom>
        </p:spPr>
      </p:pic>
      <p:sp>
        <p:nvSpPr>
          <p:cNvPr id="7170" name="Rectangle 2"/>
          <p:cNvSpPr>
            <a:spLocks noGrp="1" noChangeArrowheads="1"/>
          </p:cNvSpPr>
          <p:nvPr>
            <p:ph type="ctrTitle"/>
          </p:nvPr>
        </p:nvSpPr>
        <p:spPr>
          <a:xfrm>
            <a:off x="777284" y="4658263"/>
            <a:ext cx="8062352" cy="533400"/>
          </a:xfrm>
        </p:spPr>
        <p:txBody>
          <a:bodyPr/>
          <a:lstStyle>
            <a:lvl1pPr algn="r">
              <a:defRPr sz="2800">
                <a:solidFill>
                  <a:srgbClr val="CC0000"/>
                </a:solidFill>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3689351" y="5202168"/>
            <a:ext cx="5150285" cy="940059"/>
          </a:xfrm>
        </p:spPr>
        <p:txBody>
          <a:bodyPr/>
          <a:lstStyle>
            <a:lvl1pPr marL="0" indent="0" algn="r">
              <a:buFont typeface="Arial Narrow" charset="0"/>
              <a:buNone/>
              <a:defRPr sz="1800"/>
            </a:lvl1pPr>
          </a:lstStyle>
          <a:p>
            <a:r>
              <a:rPr lang="en-US" smtClean="0"/>
              <a:t>Click to edit Master subtitle style</a:t>
            </a:r>
            <a:endParaRPr lang="en-US"/>
          </a:p>
        </p:txBody>
      </p:sp>
      <p:pic>
        <p:nvPicPr>
          <p:cNvPr id="8" name="Picture 7" descr="becertain_gra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0124" y="6335831"/>
            <a:ext cx="866500" cy="181121"/>
          </a:xfrm>
          <a:prstGeom prst="rect">
            <a:avLst/>
          </a:prstGeom>
        </p:spPr>
      </p:pic>
    </p:spTree>
    <p:extLst>
      <p:ext uri="{BB962C8B-B14F-4D97-AF65-F5344CB8AC3E}">
        <p14:creationId xmlns:p14="http://schemas.microsoft.com/office/powerpoint/2010/main" val="89709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4466704"/>
          </a:xfrm>
          <a:prstGeom prst="rect">
            <a:avLst/>
          </a:prstGeom>
        </p:spPr>
      </p:pic>
      <p:sp>
        <p:nvSpPr>
          <p:cNvPr id="7170" name="Rectangle 2"/>
          <p:cNvSpPr>
            <a:spLocks noGrp="1" noChangeArrowheads="1"/>
          </p:cNvSpPr>
          <p:nvPr>
            <p:ph type="ctrTitle"/>
          </p:nvPr>
        </p:nvSpPr>
        <p:spPr>
          <a:xfrm>
            <a:off x="777284" y="4658263"/>
            <a:ext cx="8062352" cy="533400"/>
          </a:xfrm>
        </p:spPr>
        <p:txBody>
          <a:bodyPr/>
          <a:lstStyle>
            <a:lvl1pPr algn="r">
              <a:defRPr sz="2800">
                <a:solidFill>
                  <a:srgbClr val="CC0000"/>
                </a:solidFill>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3689351" y="5202168"/>
            <a:ext cx="5150285" cy="940059"/>
          </a:xfrm>
        </p:spPr>
        <p:txBody>
          <a:bodyPr/>
          <a:lstStyle>
            <a:lvl1pPr marL="0" indent="0" algn="r">
              <a:buFont typeface="Arial Narrow" charset="0"/>
              <a:buNone/>
              <a:defRPr sz="1800"/>
            </a:lvl1pPr>
          </a:lstStyle>
          <a:p>
            <a:r>
              <a:rPr lang="en-US" smtClean="0"/>
              <a:t>Click to edit Master subtitle style</a:t>
            </a:r>
            <a:endParaRPr lang="en-US"/>
          </a:p>
        </p:txBody>
      </p:sp>
      <p:pic>
        <p:nvPicPr>
          <p:cNvPr id="8" name="Picture 7" descr="becertain_gra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0124" y="6335831"/>
            <a:ext cx="866500" cy="181121"/>
          </a:xfrm>
          <a:prstGeom prst="rect">
            <a:avLst/>
          </a:prstGeom>
        </p:spPr>
      </p:pic>
    </p:spTree>
    <p:extLst>
      <p:ext uri="{BB962C8B-B14F-4D97-AF65-F5344CB8AC3E}">
        <p14:creationId xmlns:p14="http://schemas.microsoft.com/office/powerpoint/2010/main" val="89709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4466704"/>
          </a:xfrm>
          <a:prstGeom prst="rect">
            <a:avLst/>
          </a:prstGeom>
        </p:spPr>
      </p:pic>
      <p:sp>
        <p:nvSpPr>
          <p:cNvPr id="7170" name="Rectangle 2"/>
          <p:cNvSpPr>
            <a:spLocks noGrp="1" noChangeArrowheads="1"/>
          </p:cNvSpPr>
          <p:nvPr>
            <p:ph type="ctrTitle"/>
          </p:nvPr>
        </p:nvSpPr>
        <p:spPr>
          <a:xfrm>
            <a:off x="777284" y="4658263"/>
            <a:ext cx="8062352" cy="533400"/>
          </a:xfrm>
        </p:spPr>
        <p:txBody>
          <a:bodyPr/>
          <a:lstStyle>
            <a:lvl1pPr algn="r">
              <a:defRPr sz="2800">
                <a:solidFill>
                  <a:srgbClr val="CC0000"/>
                </a:solidFill>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3689351" y="5202168"/>
            <a:ext cx="5150285" cy="940059"/>
          </a:xfrm>
        </p:spPr>
        <p:txBody>
          <a:bodyPr/>
          <a:lstStyle>
            <a:lvl1pPr marL="0" indent="0" algn="r">
              <a:buFont typeface="Arial Narrow" charset="0"/>
              <a:buNone/>
              <a:defRPr sz="1800"/>
            </a:lvl1pPr>
          </a:lstStyle>
          <a:p>
            <a:r>
              <a:rPr lang="en-US" smtClean="0"/>
              <a:t>Click to edit Master subtitle style</a:t>
            </a:r>
            <a:endParaRPr lang="en-US"/>
          </a:p>
        </p:txBody>
      </p:sp>
      <p:pic>
        <p:nvPicPr>
          <p:cNvPr id="8" name="Picture 7" descr="becertain_gra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0124" y="6335831"/>
            <a:ext cx="866500" cy="181121"/>
          </a:xfrm>
          <a:prstGeom prst="rect">
            <a:avLst/>
          </a:prstGeom>
        </p:spPr>
      </p:pic>
    </p:spTree>
    <p:extLst>
      <p:ext uri="{BB962C8B-B14F-4D97-AF65-F5344CB8AC3E}">
        <p14:creationId xmlns:p14="http://schemas.microsoft.com/office/powerpoint/2010/main" val="89709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3980" y="1523999"/>
            <a:ext cx="8274116" cy="81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483980" y="2438400"/>
            <a:ext cx="827411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Rectangle 4"/>
          <p:cNvSpPr>
            <a:spLocks noGrp="1" noChangeArrowheads="1"/>
          </p:cNvSpPr>
          <p:nvPr>
            <p:ph type="dt" sz="half" idx="2"/>
          </p:nvPr>
        </p:nvSpPr>
        <p:spPr bwMode="auto">
          <a:xfrm>
            <a:off x="487448" y="6526427"/>
            <a:ext cx="84101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lumMod val="50000"/>
                  </a:schemeClr>
                </a:solidFill>
                <a:latin typeface="Arial Narrow" charset="0"/>
              </a:defRPr>
            </a:lvl1pPr>
          </a:lstStyle>
          <a:p>
            <a:r>
              <a:rPr lang="en-US" dirty="0" smtClean="0"/>
              <a:t>8/24/2016</a:t>
            </a:r>
            <a:endParaRPr lang="en-US" dirty="0"/>
          </a:p>
        </p:txBody>
      </p:sp>
      <p:pic>
        <p:nvPicPr>
          <p:cNvPr id="1031" name="Picture 18"/>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5988" y="-6691"/>
            <a:ext cx="9138012" cy="144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8090972" y="6514071"/>
            <a:ext cx="682196" cy="2439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lumMod val="50000"/>
                  </a:schemeClr>
                </a:solidFill>
                <a:latin typeface="Arial Narrow" charset="0"/>
              </a:defRPr>
            </a:lvl1pPr>
          </a:lstStyle>
          <a:p>
            <a:r>
              <a:rPr lang="en-US" dirty="0" smtClean="0"/>
              <a:t>Page </a:t>
            </a:r>
            <a:fld id="{24FA7212-256F-C243-837B-AF0E3199778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4" r:id="rId6"/>
    <p:sldLayoutId id="2147483682" r:id="rId7"/>
    <p:sldLayoutId id="2147483683" r:id="rId8"/>
    <p:sldLayoutId id="2147483684" r:id="rId9"/>
    <p:sldLayoutId id="2147483662" r:id="rId10"/>
    <p:sldLayoutId id="2147483666" r:id="rId11"/>
    <p:sldLayoutId id="2147483667" r:id="rId12"/>
    <p:sldLayoutId id="2147483672" r:id="rId13"/>
  </p:sldLayoutIdLst>
  <p:hf hdr="0" ftr="0"/>
  <p:txStyles>
    <p:titleStyle>
      <a:lvl1pPr algn="l" rtl="0" eaLnBrk="1" fontAlgn="base" hangingPunct="1">
        <a:spcBef>
          <a:spcPct val="0"/>
        </a:spcBef>
        <a:spcAft>
          <a:spcPct val="0"/>
        </a:spcAft>
        <a:defRPr sz="2800">
          <a:solidFill>
            <a:srgbClr val="CC0000"/>
          </a:solidFill>
          <a:latin typeface="+mj-lt"/>
          <a:ea typeface="ＭＳ Ｐゴシック" charset="0"/>
          <a:cs typeface="ＭＳ Ｐゴシック" charset="0"/>
        </a:defRPr>
      </a:lvl1pPr>
      <a:lvl2pPr algn="l" rtl="0" eaLnBrk="1" fontAlgn="base" hangingPunct="1">
        <a:spcBef>
          <a:spcPct val="0"/>
        </a:spcBef>
        <a:spcAft>
          <a:spcPct val="0"/>
        </a:spcAft>
        <a:defRPr sz="2800">
          <a:solidFill>
            <a:srgbClr val="CC0000"/>
          </a:solidFill>
          <a:latin typeface="Arial Narrow"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charset="0"/>
        </a:defRPr>
      </a:lvl6pPr>
      <a:lvl7pPr marL="914400" algn="l" rtl="0" eaLnBrk="1" fontAlgn="base" hangingPunct="1">
        <a:spcBef>
          <a:spcPct val="0"/>
        </a:spcBef>
        <a:spcAft>
          <a:spcPct val="0"/>
        </a:spcAft>
        <a:defRPr sz="2800">
          <a:solidFill>
            <a:srgbClr val="CC0000"/>
          </a:solidFill>
          <a:latin typeface="Arial Narrow" charset="0"/>
        </a:defRPr>
      </a:lvl7pPr>
      <a:lvl8pPr marL="1371600" algn="l" rtl="0" eaLnBrk="1" fontAlgn="base" hangingPunct="1">
        <a:spcBef>
          <a:spcPct val="0"/>
        </a:spcBef>
        <a:spcAft>
          <a:spcPct val="0"/>
        </a:spcAft>
        <a:defRPr sz="2800">
          <a:solidFill>
            <a:srgbClr val="CC0000"/>
          </a:solidFill>
          <a:latin typeface="Arial Narrow" charset="0"/>
        </a:defRPr>
      </a:lvl8pPr>
      <a:lvl9pPr marL="1828800" algn="l" rtl="0" eaLnBrk="1" fontAlgn="base" hangingPunct="1">
        <a:spcBef>
          <a:spcPct val="0"/>
        </a:spcBef>
        <a:spcAft>
          <a:spcPct val="0"/>
        </a:spcAft>
        <a:defRPr sz="2800">
          <a:solidFill>
            <a:srgbClr val="CC0000"/>
          </a:solidFill>
          <a:latin typeface="Arial Narrow" charset="0"/>
        </a:defRPr>
      </a:lvl9pPr>
    </p:titleStyle>
    <p:bodyStyle>
      <a:lvl1pPr marL="342900" indent="-342900" algn="l" rtl="0" eaLnBrk="1" fontAlgn="base" hangingPunct="1">
        <a:spcBef>
          <a:spcPct val="20000"/>
        </a:spcBef>
        <a:spcAft>
          <a:spcPct val="0"/>
        </a:spcAft>
        <a:buClr>
          <a:srgbClr val="CC0000"/>
        </a:buClr>
        <a:buFont typeface="Arial Narrow" charset="0"/>
        <a:buChar char="»"/>
        <a:defRPr sz="20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CC0000"/>
        </a:buClr>
        <a:buFont typeface="Arial Narrow" charset="0"/>
        <a:buChar char="–"/>
        <a:defRPr sz="2000">
          <a:solidFill>
            <a:schemeClr val="tx1"/>
          </a:solidFill>
          <a:latin typeface="+mn-lt"/>
          <a:ea typeface="ＭＳ Ｐゴシック" charset="-128"/>
        </a:defRPr>
      </a:lvl2pPr>
      <a:lvl3pPr marL="1143000" indent="-228600" algn="l" rtl="0" eaLnBrk="1" fontAlgn="base" hangingPunct="1">
        <a:spcBef>
          <a:spcPct val="20000"/>
        </a:spcBef>
        <a:spcAft>
          <a:spcPct val="0"/>
        </a:spcAft>
        <a:buClr>
          <a:srgbClr val="CC0000"/>
        </a:buClr>
        <a:buFont typeface="Arial Narrow" charset="0"/>
        <a:buChar char="»"/>
        <a:defRPr sz="2000">
          <a:solidFill>
            <a:schemeClr val="tx1"/>
          </a:solidFill>
          <a:latin typeface="+mn-lt"/>
          <a:ea typeface="ＭＳ Ｐゴシック" charset="-128"/>
        </a:defRPr>
      </a:lvl3pPr>
      <a:lvl4pPr marL="1600200" indent="-228600" algn="l" rtl="0" eaLnBrk="1" fontAlgn="base" hangingPunct="1">
        <a:spcBef>
          <a:spcPct val="20000"/>
        </a:spcBef>
        <a:spcAft>
          <a:spcPct val="0"/>
        </a:spcAft>
        <a:buClr>
          <a:srgbClr val="CC0000"/>
        </a:buClr>
        <a:buFont typeface="Arial Narrow" charset="0"/>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lr>
          <a:srgbClr val="CC0000"/>
        </a:buClr>
        <a:buFont typeface="Arial Narrow" charset="0"/>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lr>
          <a:srgbClr val="CC0000"/>
        </a:buClr>
        <a:buFont typeface="Arial Narrow" charset="0"/>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lr>
          <a:srgbClr val="CC0000"/>
        </a:buClr>
        <a:buFont typeface="Arial Narrow" charset="0"/>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lr>
          <a:srgbClr val="CC0000"/>
        </a:buClr>
        <a:buFont typeface="Arial Narrow" charset="0"/>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lr>
          <a:srgbClr val="CC0000"/>
        </a:buClr>
        <a:buFont typeface="Arial Narrow"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260871" cy="113774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mts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367" y="319578"/>
            <a:ext cx="987552" cy="615696"/>
          </a:xfrm>
          <a:prstGeom prst="rect">
            <a:avLst/>
          </a:prstGeom>
        </p:spPr>
      </p:pic>
      <p:sp>
        <p:nvSpPr>
          <p:cNvPr id="8" name="Rectangle 4"/>
          <p:cNvSpPr txBox="1">
            <a:spLocks noChangeArrowheads="1"/>
          </p:cNvSpPr>
          <p:nvPr/>
        </p:nvSpPr>
        <p:spPr bwMode="auto">
          <a:xfrm>
            <a:off x="428808" y="6443534"/>
            <a:ext cx="865153"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bg1">
                    <a:lumMod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dirty="0" smtClean="0"/>
              <a:t>8/24/2016</a:t>
            </a:r>
            <a:endParaRPr lang="en-US" dirty="0"/>
          </a:p>
        </p:txBody>
      </p:sp>
      <p:sp>
        <p:nvSpPr>
          <p:cNvPr id="9" name="Rectangle 6"/>
          <p:cNvSpPr txBox="1">
            <a:spLocks noChangeArrowheads="1"/>
          </p:cNvSpPr>
          <p:nvPr/>
        </p:nvSpPr>
        <p:spPr bwMode="auto">
          <a:xfrm>
            <a:off x="8061045" y="6443534"/>
            <a:ext cx="682196" cy="2439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bg1">
                    <a:lumMod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mtClean="0"/>
              <a:t>Page </a:t>
            </a:r>
            <a:fld id="{24FA7212-256F-C243-837B-AF0E3199778A}" type="slidenum">
              <a:rPr lang="en-US" smtClean="0"/>
              <a:pPr/>
              <a:t>‹#›</a:t>
            </a:fld>
            <a:endParaRPr lang="en-US" dirty="0"/>
          </a:p>
        </p:txBody>
      </p:sp>
    </p:spTree>
    <p:extLst>
      <p:ext uri="{BB962C8B-B14F-4D97-AF65-F5344CB8AC3E}">
        <p14:creationId xmlns:p14="http://schemas.microsoft.com/office/powerpoint/2010/main" val="652888430"/>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457200" rtl="0" eaLnBrk="1" latinLnBrk="0" hangingPunct="1">
        <a:spcBef>
          <a:spcPct val="0"/>
        </a:spcBef>
        <a:buNone/>
        <a:defRPr sz="2800" kern="1200">
          <a:solidFill>
            <a:srgbClr val="CC0000"/>
          </a:solidFill>
          <a:latin typeface="Arial Narrow"/>
          <a:ea typeface="+mj-ea"/>
          <a:cs typeface="Arial Narrow"/>
        </a:defRPr>
      </a:lvl1pPr>
    </p:titleStyle>
    <p:bodyStyle>
      <a:lvl1pPr marL="342900" indent="-342900" algn="l" defTabSz="457200" rtl="0" eaLnBrk="1" latinLnBrk="0" hangingPunct="1">
        <a:spcBef>
          <a:spcPct val="20000"/>
        </a:spcBef>
        <a:buClr>
          <a:srgbClr val="CC0000"/>
        </a:buClr>
        <a:buFont typeface="Lucida Grande"/>
        <a:buChar char="»"/>
        <a:defRPr sz="2000" kern="1200">
          <a:solidFill>
            <a:schemeClr val="tx1"/>
          </a:solidFill>
          <a:latin typeface="Arial Narrow"/>
          <a:ea typeface="+mn-ea"/>
          <a:cs typeface="Arial Narrow"/>
        </a:defRPr>
      </a:lvl1pPr>
      <a:lvl2pPr marL="742950" indent="-285750" algn="l" defTabSz="457200" rtl="0" eaLnBrk="1" latinLnBrk="0" hangingPunct="1">
        <a:spcBef>
          <a:spcPct val="20000"/>
        </a:spcBef>
        <a:buClr>
          <a:srgbClr val="CC0000"/>
        </a:buClr>
        <a:buFont typeface="Arial"/>
        <a:buChar char="–"/>
        <a:defRPr sz="1800" kern="1200">
          <a:solidFill>
            <a:schemeClr val="tx1"/>
          </a:solidFill>
          <a:latin typeface="Arial Narrow"/>
          <a:ea typeface="+mn-ea"/>
          <a:cs typeface="Arial Narrow"/>
        </a:defRPr>
      </a:lvl2pPr>
      <a:lvl3pPr marL="1143000" indent="-228600" algn="l" defTabSz="457200" rtl="0" eaLnBrk="1" latinLnBrk="0" hangingPunct="1">
        <a:spcBef>
          <a:spcPct val="20000"/>
        </a:spcBef>
        <a:buClr>
          <a:srgbClr val="CC0000"/>
        </a:buClr>
        <a:buFont typeface="Arial"/>
        <a:buChar char="•"/>
        <a:defRPr sz="1800" kern="1200">
          <a:solidFill>
            <a:schemeClr val="tx1"/>
          </a:solidFill>
          <a:latin typeface="Arial Narrow"/>
          <a:ea typeface="+mn-ea"/>
          <a:cs typeface="Arial Narrow"/>
        </a:defRPr>
      </a:lvl3pPr>
      <a:lvl4pPr marL="1600200" indent="-228600" algn="l" defTabSz="457200" rtl="0" eaLnBrk="1" latinLnBrk="0" hangingPunct="1">
        <a:spcBef>
          <a:spcPct val="20000"/>
        </a:spcBef>
        <a:buClr>
          <a:srgbClr val="CC0000"/>
        </a:buClr>
        <a:buFont typeface="Arial"/>
        <a:buChar char="–"/>
        <a:defRPr sz="1800" kern="1200">
          <a:solidFill>
            <a:schemeClr val="tx1"/>
          </a:solidFill>
          <a:latin typeface="Arial Narrow"/>
          <a:ea typeface="+mn-ea"/>
          <a:cs typeface="Arial Narrow"/>
        </a:defRPr>
      </a:lvl4pPr>
      <a:lvl5pPr marL="2057400" indent="-228600" algn="l" defTabSz="457200" rtl="0" eaLnBrk="1" latinLnBrk="0" hangingPunct="1">
        <a:spcBef>
          <a:spcPct val="20000"/>
        </a:spcBef>
        <a:buClr>
          <a:srgbClr val="CC0000"/>
        </a:buClr>
        <a:buFont typeface="Arial"/>
        <a:buChar char="»"/>
        <a:defRPr sz="18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461696" cy="113774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7923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7421" y="-2592"/>
            <a:ext cx="2716579" cy="1007961"/>
          </a:xfrm>
          <a:prstGeom prst="rect">
            <a:avLst/>
          </a:prstGeom>
        </p:spPr>
      </p:pic>
      <p:sp>
        <p:nvSpPr>
          <p:cNvPr id="8" name="Rectangle 4"/>
          <p:cNvSpPr txBox="1">
            <a:spLocks noChangeArrowheads="1"/>
          </p:cNvSpPr>
          <p:nvPr/>
        </p:nvSpPr>
        <p:spPr bwMode="auto">
          <a:xfrm>
            <a:off x="480214" y="6488661"/>
            <a:ext cx="934517"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bg1">
                    <a:lumMod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dirty="0" smtClean="0"/>
              <a:t>8/24/2016</a:t>
            </a:r>
            <a:endParaRPr lang="en-US" dirty="0"/>
          </a:p>
        </p:txBody>
      </p:sp>
      <p:sp>
        <p:nvSpPr>
          <p:cNvPr id="9" name="Rectangle 6"/>
          <p:cNvSpPr txBox="1">
            <a:spLocks noChangeArrowheads="1"/>
          </p:cNvSpPr>
          <p:nvPr/>
        </p:nvSpPr>
        <p:spPr bwMode="auto">
          <a:xfrm>
            <a:off x="8031842" y="6489177"/>
            <a:ext cx="682196" cy="2439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bg1">
                    <a:lumMod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dirty="0" smtClean="0"/>
              <a:t>Page </a:t>
            </a:r>
            <a:fld id="{24FA7212-256F-C243-837B-AF0E3199778A}" type="slidenum">
              <a:rPr lang="en-US" smtClean="0"/>
              <a:pPr/>
              <a:t>‹#›</a:t>
            </a:fld>
            <a:endParaRPr lang="en-US" dirty="0"/>
          </a:p>
        </p:txBody>
      </p:sp>
    </p:spTree>
    <p:extLst>
      <p:ext uri="{BB962C8B-B14F-4D97-AF65-F5344CB8AC3E}">
        <p14:creationId xmlns:p14="http://schemas.microsoft.com/office/powerpoint/2010/main" val="322870270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l" defTabSz="457200" rtl="0" eaLnBrk="1" latinLnBrk="0" hangingPunct="1">
        <a:spcBef>
          <a:spcPct val="0"/>
        </a:spcBef>
        <a:buNone/>
        <a:defRPr sz="2800" kern="1200">
          <a:solidFill>
            <a:srgbClr val="CC0000"/>
          </a:solidFill>
          <a:latin typeface="Arial Narrow"/>
          <a:ea typeface="+mj-ea"/>
          <a:cs typeface="Arial Narrow"/>
        </a:defRPr>
      </a:lvl1pPr>
    </p:titleStyle>
    <p:bodyStyle>
      <a:lvl1pPr marL="342900" indent="-342900" algn="l" defTabSz="457200" rtl="0" eaLnBrk="1" latinLnBrk="0" hangingPunct="1">
        <a:spcBef>
          <a:spcPct val="20000"/>
        </a:spcBef>
        <a:buClr>
          <a:srgbClr val="CC0000"/>
        </a:buClr>
        <a:buFont typeface="Lucida Grande"/>
        <a:buChar char="»"/>
        <a:defRPr sz="2000" kern="1200">
          <a:solidFill>
            <a:schemeClr val="tx1"/>
          </a:solidFill>
          <a:latin typeface="Arial Narrow"/>
          <a:ea typeface="+mn-ea"/>
          <a:cs typeface="Arial Narrow"/>
        </a:defRPr>
      </a:lvl1pPr>
      <a:lvl2pPr marL="740664" indent="-283464" algn="l" defTabSz="457200" rtl="0" eaLnBrk="1" latinLnBrk="0" hangingPunct="1">
        <a:spcBef>
          <a:spcPct val="20000"/>
        </a:spcBef>
        <a:buClr>
          <a:srgbClr val="CC0000"/>
        </a:buClr>
        <a:buFont typeface="Lucida Grande"/>
        <a:buChar char="­"/>
        <a:defRPr sz="1800" kern="1200">
          <a:solidFill>
            <a:schemeClr val="tx1"/>
          </a:solidFill>
          <a:latin typeface="Arial Narrow"/>
          <a:ea typeface="+mn-ea"/>
          <a:cs typeface="Arial Narrow"/>
        </a:defRPr>
      </a:lvl2pPr>
      <a:lvl3pPr marL="1143000" indent="-228600" algn="l" defTabSz="457200" rtl="0" eaLnBrk="1" latinLnBrk="0" hangingPunct="1">
        <a:spcBef>
          <a:spcPct val="20000"/>
        </a:spcBef>
        <a:buClr>
          <a:srgbClr val="CC0000"/>
        </a:buClr>
        <a:buFont typeface="Lucida Grande"/>
        <a:buChar char="»"/>
        <a:defRPr sz="1800" kern="1200">
          <a:solidFill>
            <a:schemeClr val="tx1"/>
          </a:solidFill>
          <a:latin typeface="Arial Narrow"/>
          <a:ea typeface="+mn-ea"/>
          <a:cs typeface="Arial Narrow"/>
        </a:defRPr>
      </a:lvl3pPr>
      <a:lvl4pPr marL="1600200" indent="-228600" algn="l" defTabSz="457200" rtl="0" eaLnBrk="1" latinLnBrk="0" hangingPunct="1">
        <a:spcBef>
          <a:spcPct val="20000"/>
        </a:spcBef>
        <a:buClr>
          <a:srgbClr val="CC0000"/>
        </a:buClr>
        <a:buFont typeface="Lucida Grande"/>
        <a:buChar char="­"/>
        <a:defRPr sz="1800" kern="1200">
          <a:solidFill>
            <a:schemeClr val="tx1"/>
          </a:solidFill>
          <a:latin typeface="Arial Narrow"/>
          <a:ea typeface="+mn-ea"/>
          <a:cs typeface="Arial Narrow"/>
        </a:defRPr>
      </a:lvl4pPr>
      <a:lvl5pPr marL="2057400" indent="-228600" algn="l" defTabSz="457200" rtl="0" eaLnBrk="1" latinLnBrk="0" hangingPunct="1">
        <a:spcBef>
          <a:spcPct val="20000"/>
        </a:spcBef>
        <a:buClr>
          <a:srgbClr val="CC0000"/>
        </a:buClr>
        <a:buFont typeface="Lucida Grande"/>
        <a:buChar char="»"/>
        <a:defRPr sz="18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7.xml"/><Relationship Id="rId1" Type="http://schemas.openxmlformats.org/officeDocument/2006/relationships/tags" Target="../tags/tag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7.xml"/><Relationship Id="rId1" Type="http://schemas.openxmlformats.org/officeDocument/2006/relationships/tags" Target="../tags/tag8.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7.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ctrTitle"/>
          </p:nvPr>
        </p:nvSpPr>
        <p:spPr/>
        <p:txBody>
          <a:bodyPr/>
          <a:lstStyle/>
          <a:p>
            <a:pPr eaLnBrk="1" hangingPunct="1"/>
            <a:r>
              <a:rPr lang="en-US" dirty="0" smtClean="0">
                <a:latin typeface="Arial Narrow" charset="0"/>
              </a:rPr>
              <a:t>Safety</a:t>
            </a:r>
            <a:endParaRPr lang="en-US" dirty="0">
              <a:latin typeface="Arial Narrow" charset="0"/>
            </a:endParaRPr>
          </a:p>
        </p:txBody>
      </p:sp>
      <p:sp>
        <p:nvSpPr>
          <p:cNvPr id="2" name="Subtitle 1"/>
          <p:cNvSpPr>
            <a:spLocks noGrp="1"/>
          </p:cNvSpPr>
          <p:nvPr>
            <p:ph type="subTitle" idx="1"/>
          </p:nvPr>
        </p:nvSpPr>
        <p:spPr/>
        <p:txBody>
          <a:bodyPr/>
          <a:lstStyle/>
          <a:p>
            <a:r>
              <a:rPr lang="en-US" dirty="0" smtClean="0"/>
              <a:t>August 24, 2016 rev 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Safety Guidelines</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In North America when working with voltage above 200 Volts, you are required to use a combination of lineman's gloves, protectors and ARC flash protection jacket. </a:t>
            </a:r>
            <a:endParaRPr lang="en-US" dirty="0"/>
          </a:p>
          <a:p>
            <a:pPr lvl="1"/>
            <a:r>
              <a:rPr lang="en-US" dirty="0" smtClean="0"/>
              <a:t>MTS policy states that you are required to wear the above mentioned safety gloves and gear if there is potential for a voltage over 200 volts AC.</a:t>
            </a:r>
          </a:p>
          <a:p>
            <a:endParaRPr lang="en-US" dirty="0" smtClean="0"/>
          </a:p>
          <a:p>
            <a:r>
              <a:rPr lang="en-US" dirty="0" smtClean="0"/>
              <a:t>MTS hydraulic power supplies provide control voltages to controllers. </a:t>
            </a:r>
          </a:p>
          <a:p>
            <a:pPr lvl="1"/>
            <a:r>
              <a:rPr lang="en-US" dirty="0" smtClean="0"/>
              <a:t>This is  known as a foreign voltage (second or third voltage) which is not controlled by the console power switch or controller power cord. </a:t>
            </a:r>
          </a:p>
          <a:p>
            <a:pPr lvl="1"/>
            <a:r>
              <a:rPr lang="en-US" dirty="0" smtClean="0"/>
              <a:t>If the HPU power is on voltage can still be present inside the controller from the HPU cable even after the main console switch has been turned off or the controller power cord removed. </a:t>
            </a:r>
          </a:p>
          <a:p>
            <a:pPr lvl="1"/>
            <a:r>
              <a:rPr lang="en-US" dirty="0" smtClean="0"/>
              <a:t>To remove the foreign voltage disconnect HPU or other device from the electrical power source. </a:t>
            </a:r>
          </a:p>
        </p:txBody>
      </p:sp>
      <p:sp>
        <p:nvSpPr>
          <p:cNvPr id="5" name="Slide Number Placeholder 4"/>
          <p:cNvSpPr>
            <a:spLocks noGrp="1"/>
          </p:cNvSpPr>
          <p:nvPr>
            <p:ph type="sldNum" sz="quarter" idx="11"/>
          </p:nvPr>
        </p:nvSpPr>
        <p:spPr/>
        <p:txBody>
          <a:bodyPr/>
          <a:lstStyle/>
          <a:p>
            <a:fld id="{E93DAE60-D955-428A-B614-D287D006573B}" type="slidenum">
              <a:rPr lang="en-US" altLang="en-US" smtClean="0"/>
              <a:pPr/>
              <a:t>10</a:t>
            </a:fld>
            <a:endParaRPr lang="en-US" alt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5662" y="5870036"/>
            <a:ext cx="1459451" cy="73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484" y="5667153"/>
            <a:ext cx="940178" cy="1019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28771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Safety Guidelines</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Use lock out tags and confirm all electrical voltage and any stored energy has been removed before proceeding with your work. </a:t>
            </a:r>
            <a:endParaRPr lang="en-US" dirty="0"/>
          </a:p>
          <a:p>
            <a:pPr lvl="1"/>
            <a:r>
              <a:rPr lang="en-US" dirty="0" smtClean="0"/>
              <a:t>Use tags and hasps when working on electrical circuits. </a:t>
            </a:r>
          </a:p>
          <a:p>
            <a:pPr lvl="1"/>
            <a:r>
              <a:rPr lang="en-US" dirty="0" smtClean="0"/>
              <a:t>Be aware of foreign voltage and ensure you check with the customer before applying any lock, tags, or hasps. </a:t>
            </a:r>
          </a:p>
          <a:p>
            <a:pPr lvl="1"/>
            <a:endParaRPr lang="en-US" dirty="0" smtClean="0"/>
          </a:p>
          <a:p>
            <a:pPr lvl="1"/>
            <a:r>
              <a:rPr lang="en-US" dirty="0" smtClean="0"/>
              <a:t>Always use a volt meter to verify that the power is off. </a:t>
            </a:r>
          </a:p>
          <a:p>
            <a:pPr lvl="2"/>
            <a:r>
              <a:rPr lang="en-US" dirty="0" smtClean="0"/>
              <a:t>Test the volt meter before you use it, check another known source.</a:t>
            </a:r>
          </a:p>
          <a:p>
            <a:pPr lvl="2"/>
            <a:r>
              <a:rPr lang="en-US" dirty="0" smtClean="0"/>
              <a:t>Check the system to be tested is off and verified to be safe.</a:t>
            </a:r>
          </a:p>
          <a:p>
            <a:pPr lvl="2"/>
            <a:r>
              <a:rPr lang="en-US" dirty="0" smtClean="0"/>
              <a:t>Re-check the volt meter, make sure it is not damaged.</a:t>
            </a:r>
          </a:p>
          <a:p>
            <a:endParaRPr lang="en-US" dirty="0" smtClean="0"/>
          </a:p>
        </p:txBody>
      </p:sp>
      <p:sp>
        <p:nvSpPr>
          <p:cNvPr id="5" name="Slide Number Placeholder 4"/>
          <p:cNvSpPr>
            <a:spLocks noGrp="1"/>
          </p:cNvSpPr>
          <p:nvPr>
            <p:ph type="sldNum" sz="quarter" idx="11"/>
          </p:nvPr>
        </p:nvSpPr>
        <p:spPr/>
        <p:txBody>
          <a:bodyPr/>
          <a:lstStyle/>
          <a:p>
            <a:fld id="{E93DAE60-D955-428A-B614-D287D006573B}" type="slidenum">
              <a:rPr lang="en-US" altLang="en-US" smtClean="0"/>
              <a:pPr/>
              <a:t>11</a:t>
            </a:fld>
            <a:endParaRPr lang="en-US" altLang="en-US"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298" y="5589166"/>
            <a:ext cx="1422400" cy="116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246" y="5656441"/>
            <a:ext cx="1320800" cy="10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2105" y="5475768"/>
            <a:ext cx="1004863" cy="125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66246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Safety Guidelines</a:t>
            </a:r>
            <a:br>
              <a:rPr lang="en-US" dirty="0" smtClean="0"/>
            </a:br>
            <a:endParaRPr lang="en-US" dirty="0"/>
          </a:p>
        </p:txBody>
      </p:sp>
      <p:sp>
        <p:nvSpPr>
          <p:cNvPr id="3" name="Content Placeholder 2"/>
          <p:cNvSpPr>
            <a:spLocks noGrp="1"/>
          </p:cNvSpPr>
          <p:nvPr>
            <p:ph idx="1"/>
          </p:nvPr>
        </p:nvSpPr>
        <p:spPr/>
        <p:txBody>
          <a:bodyPr/>
          <a:lstStyle/>
          <a:p>
            <a:r>
              <a:rPr lang="en-US" dirty="0" smtClean="0"/>
              <a:t>The weight of many of our service tools, system components, or replacement parts can cause injury if not lifted correctly.</a:t>
            </a:r>
          </a:p>
          <a:p>
            <a:pPr lvl="1"/>
            <a:r>
              <a:rPr lang="en-US" dirty="0" smtClean="0"/>
              <a:t>Use proper lifting techniques </a:t>
            </a:r>
          </a:p>
          <a:p>
            <a:pPr lvl="1"/>
            <a:r>
              <a:rPr lang="en-US" dirty="0" smtClean="0"/>
              <a:t>Move item close to your body and lift with your legs</a:t>
            </a:r>
          </a:p>
          <a:p>
            <a:pPr lvl="1"/>
            <a:r>
              <a:rPr lang="en-US" dirty="0" smtClean="0"/>
              <a:t>Avoid over-reaching</a:t>
            </a:r>
          </a:p>
          <a:p>
            <a:pPr lvl="1"/>
            <a:r>
              <a:rPr lang="en-US" dirty="0" smtClean="0"/>
              <a:t>Avoid twisting</a:t>
            </a:r>
          </a:p>
          <a:p>
            <a:pPr lvl="1"/>
            <a:r>
              <a:rPr lang="en-US" dirty="0" smtClean="0"/>
              <a:t>Separate multiple heavy objects and lift individually</a:t>
            </a:r>
          </a:p>
          <a:p>
            <a:pPr lvl="1"/>
            <a:r>
              <a:rPr lang="en-US" dirty="0" smtClean="0"/>
              <a:t>Ask for help if object is to heavy</a:t>
            </a:r>
          </a:p>
          <a:p>
            <a:pPr lvl="1"/>
            <a:r>
              <a:rPr lang="en-US" dirty="0" smtClean="0"/>
              <a:t>Use mechanical means such as fork truck, hoist, or other equipment to assist when lifting heavy objects</a:t>
            </a:r>
          </a:p>
          <a:p>
            <a:endParaRPr lang="en-US" dirty="0" smtClean="0"/>
          </a:p>
          <a:p>
            <a:endParaRPr lang="en-US" dirty="0" smtClean="0"/>
          </a:p>
        </p:txBody>
      </p:sp>
      <p:sp>
        <p:nvSpPr>
          <p:cNvPr id="5" name="Slide Number Placeholder 4"/>
          <p:cNvSpPr>
            <a:spLocks noGrp="1"/>
          </p:cNvSpPr>
          <p:nvPr>
            <p:ph type="sldNum" sz="quarter" idx="11"/>
          </p:nvPr>
        </p:nvSpPr>
        <p:spPr/>
        <p:txBody>
          <a:bodyPr/>
          <a:lstStyle/>
          <a:p>
            <a:fld id="{E93DAE60-D955-428A-B614-D287D006573B}" type="slidenum">
              <a:rPr lang="en-US" altLang="en-US" smtClean="0"/>
              <a:pPr/>
              <a:t>12</a:t>
            </a:fld>
            <a:endParaRPr lang="en-US" altLang="en-US" dirty="0"/>
          </a:p>
        </p:txBody>
      </p:sp>
    </p:spTree>
    <p:custDataLst>
      <p:tags r:id="rId1"/>
    </p:custDataLst>
    <p:extLst>
      <p:ext uri="{BB962C8B-B14F-4D97-AF65-F5344CB8AC3E}">
        <p14:creationId xmlns:p14="http://schemas.microsoft.com/office/powerpoint/2010/main" val="674201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Equipment</a:t>
            </a:r>
            <a:endParaRPr lang="en-US" dirty="0"/>
          </a:p>
        </p:txBody>
      </p:sp>
      <p:sp>
        <p:nvSpPr>
          <p:cNvPr id="3" name="Content Placeholder 2"/>
          <p:cNvSpPr>
            <a:spLocks noGrp="1"/>
          </p:cNvSpPr>
          <p:nvPr>
            <p:ph sz="quarter" idx="13"/>
          </p:nvPr>
        </p:nvSpPr>
        <p:spPr/>
        <p:txBody>
          <a:bodyPr/>
          <a:lstStyle/>
          <a:p>
            <a:r>
              <a:rPr lang="en-US" dirty="0"/>
              <a:t>Although it is generally considered a customer requirement to have systems </a:t>
            </a:r>
            <a:r>
              <a:rPr lang="en-US" dirty="0" smtClean="0"/>
              <a:t>moved into </a:t>
            </a:r>
            <a:r>
              <a:rPr lang="en-US" dirty="0"/>
              <a:t>place, you may be tasked with helping </a:t>
            </a:r>
            <a:r>
              <a:rPr lang="en-US" dirty="0" smtClean="0"/>
              <a:t>move new </a:t>
            </a:r>
            <a:r>
              <a:rPr lang="en-US" dirty="0"/>
              <a:t>systems </a:t>
            </a:r>
            <a:r>
              <a:rPr lang="en-US" dirty="0" smtClean="0"/>
              <a:t>to their </a:t>
            </a:r>
            <a:r>
              <a:rPr lang="en-US" dirty="0"/>
              <a:t>final location.</a:t>
            </a:r>
          </a:p>
          <a:p>
            <a:pPr lvl="1"/>
            <a:r>
              <a:rPr lang="en-US" dirty="0" smtClean="0"/>
              <a:t>Follow all instructions listed in manual or lifting / moving instructions if they are available</a:t>
            </a:r>
          </a:p>
          <a:p>
            <a:pPr lvl="1"/>
            <a:r>
              <a:rPr lang="en-US" dirty="0" smtClean="0"/>
              <a:t>If instructions are not available user must perform a risk / hazard analysis to evaluate the possible risks and to help eliminate them</a:t>
            </a:r>
          </a:p>
          <a:p>
            <a:pPr lvl="1"/>
            <a:r>
              <a:rPr lang="en-US" dirty="0" smtClean="0"/>
              <a:t>Systems are very heavy and have an unequal distribution of weight. The utmost precaution must be used when moving systems. </a:t>
            </a:r>
          </a:p>
          <a:p>
            <a:pPr lvl="1"/>
            <a:r>
              <a:rPr lang="en-US" dirty="0" smtClean="0"/>
              <a:t>Although it may seem easier, try to not use brute strength to move systems</a:t>
            </a:r>
            <a:r>
              <a:rPr lang="en-US" dirty="0"/>
              <a:t>.</a:t>
            </a:r>
            <a:r>
              <a:rPr lang="en-US" dirty="0" smtClean="0"/>
              <a:t> Always use cranes, lifts, wheels, jacks, etc. to move systems</a:t>
            </a:r>
          </a:p>
          <a:p>
            <a:pPr lvl="1"/>
            <a:r>
              <a:rPr lang="en-US" dirty="0" smtClean="0"/>
              <a:t>Be especially careful about moving systems that need to moved after having been installed. Original packaging does not exist to help with moving and accessories or modification may have been added making the move more complicated.</a:t>
            </a:r>
          </a:p>
          <a:p>
            <a:endParaRPr lang="en-US" dirty="0"/>
          </a:p>
        </p:txBody>
      </p:sp>
    </p:spTree>
    <p:extLst>
      <p:ext uri="{BB962C8B-B14F-4D97-AF65-F5344CB8AC3E}">
        <p14:creationId xmlns:p14="http://schemas.microsoft.com/office/powerpoint/2010/main" val="311604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
            </a:r>
            <a:br>
              <a:rPr lang="en-US" smtClean="0"/>
            </a:br>
            <a:r>
              <a:rPr lang="en-US" smtClean="0"/>
              <a:t>Customer Safety Policies</a:t>
            </a:r>
            <a:br>
              <a:rPr lang="en-US" smtClean="0"/>
            </a:b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As an FSE you may be required to attend a customer safety presentation if they have one in place.  MTS supports these policies of our customers and has policies to comply with them as well. If for any reason you need any special equipment, ensure you have it with you prior to arriving on job site if possible. </a:t>
            </a:r>
          </a:p>
          <a:p>
            <a:endParaRPr lang="en-US" dirty="0" smtClean="0"/>
          </a:p>
          <a:p>
            <a:r>
              <a:rPr lang="en-US" dirty="0" smtClean="0"/>
              <a:t>Some customers require that individuals coming onto their property submit to testing for the presence of illegal drugs and/or alcohol. MTS fully supports these requests. Additionally, some customers may conduct the testing on site at their property, while others require it to be done by an independent entity. If an independent lab is required by the customer for testing, contact MTS Human Resources to set up. </a:t>
            </a:r>
          </a:p>
        </p:txBody>
      </p:sp>
    </p:spTree>
    <p:custDataLst>
      <p:tags r:id="rId1"/>
    </p:custDataLst>
    <p:extLst>
      <p:ext uri="{BB962C8B-B14F-4D97-AF65-F5344CB8AC3E}">
        <p14:creationId xmlns:p14="http://schemas.microsoft.com/office/powerpoint/2010/main" val="2310656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Equipment Distribution</a:t>
            </a:r>
            <a:endParaRPr lang="en-US" dirty="0"/>
          </a:p>
        </p:txBody>
      </p:sp>
      <p:sp>
        <p:nvSpPr>
          <p:cNvPr id="3" name="Content Placeholder 2"/>
          <p:cNvSpPr>
            <a:spLocks noGrp="1"/>
          </p:cNvSpPr>
          <p:nvPr>
            <p:ph sz="quarter" idx="13"/>
          </p:nvPr>
        </p:nvSpPr>
        <p:spPr/>
        <p:txBody>
          <a:bodyPr/>
          <a:lstStyle/>
          <a:p>
            <a:r>
              <a:rPr lang="en-US" dirty="0" smtClean="0"/>
              <a:t>Your trainer will distribute safety equipment to you for your use</a:t>
            </a:r>
          </a:p>
          <a:p>
            <a:pPr lvl="1"/>
            <a:r>
              <a:rPr lang="en-US" dirty="0" smtClean="0"/>
              <a:t>Non prescription safety glasses</a:t>
            </a:r>
          </a:p>
          <a:p>
            <a:pPr lvl="1"/>
            <a:r>
              <a:rPr lang="en-US" dirty="0" smtClean="0"/>
              <a:t>Ear protection</a:t>
            </a:r>
          </a:p>
          <a:p>
            <a:pPr lvl="1"/>
            <a:r>
              <a:rPr lang="en-US" dirty="0" smtClean="0"/>
              <a:t>Lockout Hasp</a:t>
            </a:r>
          </a:p>
          <a:p>
            <a:pPr lvl="1"/>
            <a:r>
              <a:rPr lang="en-US" dirty="0" smtClean="0"/>
              <a:t>Lockout Padlock</a:t>
            </a:r>
          </a:p>
          <a:p>
            <a:pPr lvl="1"/>
            <a:r>
              <a:rPr lang="en-US" dirty="0" smtClean="0"/>
              <a:t>Lockout Tag</a:t>
            </a:r>
          </a:p>
          <a:p>
            <a:pPr lvl="1"/>
            <a:r>
              <a:rPr lang="en-US" dirty="0" smtClean="0"/>
              <a:t>Lockout Plug</a:t>
            </a:r>
          </a:p>
          <a:p>
            <a:pPr lvl="1"/>
            <a:r>
              <a:rPr lang="en-US" dirty="0" smtClean="0"/>
              <a:t>Valve Lockout</a:t>
            </a:r>
          </a:p>
          <a:p>
            <a:pPr lvl="1"/>
            <a:r>
              <a:rPr lang="en-US" dirty="0" smtClean="0"/>
              <a:t>Hard Hat</a:t>
            </a:r>
          </a:p>
          <a:p>
            <a:pPr lvl="1"/>
            <a:r>
              <a:rPr lang="en-US" dirty="0" smtClean="0"/>
              <a:t>Safety Vest</a:t>
            </a:r>
          </a:p>
          <a:p>
            <a:pPr lvl="1"/>
            <a:endParaRPr lang="en-US" dirty="0" smtClean="0"/>
          </a:p>
          <a:p>
            <a:pPr lvl="1"/>
            <a:endParaRPr lang="en-US" dirty="0"/>
          </a:p>
        </p:txBody>
      </p:sp>
    </p:spTree>
    <p:extLst>
      <p:ext uri="{BB962C8B-B14F-4D97-AF65-F5344CB8AC3E}">
        <p14:creationId xmlns:p14="http://schemas.microsoft.com/office/powerpoint/2010/main" val="3182498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t>
            </a:r>
            <a:br>
              <a:rPr lang="en-US" dirty="0" smtClean="0"/>
            </a:br>
            <a:r>
              <a:rPr lang="en-US" dirty="0" smtClean="0"/>
              <a:t>Safety Equipment Reference</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Hard Hat – Grainger 4LN96</a:t>
            </a:r>
          </a:p>
          <a:p>
            <a:r>
              <a:rPr lang="en-US" dirty="0" smtClean="0"/>
              <a:t>Safety Vest – Grainger 3XLU4</a:t>
            </a:r>
          </a:p>
          <a:p>
            <a:r>
              <a:rPr lang="en-US" dirty="0" smtClean="0"/>
              <a:t>Rubber Electrical Glove Class 0 Size 10 – Grainger 4T489</a:t>
            </a:r>
          </a:p>
          <a:p>
            <a:pPr lvl="1"/>
            <a:r>
              <a:rPr lang="en-US" dirty="0" smtClean="0"/>
              <a:t>Select correct part number for your size</a:t>
            </a:r>
          </a:p>
          <a:p>
            <a:r>
              <a:rPr lang="en-US" dirty="0" smtClean="0"/>
              <a:t>Cowhide Leather Electrical Glove Protector Size 10 – Grainger 4T557</a:t>
            </a:r>
          </a:p>
          <a:p>
            <a:pPr lvl="1"/>
            <a:r>
              <a:rPr lang="en-US" dirty="0" smtClean="0"/>
              <a:t>Select correct part number for your size</a:t>
            </a:r>
          </a:p>
          <a:p>
            <a:r>
              <a:rPr lang="en-US" dirty="0" smtClean="0"/>
              <a:t>Cowhide Glove – Grainger 3ZL49</a:t>
            </a:r>
          </a:p>
          <a:p>
            <a:pPr lvl="1"/>
            <a:r>
              <a:rPr lang="en-US" dirty="0" smtClean="0"/>
              <a:t>Select correct part number for your size</a:t>
            </a:r>
          </a:p>
          <a:p>
            <a:r>
              <a:rPr lang="en-US" dirty="0" smtClean="0"/>
              <a:t>Lockout Hasp – 1U177</a:t>
            </a:r>
          </a:p>
          <a:p>
            <a:r>
              <a:rPr lang="en-US" dirty="0" smtClean="0"/>
              <a:t>Lockout Padlock – Grainger 5T807</a:t>
            </a:r>
          </a:p>
          <a:p>
            <a:r>
              <a:rPr lang="en-US" dirty="0" smtClean="0"/>
              <a:t>Lockout Plug – Grainger 5T831</a:t>
            </a:r>
          </a:p>
          <a:p>
            <a:r>
              <a:rPr lang="en-US" dirty="0" smtClean="0"/>
              <a:t>Valve Lockout – Grainger 2AV57</a:t>
            </a:r>
          </a:p>
          <a:p>
            <a:endParaRPr lang="en-US" dirty="0" smtClean="0"/>
          </a:p>
          <a:p>
            <a:endParaRPr lang="en-US" dirty="0" smtClean="0"/>
          </a:p>
          <a:p>
            <a:endParaRPr lang="en-US" dirty="0" smtClean="0"/>
          </a:p>
          <a:p>
            <a:endParaRPr lang="en-US" dirty="0"/>
          </a:p>
        </p:txBody>
      </p:sp>
    </p:spTree>
    <p:custDataLst>
      <p:tags r:id="rId1"/>
    </p:custDataLst>
    <p:extLst>
      <p:ext uri="{BB962C8B-B14F-4D97-AF65-F5344CB8AC3E}">
        <p14:creationId xmlns:p14="http://schemas.microsoft.com/office/powerpoint/2010/main" val="3538932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Equipment Charges</a:t>
            </a:r>
            <a:endParaRPr lang="en-US" dirty="0"/>
          </a:p>
        </p:txBody>
      </p:sp>
      <p:sp>
        <p:nvSpPr>
          <p:cNvPr id="3" name="Content Placeholder 2"/>
          <p:cNvSpPr>
            <a:spLocks noGrp="1"/>
          </p:cNvSpPr>
          <p:nvPr>
            <p:ph sz="quarter" idx="13"/>
          </p:nvPr>
        </p:nvSpPr>
        <p:spPr/>
        <p:txBody>
          <a:bodyPr/>
          <a:lstStyle/>
          <a:p>
            <a:r>
              <a:rPr lang="en-US" dirty="0" smtClean="0"/>
              <a:t>For safety equipment that is locally purchased charge to the following:</a:t>
            </a:r>
          </a:p>
          <a:p>
            <a:pPr lvl="1"/>
            <a:r>
              <a:rPr lang="en-US" dirty="0" smtClean="0"/>
              <a:t>North America – Use Grainger account or P-Card and charge to GL 929200</a:t>
            </a:r>
          </a:p>
          <a:p>
            <a:pPr lvl="1"/>
            <a:r>
              <a:rPr lang="en-US" dirty="0" smtClean="0"/>
              <a:t>EU – Contact local service manager</a:t>
            </a:r>
          </a:p>
          <a:p>
            <a:pPr lvl="1"/>
            <a:endParaRPr lang="en-US" dirty="0"/>
          </a:p>
          <a:p>
            <a:r>
              <a:rPr lang="en-US" dirty="0" smtClean="0"/>
              <a:t>For safety shoes in North America</a:t>
            </a:r>
          </a:p>
          <a:p>
            <a:pPr lvl="1"/>
            <a:r>
              <a:rPr lang="en-US" dirty="0" smtClean="0"/>
              <a:t>Charge to T&amp;E card. Maximum reimbursement 150.00</a:t>
            </a:r>
            <a:endParaRPr lang="en-US" dirty="0"/>
          </a:p>
        </p:txBody>
      </p:sp>
    </p:spTree>
    <p:extLst>
      <p:ext uri="{BB962C8B-B14F-4D97-AF65-F5344CB8AC3E}">
        <p14:creationId xmlns:p14="http://schemas.microsoft.com/office/powerpoint/2010/main" val="823609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sz="quarter" idx="13"/>
          </p:nvPr>
        </p:nvSpPr>
        <p:spPr/>
        <p:txBody>
          <a:bodyPr/>
          <a:lstStyle/>
          <a:p>
            <a:r>
              <a:rPr lang="en-US" dirty="0" smtClean="0"/>
              <a:t>Remember</a:t>
            </a:r>
          </a:p>
          <a:p>
            <a:pPr lvl="1"/>
            <a:r>
              <a:rPr lang="en-US" dirty="0" smtClean="0"/>
              <a:t>Never give safety a day off!</a:t>
            </a:r>
            <a:endParaRPr lang="en-US" dirty="0"/>
          </a:p>
        </p:txBody>
      </p:sp>
      <p:pic>
        <p:nvPicPr>
          <p:cNvPr id="1026" name="Picture 2" descr="http://www.google.com/url?sa=i&amp;source=images&amp;cd=&amp;ved=0CAUQjBw&amp;url=http%3A%2F%2Fsafetytopics.co.uk%2Fwp-content%2Fuploads%2F2014%2F11%2FSafety-Slogan-safety-starts.gif&amp;ei=Zz-QVPjxOYHQgwT6uIL4Aw&amp;psig=AFQjCNERlo2KOUmsnhUiQv1oM1Qs_OfjNA&amp;ust=14188259600215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610" y="3178911"/>
            <a:ext cx="4022578" cy="2779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844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Introduction</a:t>
            </a:r>
            <a:endParaRPr lang="en-US" dirty="0"/>
          </a:p>
        </p:txBody>
      </p:sp>
      <p:sp>
        <p:nvSpPr>
          <p:cNvPr id="3" name="Content Placeholder 2"/>
          <p:cNvSpPr>
            <a:spLocks noGrp="1"/>
          </p:cNvSpPr>
          <p:nvPr>
            <p:ph sz="quarter" idx="13"/>
          </p:nvPr>
        </p:nvSpPr>
        <p:spPr/>
        <p:txBody>
          <a:bodyPr/>
          <a:lstStyle/>
          <a:p>
            <a:r>
              <a:rPr lang="en-US" dirty="0" smtClean="0"/>
              <a:t>MTS is committed to providing employees a safe work environment.</a:t>
            </a:r>
          </a:p>
          <a:p>
            <a:endParaRPr lang="en-US" dirty="0"/>
          </a:p>
          <a:p>
            <a:r>
              <a:rPr lang="en-US" dirty="0" smtClean="0"/>
              <a:t>Employees need to recognize their role in safety</a:t>
            </a:r>
          </a:p>
          <a:p>
            <a:pPr lvl="1"/>
            <a:r>
              <a:rPr lang="en-US" dirty="0" smtClean="0"/>
              <a:t>Use appropriate safety equipment</a:t>
            </a:r>
          </a:p>
          <a:p>
            <a:pPr lvl="1"/>
            <a:r>
              <a:rPr lang="en-US" dirty="0" smtClean="0"/>
              <a:t>Read and understand </a:t>
            </a:r>
            <a:r>
              <a:rPr lang="en-US" dirty="0"/>
              <a:t>safety </a:t>
            </a:r>
            <a:r>
              <a:rPr lang="en-US" dirty="0" smtClean="0"/>
              <a:t>procedures</a:t>
            </a:r>
          </a:p>
          <a:p>
            <a:pPr lvl="1"/>
            <a:r>
              <a:rPr lang="en-US" dirty="0" smtClean="0"/>
              <a:t>Read and understand equipment operation procedures</a:t>
            </a:r>
          </a:p>
          <a:p>
            <a:pPr lvl="1"/>
            <a:r>
              <a:rPr lang="en-US" dirty="0" smtClean="0"/>
              <a:t>Follow safe work practices</a:t>
            </a:r>
          </a:p>
          <a:p>
            <a:pPr lvl="1"/>
            <a:endParaRPr lang="en-US" dirty="0" smtClean="0"/>
          </a:p>
          <a:p>
            <a:r>
              <a:rPr lang="en-US" dirty="0" smtClean="0"/>
              <a:t>Environmental Health &amp; Safety Home page can be accessed from the intranet home page.</a:t>
            </a:r>
          </a:p>
          <a:p>
            <a:pPr lvl="1"/>
            <a:r>
              <a:rPr lang="en-US" dirty="0" smtClean="0"/>
              <a:t>Follow the link on the right side for Environ. Health &amp; Safety</a:t>
            </a:r>
          </a:p>
          <a:p>
            <a:pPr lvl="1"/>
            <a:endParaRPr lang="en-US" dirty="0"/>
          </a:p>
        </p:txBody>
      </p:sp>
    </p:spTree>
    <p:extLst>
      <p:ext uri="{BB962C8B-B14F-4D97-AF65-F5344CB8AC3E}">
        <p14:creationId xmlns:p14="http://schemas.microsoft.com/office/powerpoint/2010/main" val="2558286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Safety Equipment Requirements</a:t>
            </a:r>
            <a:endParaRPr lang="en-US" dirty="0"/>
          </a:p>
        </p:txBody>
      </p:sp>
      <p:sp>
        <p:nvSpPr>
          <p:cNvPr id="11" name="Content Placeholder 10"/>
          <p:cNvSpPr>
            <a:spLocks noGrp="1"/>
          </p:cNvSpPr>
          <p:nvPr>
            <p:ph sz="quarter" idx="13"/>
          </p:nvPr>
        </p:nvSpPr>
        <p:spPr/>
        <p:txBody>
          <a:bodyPr>
            <a:normAutofit/>
          </a:bodyPr>
          <a:lstStyle/>
          <a:p>
            <a:r>
              <a:rPr lang="en-US" dirty="0" smtClean="0"/>
              <a:t>Safety Glasses – Required</a:t>
            </a:r>
          </a:p>
          <a:p>
            <a:pPr lvl="1"/>
            <a:r>
              <a:rPr lang="en-US" dirty="0" smtClean="0"/>
              <a:t>Prescription Glasses will be purchased by MTS, (1) pair per year. A current valid prescription is required.  A list of providers can be obtained from MTS intranet.</a:t>
            </a:r>
          </a:p>
          <a:p>
            <a:pPr lvl="1"/>
            <a:r>
              <a:rPr lang="en-US" dirty="0" smtClean="0"/>
              <a:t>Non-Prescription can be obtained locally.</a:t>
            </a:r>
          </a:p>
          <a:p>
            <a:pPr lvl="1"/>
            <a:r>
              <a:rPr lang="en-US" dirty="0" smtClean="0"/>
              <a:t>Safety Glass Procedure EHS-200-114</a:t>
            </a:r>
          </a:p>
          <a:p>
            <a:endParaRPr lang="en-US" dirty="0" smtClean="0"/>
          </a:p>
          <a:p>
            <a:r>
              <a:rPr lang="en-US" dirty="0" smtClean="0"/>
              <a:t>Safety Shoes - Required</a:t>
            </a:r>
          </a:p>
          <a:p>
            <a:pPr lvl="1"/>
            <a:r>
              <a:rPr lang="en-US" dirty="0" smtClean="0"/>
              <a:t>Safety shoes are required for all field service personnel while conducting on-site services. </a:t>
            </a:r>
            <a:endParaRPr lang="en-US" dirty="0"/>
          </a:p>
          <a:p>
            <a:pPr lvl="1"/>
            <a:r>
              <a:rPr lang="en-US" dirty="0" smtClean="0"/>
              <a:t>Metatarsal </a:t>
            </a:r>
            <a:r>
              <a:rPr lang="en-US" dirty="0"/>
              <a:t>protection available </a:t>
            </a:r>
            <a:r>
              <a:rPr lang="en-US" dirty="0" smtClean="0"/>
              <a:t>if required</a:t>
            </a:r>
            <a:r>
              <a:rPr lang="en-US" dirty="0"/>
              <a:t>. Contact your manager for details.</a:t>
            </a:r>
          </a:p>
          <a:p>
            <a:pPr lvl="1"/>
            <a:r>
              <a:rPr lang="en-US" dirty="0" smtClean="0"/>
              <a:t>Can be ordered or purchased locally. </a:t>
            </a:r>
          </a:p>
          <a:p>
            <a:pPr lvl="1"/>
            <a:r>
              <a:rPr lang="en-US" dirty="0" smtClean="0"/>
              <a:t>Safety Shoe Procedure EHS-200-113</a:t>
            </a:r>
          </a:p>
          <a:p>
            <a:endParaRPr lang="en-US" dirty="0"/>
          </a:p>
        </p:txBody>
      </p:sp>
    </p:spTree>
    <p:extLst>
      <p:ext uri="{BB962C8B-B14F-4D97-AF65-F5344CB8AC3E}">
        <p14:creationId xmlns:p14="http://schemas.microsoft.com/office/powerpoint/2010/main" val="1448482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t>
            </a:r>
            <a:br>
              <a:rPr lang="en-US" dirty="0" smtClean="0"/>
            </a:br>
            <a:r>
              <a:rPr lang="en-US" dirty="0" smtClean="0"/>
              <a:t>Safety Equipment Requirements</a:t>
            </a:r>
            <a:br>
              <a:rPr lang="en-US" dirty="0" smtClean="0"/>
            </a:br>
            <a:endParaRPr lang="en-US" dirty="0"/>
          </a:p>
        </p:txBody>
      </p:sp>
      <p:sp>
        <p:nvSpPr>
          <p:cNvPr id="3" name="Content Placeholder 2"/>
          <p:cNvSpPr>
            <a:spLocks noGrp="1"/>
          </p:cNvSpPr>
          <p:nvPr>
            <p:ph idx="1"/>
          </p:nvPr>
        </p:nvSpPr>
        <p:spPr/>
        <p:txBody>
          <a:bodyPr/>
          <a:lstStyle/>
          <a:p>
            <a:r>
              <a:rPr lang="en-US" dirty="0" smtClean="0"/>
              <a:t>Hearing Protection – As needed</a:t>
            </a:r>
          </a:p>
          <a:p>
            <a:pPr lvl="1"/>
            <a:r>
              <a:rPr lang="en-US" dirty="0" smtClean="0"/>
              <a:t>Specified areas require hearing protection. </a:t>
            </a:r>
          </a:p>
          <a:p>
            <a:pPr lvl="1"/>
            <a:r>
              <a:rPr lang="en-US" dirty="0" smtClean="0"/>
              <a:t>Examples: pump rooms, around high frequency systems, and many industrial areas. Ensure that you have hearing protection available. </a:t>
            </a:r>
          </a:p>
          <a:p>
            <a:pPr lvl="1"/>
            <a:endParaRPr lang="en-US" dirty="0" smtClean="0"/>
          </a:p>
          <a:p>
            <a:endParaRPr lang="en-US" dirty="0" smtClean="0"/>
          </a:p>
          <a:p>
            <a:r>
              <a:rPr lang="en-US" dirty="0" smtClean="0"/>
              <a:t>Hard Hat – As needed</a:t>
            </a:r>
          </a:p>
          <a:p>
            <a:pPr lvl="1"/>
            <a:r>
              <a:rPr lang="en-US" dirty="0" smtClean="0"/>
              <a:t>At many customer locations hard hats are required. Ensure that you have one available as part of your safety equipment. </a:t>
            </a:r>
          </a:p>
          <a:p>
            <a:endParaRPr lang="en-US" dirty="0" smtClean="0"/>
          </a:p>
          <a:p>
            <a:endParaRPr lang="en-US" dirty="0" smtClean="0"/>
          </a:p>
          <a:p>
            <a:endParaRPr lang="en-US" dirty="0"/>
          </a:p>
        </p:txBody>
      </p:sp>
    </p:spTree>
    <p:custDataLst>
      <p:tags r:id="rId1"/>
    </p:custDataLst>
    <p:extLst>
      <p:ext uri="{BB962C8B-B14F-4D97-AF65-F5344CB8AC3E}">
        <p14:creationId xmlns:p14="http://schemas.microsoft.com/office/powerpoint/2010/main" val="1333468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t>
            </a:r>
            <a:br>
              <a:rPr lang="en-US" dirty="0" smtClean="0"/>
            </a:br>
            <a:r>
              <a:rPr lang="en-US" dirty="0" smtClean="0"/>
              <a:t>Safety Equipment Requirements</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Lockout / Tag out – Required When Working on Electrical, Hydraulic, or other circuits to prevent unexpected start up</a:t>
            </a:r>
          </a:p>
          <a:p>
            <a:endParaRPr lang="en-US" dirty="0"/>
          </a:p>
          <a:p>
            <a:r>
              <a:rPr lang="en-US" dirty="0" smtClean="0"/>
              <a:t>In North America </a:t>
            </a:r>
            <a:r>
              <a:rPr lang="en-US" dirty="0" err="1"/>
              <a:t>l</a:t>
            </a:r>
            <a:r>
              <a:rPr lang="en-US" dirty="0" err="1" smtClean="0"/>
              <a:t>inemans</a:t>
            </a:r>
            <a:r>
              <a:rPr lang="en-US" dirty="0" smtClean="0"/>
              <a:t> gloves and arc flash protection are required when working on live electrical circuits above 200 Volts</a:t>
            </a:r>
          </a:p>
          <a:p>
            <a:pPr lvl="1"/>
            <a:r>
              <a:rPr lang="en-US" dirty="0" smtClean="0"/>
              <a:t>Arc Flash Procedure</a:t>
            </a:r>
            <a:r>
              <a:rPr lang="es-ES" dirty="0" smtClean="0"/>
              <a:t> </a:t>
            </a:r>
            <a:r>
              <a:rPr lang="es-ES" dirty="0"/>
              <a:t>FS-OP 4403.</a:t>
            </a:r>
            <a:endParaRPr lang="en-US" dirty="0" smtClean="0"/>
          </a:p>
          <a:p>
            <a:pPr lvl="1"/>
            <a:endParaRPr lang="en-US" dirty="0" smtClean="0"/>
          </a:p>
          <a:p>
            <a:r>
              <a:rPr lang="en-US" dirty="0" smtClean="0"/>
              <a:t>Some </a:t>
            </a:r>
            <a:r>
              <a:rPr lang="en-US" dirty="0"/>
              <a:t>facilities may require additional safety equipment. </a:t>
            </a:r>
          </a:p>
          <a:p>
            <a:pPr lvl="1"/>
            <a:r>
              <a:rPr lang="en-US" dirty="0" smtClean="0"/>
              <a:t>North America – </a:t>
            </a:r>
            <a:r>
              <a:rPr lang="en-US" dirty="0"/>
              <a:t>T</a:t>
            </a:r>
            <a:r>
              <a:rPr lang="en-US" dirty="0" smtClean="0"/>
              <a:t>his </a:t>
            </a:r>
            <a:r>
              <a:rPr lang="en-US" dirty="0"/>
              <a:t>equipment can be purchased at Grainger or using a </a:t>
            </a:r>
            <a:r>
              <a:rPr lang="en-US" dirty="0" smtClean="0"/>
              <a:t>P-Card</a:t>
            </a:r>
          </a:p>
          <a:p>
            <a:pPr lvl="1"/>
            <a:r>
              <a:rPr lang="en-US" dirty="0" smtClean="0"/>
              <a:t>EU </a:t>
            </a:r>
            <a:r>
              <a:rPr lang="en-US" dirty="0"/>
              <a:t>– See Service Manager / EHS coordinator in your </a:t>
            </a:r>
            <a:r>
              <a:rPr lang="en-US" dirty="0" smtClean="0"/>
              <a:t>country</a:t>
            </a:r>
          </a:p>
          <a:p>
            <a:pPr marL="0" indent="0">
              <a:buNone/>
            </a:pPr>
            <a:endParaRPr lang="en-US" dirty="0" smtClean="0"/>
          </a:p>
          <a:p>
            <a:r>
              <a:rPr lang="en-US" dirty="0" smtClean="0"/>
              <a:t>More Information can be found on the MTS intranet at:</a:t>
            </a:r>
          </a:p>
          <a:p>
            <a:pPr lvl="1"/>
            <a:r>
              <a:rPr lang="en-US" dirty="0" smtClean="0"/>
              <a:t>http://groups.mts.com/Safety</a:t>
            </a:r>
          </a:p>
          <a:p>
            <a:endParaRPr lang="en-US" dirty="0" smtClean="0"/>
          </a:p>
          <a:p>
            <a:endParaRPr lang="en-US" dirty="0" smtClean="0"/>
          </a:p>
          <a:p>
            <a:endParaRPr lang="en-US" dirty="0" smtClean="0"/>
          </a:p>
          <a:p>
            <a:endParaRPr lang="en-US" dirty="0"/>
          </a:p>
        </p:txBody>
      </p:sp>
    </p:spTree>
    <p:custDataLst>
      <p:tags r:id="rId1"/>
    </p:custDataLst>
    <p:extLst>
      <p:ext uri="{BB962C8B-B14F-4D97-AF65-F5344CB8AC3E}">
        <p14:creationId xmlns:p14="http://schemas.microsoft.com/office/powerpoint/2010/main" val="218220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
            </a:r>
            <a:br>
              <a:rPr lang="en-US" smtClean="0"/>
            </a:br>
            <a:r>
              <a:rPr lang="en-US" smtClean="0"/>
              <a:t>Safety  Guidelines</a:t>
            </a:r>
            <a:br>
              <a:rPr lang="en-US" smtClean="0"/>
            </a:br>
            <a:endParaRPr lang="en-US" dirty="0"/>
          </a:p>
        </p:txBody>
      </p:sp>
      <p:sp>
        <p:nvSpPr>
          <p:cNvPr id="3" name="Content Placeholder 2"/>
          <p:cNvSpPr>
            <a:spLocks noGrp="1"/>
          </p:cNvSpPr>
          <p:nvPr>
            <p:ph idx="1"/>
          </p:nvPr>
        </p:nvSpPr>
        <p:spPr/>
        <p:txBody>
          <a:bodyPr/>
          <a:lstStyle/>
          <a:p>
            <a:r>
              <a:rPr lang="en-US" dirty="0" smtClean="0"/>
              <a:t>Before power is applied to any test system, be sure to review and complete all safety practices that apply to the system. </a:t>
            </a:r>
          </a:p>
          <a:p>
            <a:r>
              <a:rPr lang="en-US" dirty="0" smtClean="0"/>
              <a:t>Locate all hazard placards and signs on equipment. The placards and signs are located strategically on the equipment to call out any crush points and electrical voltage hazards. </a:t>
            </a:r>
          </a:p>
          <a:p>
            <a:r>
              <a:rPr lang="en-US" dirty="0" smtClean="0"/>
              <a:t>Know your controls! Prior to starting equipment, locate the correct hardware and software controls. Know their function and operation. If you do not understand ask and/or review the applicable information until you gain full understanding. </a:t>
            </a:r>
          </a:p>
          <a:p>
            <a:r>
              <a:rPr lang="en-US" dirty="0" smtClean="0"/>
              <a:t>All manuals contain important safety information. Be sure to read the appropriate manual(s) prior to working on the system.</a:t>
            </a:r>
            <a:endParaRPr lang="en-US" dirty="0"/>
          </a:p>
        </p:txBody>
      </p:sp>
      <p:sp>
        <p:nvSpPr>
          <p:cNvPr id="5" name="Slide Number Placeholder 4"/>
          <p:cNvSpPr>
            <a:spLocks noGrp="1"/>
          </p:cNvSpPr>
          <p:nvPr>
            <p:ph type="sldNum" sz="quarter" idx="11"/>
          </p:nvPr>
        </p:nvSpPr>
        <p:spPr/>
        <p:txBody>
          <a:bodyPr/>
          <a:lstStyle/>
          <a:p>
            <a:r>
              <a:rPr lang="en-US" altLang="en-US" smtClean="0"/>
              <a:t> </a:t>
            </a:r>
            <a:endParaRPr lang="en-US" altLang="en-US" dirty="0"/>
          </a:p>
        </p:txBody>
      </p:sp>
    </p:spTree>
    <p:custDataLst>
      <p:tags r:id="rId1"/>
    </p:custDataLst>
    <p:extLst>
      <p:ext uri="{BB962C8B-B14F-4D97-AF65-F5344CB8AC3E}">
        <p14:creationId xmlns:p14="http://schemas.microsoft.com/office/powerpoint/2010/main" val="2008983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738" y="1356922"/>
            <a:ext cx="2073276" cy="1543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dirty="0" smtClean="0"/>
              <a:t/>
            </a:r>
            <a:br>
              <a:rPr lang="en-US" dirty="0" smtClean="0"/>
            </a:br>
            <a:r>
              <a:rPr lang="en-US" dirty="0" smtClean="0"/>
              <a:t>Safety  Guidelines</a:t>
            </a:r>
            <a:br>
              <a:rPr lang="en-US" dirty="0" smtClean="0"/>
            </a:br>
            <a:endParaRPr lang="en-US" dirty="0"/>
          </a:p>
        </p:txBody>
      </p:sp>
      <p:sp>
        <p:nvSpPr>
          <p:cNvPr id="3" name="Content Placeholder 2"/>
          <p:cNvSpPr>
            <a:spLocks noGrp="1"/>
          </p:cNvSpPr>
          <p:nvPr>
            <p:ph idx="1"/>
          </p:nvPr>
        </p:nvSpPr>
        <p:spPr>
          <a:xfrm>
            <a:off x="457200" y="1356922"/>
            <a:ext cx="5720316" cy="5035641"/>
          </a:xfrm>
        </p:spPr>
        <p:txBody>
          <a:bodyPr>
            <a:normAutofit/>
          </a:bodyPr>
          <a:lstStyle/>
          <a:p>
            <a:r>
              <a:rPr lang="en-US" dirty="0" smtClean="0"/>
              <a:t>The crush zone is the area between the actuator and load cell. Keep all fingers and hands safely clear.  This area is shown in the picture to the right indicated by the yellow caution sign. </a:t>
            </a:r>
          </a:p>
          <a:p>
            <a:endParaRPr lang="en-US" dirty="0" smtClean="0"/>
          </a:p>
          <a:p>
            <a:endParaRPr lang="en-US" dirty="0" smtClean="0"/>
          </a:p>
          <a:p>
            <a:r>
              <a:rPr lang="en-US" dirty="0" smtClean="0"/>
              <a:t>The </a:t>
            </a:r>
            <a:r>
              <a:rPr lang="en-US" dirty="0"/>
              <a:t>Emergency Stop is designed to remove the hydraulic pressure from a system by causing the hydraulic power unit (HPU) stop. </a:t>
            </a:r>
            <a:endParaRPr lang="en-US" dirty="0" smtClean="0"/>
          </a:p>
          <a:p>
            <a:pPr lvl="1"/>
            <a:r>
              <a:rPr lang="en-US" dirty="0" smtClean="0"/>
              <a:t>Know </a:t>
            </a:r>
            <a:r>
              <a:rPr lang="en-US" dirty="0"/>
              <a:t>where all the “Emergency Stop Buttons” are located so that you can stop the </a:t>
            </a:r>
            <a:r>
              <a:rPr lang="en-US" dirty="0" smtClean="0"/>
              <a:t>system </a:t>
            </a:r>
            <a:r>
              <a:rPr lang="en-US" dirty="0"/>
              <a:t>quickly in an emergency. </a:t>
            </a:r>
          </a:p>
          <a:p>
            <a:pPr lvl="1"/>
            <a:r>
              <a:rPr lang="en-US" dirty="0" smtClean="0"/>
              <a:t>HPU</a:t>
            </a:r>
          </a:p>
          <a:p>
            <a:pPr lvl="1"/>
            <a:r>
              <a:rPr lang="en-US" dirty="0" smtClean="0"/>
              <a:t>Load frame</a:t>
            </a:r>
          </a:p>
          <a:p>
            <a:pPr lvl="1"/>
            <a:r>
              <a:rPr lang="en-US" dirty="0" smtClean="0"/>
              <a:t>Controller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20484" name="Picture 4" descr="C:\Users\requejom\AppData\Local\Microsoft\Windows\Temporary Internet Files\Content.IE5\M4JHR9R7\MC90043475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4871" y="2128447"/>
            <a:ext cx="271011" cy="152444"/>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5671" y="4081822"/>
            <a:ext cx="2681371" cy="21875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345671" y="3485292"/>
            <a:ext cx="2438399" cy="553998"/>
          </a:xfrm>
          <a:prstGeom prst="rect">
            <a:avLst/>
          </a:prstGeom>
          <a:noFill/>
        </p:spPr>
        <p:txBody>
          <a:bodyPr wrap="square" rtlCol="0">
            <a:spAutoFit/>
          </a:bodyPr>
          <a:lstStyle/>
          <a:p>
            <a:r>
              <a:rPr lang="en-US" sz="1000" b="1" i="1" dirty="0" smtClean="0">
                <a:latin typeface="+mn-lt"/>
              </a:rPr>
              <a:t>Emergency Stop Button located in photo, top right red round button. This is on a typical Hydraulic Power Unit.</a:t>
            </a:r>
            <a:endParaRPr lang="en-US" sz="1000" b="1" i="1" dirty="0">
              <a:latin typeface="+mn-lt"/>
            </a:endParaRPr>
          </a:p>
        </p:txBody>
      </p:sp>
    </p:spTree>
    <p:custDataLst>
      <p:tags r:id="rId1"/>
    </p:custDataLst>
    <p:extLst>
      <p:ext uri="{BB962C8B-B14F-4D97-AF65-F5344CB8AC3E}">
        <p14:creationId xmlns:p14="http://schemas.microsoft.com/office/powerpoint/2010/main" val="714721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047" r="17216"/>
          <a:stretch/>
        </p:blipFill>
        <p:spPr bwMode="auto">
          <a:xfrm>
            <a:off x="7793675" y="3009013"/>
            <a:ext cx="1318437" cy="325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297172"/>
            <a:ext cx="7527851" cy="5095391"/>
          </a:xfrm>
        </p:spPr>
        <p:txBody>
          <a:bodyPr>
            <a:normAutofit lnSpcReduction="10000"/>
          </a:bodyPr>
          <a:lstStyle/>
          <a:p>
            <a:r>
              <a:rPr lang="en-US" dirty="0" smtClean="0"/>
              <a:t>Hydraulic Oil</a:t>
            </a:r>
          </a:p>
          <a:p>
            <a:pPr lvl="1"/>
            <a:r>
              <a:rPr lang="en-US" dirty="0" smtClean="0"/>
              <a:t>Mobil DTE 25 is recommended and used on most of the systems by MTS. </a:t>
            </a:r>
          </a:p>
          <a:p>
            <a:pPr lvl="1"/>
            <a:r>
              <a:rPr lang="en-US" dirty="0" smtClean="0"/>
              <a:t>This is a petroleum based product. </a:t>
            </a:r>
          </a:p>
          <a:p>
            <a:pPr lvl="1"/>
            <a:r>
              <a:rPr lang="en-US" dirty="0" smtClean="0"/>
              <a:t>Hydraulic leaks can occur on a servo hydraulic system. They should be stopped when they occur as soon as possible. </a:t>
            </a:r>
          </a:p>
          <a:p>
            <a:pPr lvl="1"/>
            <a:r>
              <a:rPr lang="en-US" dirty="0" smtClean="0"/>
              <a:t>Small, pin-hole type leaks pose extreme danger. Do not attempt to use any part of your body to locate these leaks as the high pressure can cause injury or death. </a:t>
            </a:r>
          </a:p>
          <a:p>
            <a:endParaRPr lang="en-US" dirty="0" smtClean="0"/>
          </a:p>
          <a:p>
            <a:r>
              <a:rPr lang="en-US" dirty="0"/>
              <a:t>A</a:t>
            </a:r>
            <a:r>
              <a:rPr lang="en-US" dirty="0" smtClean="0"/>
              <a:t>ccumulator. </a:t>
            </a:r>
          </a:p>
          <a:p>
            <a:pPr lvl="1"/>
            <a:r>
              <a:rPr lang="en-US" dirty="0" smtClean="0"/>
              <a:t>An accumulator is under high pressure and contains a nitrogen pre-charge. Even when the hydraulic pressure drops to zero, the pre-charge will remain.  </a:t>
            </a:r>
          </a:p>
          <a:p>
            <a:pPr lvl="1"/>
            <a:r>
              <a:rPr lang="en-US" dirty="0" smtClean="0"/>
              <a:t>You must bleed off the nitrogen pre-charge prior to removal of accumulator.</a:t>
            </a:r>
          </a:p>
          <a:p>
            <a:pPr lvl="1"/>
            <a:r>
              <a:rPr lang="en-US" dirty="0" smtClean="0"/>
              <a:t>Allow the accumulator to bleed off the hydraulic pressure before disconnecting hydraulic lines. </a:t>
            </a:r>
          </a:p>
          <a:p>
            <a:pPr lvl="1"/>
            <a:r>
              <a:rPr lang="en-US" dirty="0" smtClean="0"/>
              <a:t>Make sure to us only DRY NITROGEN to pre-charge the accumulator. </a:t>
            </a:r>
          </a:p>
          <a:p>
            <a:endParaRPr lang="en-US" dirty="0" smtClean="0"/>
          </a:p>
        </p:txBody>
      </p:sp>
      <p:sp>
        <p:nvSpPr>
          <p:cNvPr id="2" name="Title 1"/>
          <p:cNvSpPr>
            <a:spLocks noGrp="1"/>
          </p:cNvSpPr>
          <p:nvPr>
            <p:ph type="title"/>
          </p:nvPr>
        </p:nvSpPr>
        <p:spPr/>
        <p:txBody>
          <a:bodyPr>
            <a:noAutofit/>
          </a:bodyPr>
          <a:lstStyle/>
          <a:p>
            <a:r>
              <a:rPr lang="en-US" dirty="0" smtClean="0"/>
              <a:t/>
            </a:r>
            <a:br>
              <a:rPr lang="en-US" dirty="0" smtClean="0"/>
            </a:br>
            <a:r>
              <a:rPr lang="en-US" dirty="0" smtClean="0"/>
              <a:t>Safety  Guidelines</a:t>
            </a:r>
            <a:br>
              <a:rPr lang="en-US" dirty="0" smtClean="0"/>
            </a:br>
            <a:endParaRPr lang="en-US" dirty="0"/>
          </a:p>
        </p:txBody>
      </p:sp>
    </p:spTree>
    <p:custDataLst>
      <p:tags r:id="rId1"/>
    </p:custDataLst>
    <p:extLst>
      <p:ext uri="{BB962C8B-B14F-4D97-AF65-F5344CB8AC3E}">
        <p14:creationId xmlns:p14="http://schemas.microsoft.com/office/powerpoint/2010/main" val="2960665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Safety  Guidelines</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Bolts are torqued to specific design requirements to ensure a reliable product. </a:t>
            </a:r>
          </a:p>
          <a:p>
            <a:pPr lvl="1"/>
            <a:r>
              <a:rPr lang="en-US" dirty="0" smtClean="0"/>
              <a:t>Anytime a bolt is loosened or the configuration  of a component is modified, consult the system assembly drawings.</a:t>
            </a:r>
          </a:p>
          <a:p>
            <a:pPr lvl="1"/>
            <a:r>
              <a:rPr lang="en-US" dirty="0" smtClean="0"/>
              <a:t>Most manufacturers recommend to always return a torque wrench to zero when you are finished using it. </a:t>
            </a:r>
          </a:p>
          <a:p>
            <a:endParaRPr lang="en-US" dirty="0"/>
          </a:p>
          <a:p>
            <a:r>
              <a:rPr lang="en-US" dirty="0" smtClean="0"/>
              <a:t>Some customers conduct testing that involves human or animal parts. </a:t>
            </a:r>
          </a:p>
          <a:p>
            <a:pPr lvl="1"/>
            <a:r>
              <a:rPr lang="en-US" dirty="0" smtClean="0"/>
              <a:t>Blood born contamination can occur and cause diseases such as Hepatitis B. </a:t>
            </a:r>
          </a:p>
          <a:p>
            <a:pPr lvl="1"/>
            <a:r>
              <a:rPr lang="en-US" dirty="0" smtClean="0"/>
              <a:t>MTS provides inoculation from Hepatitis B </a:t>
            </a:r>
          </a:p>
          <a:p>
            <a:pPr lvl="1"/>
            <a:r>
              <a:rPr lang="en-US" dirty="0" smtClean="0"/>
              <a:t>Ensure with the customer that the equipment/area has been cleaned and is safe</a:t>
            </a:r>
          </a:p>
          <a:p>
            <a:pPr lvl="1"/>
            <a:r>
              <a:rPr lang="en-US" dirty="0" smtClean="0"/>
              <a:t>Wear gloves to maximize your protection. </a:t>
            </a:r>
          </a:p>
          <a:p>
            <a:endParaRPr lang="en-US" dirty="0" smtClean="0"/>
          </a:p>
          <a:p>
            <a:endParaRPr lang="en-US" dirty="0"/>
          </a:p>
        </p:txBody>
      </p:sp>
    </p:spTree>
    <p:custDataLst>
      <p:tags r:id="rId1"/>
    </p:custDataLst>
    <p:extLst>
      <p:ext uri="{BB962C8B-B14F-4D97-AF65-F5344CB8AC3E}">
        <p14:creationId xmlns:p14="http://schemas.microsoft.com/office/powerpoint/2010/main" val="40400351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USED_LAYOUT" val="2"/>
  <p:tag name="ARTICULATE_NAV_LEVEL" val="1"/>
  <p:tag name="ARTICULATE_SLIDE_PRESENTER_GUID" val="bbace0ea-2396-42e7-ba24-5df56c49c99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3"/>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USED_LAYOUT" val="2"/>
  <p:tag name="ARTICULATE_NAV_LEVEL" val="1"/>
  <p:tag name="ARTICULATE_SLIDE_PRESENTER_GUID" val="bbace0ea-2396-42e7-ba24-5df56c49c99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8"/>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USED_LAYOUT" val="2"/>
  <p:tag name="ARTICULATE_NAV_LEVEL" val="1"/>
  <p:tag name="ARTICULATE_SLIDE_PRESENTER_GUID" val="bbace0ea-2396-42e7-ba24-5df56c49c99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3"/>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USED_LAYOUT" val="2"/>
  <p:tag name="ARTICULATE_NAV_LEVEL" val="1"/>
  <p:tag name="ARTICULATE_SLIDE_PRESENTER_GUID" val="bbace0ea-2396-42e7-ba24-5df56c49c99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3"/>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USED_LAYOUT" val="2"/>
  <p:tag name="ARTICULATE_NAV_LEVEL" val="1"/>
  <p:tag name="ARTICULATE_SLIDE_PRESENTER_GUID" val="bbace0ea-2396-42e7-ba24-5df56c49c99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4"/>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USED_LAYOUT" val="2"/>
  <p:tag name="ARTICULATE_NAV_LEVEL" val="1"/>
  <p:tag name="ARTICULATE_SLIDE_PRESENTER_GUID" val="bbace0ea-2396-42e7-ba24-5df56c49c99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5"/>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USED_LAYOUT" val="2"/>
  <p:tag name="ARTICULATE_NAV_LEVEL" val="1"/>
  <p:tag name="ARTICULATE_SLIDE_PRESENTER_GUID" val="bbace0ea-2396-42e7-ba24-5df56c49c99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6"/>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USED_LAYOUT" val="2"/>
  <p:tag name="ARTICULATE_NAV_LEVEL" val="1"/>
  <p:tag name="ARTICULATE_SLIDE_PRESENTER_GUID" val="bbace0ea-2396-42e7-ba24-5df56c49c99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6"/>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USED_LAYOUT" val="2"/>
  <p:tag name="ARTICULATE_NAV_LEVEL" val="1"/>
  <p:tag name="ARTICULATE_SLIDE_PRESENTER_GUID" val="bbace0ea-2396-42e7-ba24-5df56c49c99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7"/>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USED_LAYOUT" val="2"/>
  <p:tag name="ARTICULATE_NAV_LEVEL" val="1"/>
  <p:tag name="ARTICULATE_SLIDE_PRESENTER_GUID" val="bbace0ea-2396-42e7-ba24-5df56c49c99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7"/>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USED_LAYOUT" val="2"/>
  <p:tag name="ARTICULATE_NAV_LEVEL" val="1"/>
  <p:tag name="ARTICULATE_SLIDE_PRESENTER_GUID" val="bbace0ea-2396-42e7-ba24-5df56c49c99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267"/>
  <p:tag name="ARTICULATE_SLIDE_THUMBNAIL_REFRESH" val="1"/>
</p:tagLst>
</file>

<file path=ppt/theme/theme1.xml><?xml version="1.0" encoding="utf-8"?>
<a:theme xmlns:a="http://schemas.openxmlformats.org/drawingml/2006/main" name="FSEmodularTraining">
  <a:themeElements>
    <a:clrScheme name="Service_template 14">
      <a:dk1>
        <a:srgbClr val="000000"/>
      </a:dk1>
      <a:lt1>
        <a:srgbClr val="FFFFFF"/>
      </a:lt1>
      <a:dk2>
        <a:srgbClr val="CC0000"/>
      </a:dk2>
      <a:lt2>
        <a:srgbClr val="808080"/>
      </a:lt2>
      <a:accent1>
        <a:srgbClr val="8CC355"/>
      </a:accent1>
      <a:accent2>
        <a:srgbClr val="2B812B"/>
      </a:accent2>
      <a:accent3>
        <a:srgbClr val="FFFFFF"/>
      </a:accent3>
      <a:accent4>
        <a:srgbClr val="000000"/>
      </a:accent4>
      <a:accent5>
        <a:srgbClr val="C5DEB4"/>
      </a:accent5>
      <a:accent6>
        <a:srgbClr val="267426"/>
      </a:accent6>
      <a:hlink>
        <a:srgbClr val="34C9FE"/>
      </a:hlink>
      <a:folHlink>
        <a:srgbClr val="008080"/>
      </a:folHlink>
    </a:clrScheme>
    <a:fontScheme name="Service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rvic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rvic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rvic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rvic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rvic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rvic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rvice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rvic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rvic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rvic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rvic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rvic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rvice_template 13">
        <a:dk1>
          <a:srgbClr val="000000"/>
        </a:dk1>
        <a:lt1>
          <a:srgbClr val="FFFFFF"/>
        </a:lt1>
        <a:dk2>
          <a:srgbClr val="CC0000"/>
        </a:dk2>
        <a:lt2>
          <a:srgbClr val="808080"/>
        </a:lt2>
        <a:accent1>
          <a:srgbClr val="8CC355"/>
        </a:accent1>
        <a:accent2>
          <a:srgbClr val="2B812B"/>
        </a:accent2>
        <a:accent3>
          <a:srgbClr val="FFFFFF"/>
        </a:accent3>
        <a:accent4>
          <a:srgbClr val="000000"/>
        </a:accent4>
        <a:accent5>
          <a:srgbClr val="C5DEB4"/>
        </a:accent5>
        <a:accent6>
          <a:srgbClr val="26742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rvice_template 14">
        <a:dk1>
          <a:srgbClr val="000000"/>
        </a:dk1>
        <a:lt1>
          <a:srgbClr val="FFFFFF"/>
        </a:lt1>
        <a:dk2>
          <a:srgbClr val="CC0000"/>
        </a:dk2>
        <a:lt2>
          <a:srgbClr val="808080"/>
        </a:lt2>
        <a:accent1>
          <a:srgbClr val="8CC355"/>
        </a:accent1>
        <a:accent2>
          <a:srgbClr val="2B812B"/>
        </a:accent2>
        <a:accent3>
          <a:srgbClr val="FFFFFF"/>
        </a:accent3>
        <a:accent4>
          <a:srgbClr val="000000"/>
        </a:accent4>
        <a:accent5>
          <a:srgbClr val="C5DEB4"/>
        </a:accent5>
        <a:accent6>
          <a:srgbClr val="267426"/>
        </a:accent6>
        <a:hlink>
          <a:srgbClr val="34C9FE"/>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Rev xmlns="0c0a1cd8-7753-445a-83cf-734213c494b3">E</Rev>
    <Rev_x0020_Date xmlns="0c0a1cd8-7753-445a-83cf-734213c494b3">2016-08-24T05:00:00+00:00</Rev_x0020_Date>
    <Training_x0020_Category xmlns="18120cdd-2836-4d69-bffd-96aee6f37f7e">Modular Training Material</Training_x0020_Category>
    <Product_x0020_Type xmlns="0c0a1cd8-7753-445a-83cf-734213c494b3">Introduction</Product_x0020_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376A3CA52CE44EB64943E3AE6DACF2" ma:contentTypeVersion="5" ma:contentTypeDescription="Create a new document." ma:contentTypeScope="" ma:versionID="ba1f84cc4dcb022c453efb65da9c6b4e">
  <xsd:schema xmlns:xsd="http://www.w3.org/2001/XMLSchema" xmlns:xs="http://www.w3.org/2001/XMLSchema" xmlns:p="http://schemas.microsoft.com/office/2006/metadata/properties" xmlns:ns2="18120cdd-2836-4d69-bffd-96aee6f37f7e" xmlns:ns3="0c0a1cd8-7753-445a-83cf-734213c494b3" xmlns:ns4="http://schemas.microsoft.com/sharepoint/v4" targetNamespace="http://schemas.microsoft.com/office/2006/metadata/properties" ma:root="true" ma:fieldsID="e56e9e2c33d8d3e1aa9a2af308f7f43b" ns2:_="" ns3:_="" ns4:_="">
    <xsd:import namespace="18120cdd-2836-4d69-bffd-96aee6f37f7e"/>
    <xsd:import namespace="0c0a1cd8-7753-445a-83cf-734213c494b3"/>
    <xsd:import namespace="http://schemas.microsoft.com/sharepoint/v4"/>
    <xsd:element name="properties">
      <xsd:complexType>
        <xsd:sequence>
          <xsd:element name="documentManagement">
            <xsd:complexType>
              <xsd:all>
                <xsd:element ref="ns2:Training_x0020_Category"/>
                <xsd:element ref="ns3:Product_x0020_Type" minOccurs="0"/>
                <xsd:element ref="ns3:Rev" minOccurs="0"/>
                <xsd:element ref="ns3:Rev_x0020_Date"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120cdd-2836-4d69-bffd-96aee6f37f7e" elementFormDefault="qualified">
    <xsd:import namespace="http://schemas.microsoft.com/office/2006/documentManagement/types"/>
    <xsd:import namespace="http://schemas.microsoft.com/office/infopath/2007/PartnerControls"/>
    <xsd:element name="Training_x0020_Category" ma:index="8" ma:displayName="Training Category" ma:format="Dropdown" ma:internalName="Training_x0020_Category">
      <xsd:simpleType>
        <xsd:restriction base="dms:Choice">
          <xsd:enumeration value="Legacy Training Material"/>
          <xsd:enumeration value="Modular Training Material"/>
        </xsd:restriction>
      </xsd:simpleType>
    </xsd:element>
  </xsd:schema>
  <xsd:schema xmlns:xsd="http://www.w3.org/2001/XMLSchema" xmlns:xs="http://www.w3.org/2001/XMLSchema" xmlns:dms="http://schemas.microsoft.com/office/2006/documentManagement/types" xmlns:pc="http://schemas.microsoft.com/office/infopath/2007/PartnerControls" targetNamespace="0c0a1cd8-7753-445a-83cf-734213c494b3" elementFormDefault="qualified">
    <xsd:import namespace="http://schemas.microsoft.com/office/2006/documentManagement/types"/>
    <xsd:import namespace="http://schemas.microsoft.com/office/infopath/2007/PartnerControls"/>
    <xsd:element name="Product_x0020_Type" ma:index="9" nillable="true" ma:displayName="Training Group" ma:format="Dropdown" ma:internalName="Product_x0020_Type">
      <xsd:simpleType>
        <xsd:restriction base="dms:Choice">
          <xsd:enumeration value="Introduction"/>
          <xsd:enumeration value="Servo Hydraulic Components"/>
          <xsd:enumeration value="Servo Hydraulic Load Frames"/>
          <xsd:enumeration value="Accessories"/>
          <xsd:enumeration value="Controllers"/>
          <xsd:enumeration value="ElectroMechanical Load Frames"/>
          <xsd:enumeration value="Software"/>
          <xsd:enumeration value="Routine Maintenance"/>
          <xsd:enumeration value="Installation"/>
          <xsd:enumeration value="Calibration"/>
        </xsd:restriction>
      </xsd:simpleType>
    </xsd:element>
    <xsd:element name="Rev" ma:index="10" nillable="true" ma:displayName="Rev" ma:internalName="Rev">
      <xsd:simpleType>
        <xsd:restriction base="dms:Text">
          <xsd:maxLength value="255"/>
        </xsd:restriction>
      </xsd:simpleType>
    </xsd:element>
    <xsd:element name="Rev_x0020_Date" ma:index="11" nillable="true" ma:displayName="Rev Date" ma:default="[today]" ma:format="DateOnly" ma:internalName="Rev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6381A4-B923-44AE-A334-A979E45BDF6A}">
  <ds:schemaRefs>
    <ds:schemaRef ds:uri="18120cdd-2836-4d69-bffd-96aee6f37f7e"/>
    <ds:schemaRef ds:uri="http://schemas.microsoft.com/office/2006/documentManagement/types"/>
    <ds:schemaRef ds:uri="http://purl.org/dc/elements/1.1/"/>
    <ds:schemaRef ds:uri="http://purl.org/dc/terms/"/>
    <ds:schemaRef ds:uri="http://www.w3.org/XML/1998/namespace"/>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schemas.microsoft.com/sharepoint/v4"/>
    <ds:schemaRef ds:uri="0c0a1cd8-7753-445a-83cf-734213c494b3"/>
  </ds:schemaRefs>
</ds:datastoreItem>
</file>

<file path=customXml/itemProps2.xml><?xml version="1.0" encoding="utf-8"?>
<ds:datastoreItem xmlns:ds="http://schemas.openxmlformats.org/officeDocument/2006/customXml" ds:itemID="{46AC66A0-F252-4911-BDA9-3DD5123AEC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120cdd-2836-4d69-bffd-96aee6f37f7e"/>
    <ds:schemaRef ds:uri="0c0a1cd8-7753-445a-83cf-734213c494b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394402-EC13-4544-9FD4-E52E87C2E0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FSEmodularTraining</Template>
  <TotalTime>74</TotalTime>
  <Words>1591</Words>
  <Application>Microsoft Office PowerPoint</Application>
  <PresentationFormat>On-screen Show (4:3)</PresentationFormat>
  <Paragraphs>170</Paragraphs>
  <Slides>18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ＭＳ Ｐゴシック</vt:lpstr>
      <vt:lpstr>Arial</vt:lpstr>
      <vt:lpstr>Arial Narrow</vt:lpstr>
      <vt:lpstr>Calibri</vt:lpstr>
      <vt:lpstr>Lucida Grande</vt:lpstr>
      <vt:lpstr>FSEmodularTraining</vt:lpstr>
      <vt:lpstr>Custom Design</vt:lpstr>
      <vt:lpstr>1_Custom Design</vt:lpstr>
      <vt:lpstr>Safety</vt:lpstr>
      <vt:lpstr>Safety Introduction</vt:lpstr>
      <vt:lpstr>Safety Equipment Requirements</vt:lpstr>
      <vt:lpstr>          Safety Equipment Requirements </vt:lpstr>
      <vt:lpstr>          Safety Equipment Requirements </vt:lpstr>
      <vt:lpstr> Safety  Guidelines </vt:lpstr>
      <vt:lpstr> Safety  Guidelines </vt:lpstr>
      <vt:lpstr> Safety  Guidelines </vt:lpstr>
      <vt:lpstr> Safety  Guidelines </vt:lpstr>
      <vt:lpstr> Safety Guidelines </vt:lpstr>
      <vt:lpstr> Safety Guidelines </vt:lpstr>
      <vt:lpstr> Safety Guidelines </vt:lpstr>
      <vt:lpstr>Moving Equipment</vt:lpstr>
      <vt:lpstr> Customer Safety Policies </vt:lpstr>
      <vt:lpstr>Safety Equipment Distribution</vt:lpstr>
      <vt:lpstr>          Safety Equipment Reference </vt:lpstr>
      <vt:lpstr>Safety Equipment Charges</vt:lpstr>
      <vt:lpstr>Safety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 Study Material Rev</dc:title>
  <dc:creator>Breece, Jeff</dc:creator>
  <cp:lastModifiedBy>Edgar, Robert</cp:lastModifiedBy>
  <cp:revision>10</cp:revision>
  <dcterms:created xsi:type="dcterms:W3CDTF">2015-04-29T18:37:32Z</dcterms:created>
  <dcterms:modified xsi:type="dcterms:W3CDTF">2016-10-31T14:53:25Z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0x010100BD376A3CA52CE44EB64943E3AE6DACF2</vt:lpwstr>
  </property>
</Properties>
</file>