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47"/>
  </p:notesMasterIdLst>
  <p:sldIdLst>
    <p:sldId id="333" r:id="rId2"/>
    <p:sldId id="289" r:id="rId3"/>
    <p:sldId id="334" r:id="rId4"/>
    <p:sldId id="306" r:id="rId5"/>
    <p:sldId id="308" r:id="rId6"/>
    <p:sldId id="307" r:id="rId7"/>
    <p:sldId id="259" r:id="rId8"/>
    <p:sldId id="309" r:id="rId9"/>
    <p:sldId id="260" r:id="rId10"/>
    <p:sldId id="304" r:id="rId11"/>
    <p:sldId id="330" r:id="rId12"/>
    <p:sldId id="329" r:id="rId13"/>
    <p:sldId id="331" r:id="rId14"/>
    <p:sldId id="305" r:id="rId15"/>
    <p:sldId id="288" r:id="rId16"/>
    <p:sldId id="303" r:id="rId17"/>
    <p:sldId id="310" r:id="rId18"/>
    <p:sldId id="311" r:id="rId19"/>
    <p:sldId id="263" r:id="rId20"/>
    <p:sldId id="313" r:id="rId21"/>
    <p:sldId id="314" r:id="rId22"/>
    <p:sldId id="297" r:id="rId23"/>
    <p:sldId id="315" r:id="rId24"/>
    <p:sldId id="298" r:id="rId25"/>
    <p:sldId id="317" r:id="rId26"/>
    <p:sldId id="264" r:id="rId27"/>
    <p:sldId id="319" r:id="rId28"/>
    <p:sldId id="266" r:id="rId29"/>
    <p:sldId id="320" r:id="rId30"/>
    <p:sldId id="265" r:id="rId31"/>
    <p:sldId id="321" r:id="rId32"/>
    <p:sldId id="322" r:id="rId33"/>
    <p:sldId id="323" r:id="rId34"/>
    <p:sldId id="301" r:id="rId35"/>
    <p:sldId id="295" r:id="rId36"/>
    <p:sldId id="324" r:id="rId37"/>
    <p:sldId id="272" r:id="rId38"/>
    <p:sldId id="325" r:id="rId39"/>
    <p:sldId id="270" r:id="rId40"/>
    <p:sldId id="326" r:id="rId41"/>
    <p:sldId id="271" r:id="rId42"/>
    <p:sldId id="327" r:id="rId43"/>
    <p:sldId id="273" r:id="rId44"/>
    <p:sldId id="328" r:id="rId45"/>
    <p:sldId id="332" r:id="rId4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8183" autoAdjust="0"/>
  </p:normalViewPr>
  <p:slideViewPr>
    <p:cSldViewPr>
      <p:cViewPr>
        <p:scale>
          <a:sx n="77" d="100"/>
          <a:sy n="77" d="100"/>
        </p:scale>
        <p:origin x="-2604"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72CF46D-8B22-42B2-BD5E-A4359FE3C433}" type="datetimeFigureOut">
              <a:rPr lang="en-US" smtClean="0"/>
              <a:t>3/8/2017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343BE3-2595-4B85-8990-35628ACA1C8B}" type="slidenum">
              <a:rPr lang="en-US" smtClean="0"/>
              <a:t>‹#›</a:t>
            </a:fld>
            <a:endParaRPr lang="en-US"/>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smtClean="0"/>
          </a:p>
          <a:p>
            <a:pPr marL="0" indent="0">
              <a:buFont typeface="Arial" panose="020B0604020202020204"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12</a:t>
            </a:fld>
            <a:endParaRPr lang="en-US"/>
          </a:p>
        </p:txBody>
      </p:sp>
    </p:spTree>
    <p:extLst>
      <p:ext uri="{BB962C8B-B14F-4D97-AF65-F5344CB8AC3E}">
        <p14:creationId xmlns:p14="http://schemas.microsoft.com/office/powerpoint/2010/main" val="326037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13</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14</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15</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solidFill>
                <a:schemeClr val="bg1"/>
              </a:solidFill>
              <a:latin typeface="Articulate Light" panose="02000503040000020004" pitchFamily="2" charset="0"/>
            </a:endParaRP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24</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25</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26</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28</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29</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30</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31</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32</a:t>
            </a:fld>
            <a:endParaRPr lang="en-US"/>
          </a:p>
        </p:txBody>
      </p:sp>
    </p:spTree>
    <p:extLst>
      <p:ext uri="{BB962C8B-B14F-4D97-AF65-F5344CB8AC3E}">
        <p14:creationId xmlns:p14="http://schemas.microsoft.com/office/powerpoint/2010/main" val="697977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33</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34</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35</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36</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37</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38</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41</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6</a:t>
            </a:fld>
            <a:endParaRPr lang="en-US"/>
          </a:p>
        </p:txBody>
      </p:sp>
    </p:spTree>
    <p:extLst>
      <p:ext uri="{BB962C8B-B14F-4D97-AF65-F5344CB8AC3E}">
        <p14:creationId xmlns:p14="http://schemas.microsoft.com/office/powerpoint/2010/main" val="977521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42</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43</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7</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9</a:t>
            </a:fld>
            <a:endParaRPr lang="en-US"/>
          </a:p>
        </p:txBody>
      </p:sp>
    </p:spTree>
    <p:extLst>
      <p:ext uri="{BB962C8B-B14F-4D97-AF65-F5344CB8AC3E}">
        <p14:creationId xmlns:p14="http://schemas.microsoft.com/office/powerpoint/2010/main" val="29181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10</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11</a:t>
            </a:fld>
            <a:endParaRPr lang="en-US"/>
          </a:p>
        </p:txBody>
      </p:sp>
    </p:spTree>
    <p:extLst>
      <p:ext uri="{BB962C8B-B14F-4D97-AF65-F5344CB8AC3E}">
        <p14:creationId xmlns:p14="http://schemas.microsoft.com/office/powerpoint/2010/main" val="16550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smtClean="0">
                <a:solidFill>
                  <a:srgbClr val="CC1543"/>
                </a:solidFill>
                <a:latin typeface="MTS Systems" pitchFamily="34" charset="0"/>
              </a:rPr>
              <a:t>m</a:t>
            </a:r>
            <a:endParaRPr lang="en-US" sz="3150" dirty="0">
              <a:solidFill>
                <a:srgbClr val="CC1543"/>
              </a:solidFill>
              <a:latin typeface="MTS Systems" pitchFamily="34" charset="0"/>
            </a:endParaRP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smtClean="0">
                <a:solidFill>
                  <a:schemeClr val="bg1">
                    <a:lumMod val="50000"/>
                  </a:schemeClr>
                </a:solidFill>
                <a:latin typeface="Arial" pitchFamily="34" charset="0"/>
                <a:cs typeface="Arial" pitchFamily="34" charset="0"/>
              </a:rPr>
              <a:t>HR</a:t>
            </a:r>
            <a:endParaRPr lang="en-US" sz="1400" spc="500" dirty="0">
              <a:solidFill>
                <a:schemeClr val="bg1">
                  <a:lumMod val="50000"/>
                </a:schemeClr>
              </a:solidFill>
              <a:latin typeface="Arial" pitchFamily="34" charset="0"/>
              <a:cs typeface="Arial" pitchFamily="34" charset="0"/>
            </a:endParaRP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Travel@mts.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Janna.Hecker@mts.com" TargetMode="External"/><Relationship Id="rId4" Type="http://schemas.openxmlformats.org/officeDocument/2006/relationships/hyperlink" Target="http://groups.mts.com/travel/"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slide" Target="slide14.xml"/><Relationship Id="rId21" Type="http://schemas.openxmlformats.org/officeDocument/2006/relationships/image" Target="../media/image27.png"/><Relationship Id="rId7" Type="http://schemas.openxmlformats.org/officeDocument/2006/relationships/slide" Target="slide24.xml"/><Relationship Id="rId12" Type="http://schemas.openxmlformats.org/officeDocument/2006/relationships/slide" Target="slide33.xml"/><Relationship Id="rId17" Type="http://schemas.openxmlformats.org/officeDocument/2006/relationships/slide" Target="slide43.xml"/><Relationship Id="rId25"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slide" Target="slide41.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32.xm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slide" Target="slide19.xml"/><Relationship Id="rId15" Type="http://schemas.openxmlformats.org/officeDocument/2006/relationships/slide" Target="slide39.xml"/><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slide" Target="slide30.xml"/><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slide" Target="slide17.xml"/><Relationship Id="rId9" Type="http://schemas.openxmlformats.org/officeDocument/2006/relationships/slide" Target="slide28.xml"/><Relationship Id="rId14" Type="http://schemas.openxmlformats.org/officeDocument/2006/relationships/slide" Target="slide37.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selfservice.udi.no/"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slide" Target="slide13.xml"/></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slide" Target="slide13.xml"/><Relationship Id="rId4" Type="http://schemas.openxmlformats.org/officeDocument/2006/relationships/hyperlink" Target="http://www.av.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bfm.admin.ch/"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slide" Target="slide13.xml"/><Relationship Id="rId4" Type="http://schemas.openxmlformats.org/officeDocument/2006/relationships/hyperlink" Target="http://www.seco.admin.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0"/>
          </p:nvPr>
        </p:nvSpPr>
        <p:spPr/>
        <p:txBody>
          <a:bodyPr/>
          <a:lstStyle/>
          <a:p>
            <a:endParaRPr lang="en-US"/>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smtClean="0">
                <a:solidFill>
                  <a:schemeClr val="accent2">
                    <a:lumMod val="75000"/>
                  </a:schemeClr>
                </a:solidFill>
              </a:rPr>
              <a:t>To ensure the best training experience possible, make sure you are viewing this PowerPoint in </a:t>
            </a:r>
            <a:r>
              <a:rPr lang="en-US" sz="1800" u="sng" dirty="0" smtClean="0">
                <a:solidFill>
                  <a:schemeClr val="accent2">
                    <a:lumMod val="75000"/>
                  </a:schemeClr>
                </a:solidFill>
              </a:rPr>
              <a:t>Presentation Mode</a:t>
            </a:r>
            <a:r>
              <a:rPr lang="en-US" sz="1800" dirty="0" smtClean="0">
                <a:solidFill>
                  <a:schemeClr val="accent2">
                    <a:lumMod val="75000"/>
                  </a:schemeClr>
                </a:solidFill>
              </a:rPr>
              <a:t>.  </a:t>
            </a:r>
          </a:p>
          <a:p>
            <a:endParaRPr lang="en-US" sz="1800" dirty="0">
              <a:solidFill>
                <a:schemeClr val="accent2">
                  <a:lumMod val="75000"/>
                </a:schemeClr>
              </a:solidFill>
            </a:endParaRPr>
          </a:p>
          <a:p>
            <a:r>
              <a:rPr lang="en-US" sz="1800" dirty="0" smtClean="0">
                <a:solidFill>
                  <a:schemeClr val="accent2">
                    <a:lumMod val="75000"/>
                  </a:schemeClr>
                </a:solidFill>
              </a:rPr>
              <a:t>You can access </a:t>
            </a:r>
            <a:r>
              <a:rPr lang="en-US" sz="1800" u="sng" dirty="0" smtClean="0">
                <a:solidFill>
                  <a:schemeClr val="accent2">
                    <a:lumMod val="75000"/>
                  </a:schemeClr>
                </a:solidFill>
              </a:rPr>
              <a:t>Presentation Mode</a:t>
            </a:r>
            <a:r>
              <a:rPr lang="en-US" sz="1800" dirty="0" smtClean="0">
                <a:solidFill>
                  <a:schemeClr val="accent2">
                    <a:lumMod val="75000"/>
                  </a:schemeClr>
                </a:solidFill>
              </a:rPr>
              <a:t> in any of the three following ways:</a:t>
            </a:r>
          </a:p>
          <a:p>
            <a:pPr marL="457200" indent="-457200">
              <a:buFont typeface="+mj-lt"/>
              <a:buAutoNum type="arabicPeriod"/>
            </a:pPr>
            <a:r>
              <a:rPr lang="en-US" sz="1800" dirty="0" smtClean="0">
                <a:solidFill>
                  <a:schemeClr val="accent2">
                    <a:lumMod val="75000"/>
                  </a:schemeClr>
                </a:solidFill>
              </a:rPr>
              <a:t>Press the F5 button.</a:t>
            </a:r>
          </a:p>
          <a:p>
            <a:pPr marL="457200" indent="-457200">
              <a:buFont typeface="+mj-lt"/>
              <a:buAutoNum type="arabicPeriod"/>
            </a:pPr>
            <a:r>
              <a:rPr lang="en-US" sz="1800" dirty="0" smtClean="0">
                <a:solidFill>
                  <a:schemeClr val="accent2">
                    <a:lumMod val="75000"/>
                  </a:schemeClr>
                </a:solidFill>
              </a:rPr>
              <a:t>Click “Slide Show” on the ribbon, then “From Beginning”</a:t>
            </a:r>
          </a:p>
          <a:p>
            <a:pPr marL="457200" indent="-457200">
              <a:buFont typeface="+mj-lt"/>
              <a:buAutoNum type="arabicPeriod"/>
            </a:pPr>
            <a:r>
              <a:rPr lang="en-US" sz="1800" dirty="0" smtClean="0">
                <a:solidFill>
                  <a:schemeClr val="accent2">
                    <a:lumMod val="75000"/>
                  </a:schemeClr>
                </a:solidFill>
              </a:rPr>
              <a:t>Click the Presentation Mode icon in the lower right corner of the window.</a:t>
            </a:r>
          </a:p>
          <a:p>
            <a:endParaRPr lang="en-US" sz="1800" dirty="0" smtClean="0">
              <a:solidFill>
                <a:schemeClr val="accent2">
                  <a:lumMod val="75000"/>
                </a:schemeClr>
              </a:solidFill>
            </a:endParaRPr>
          </a:p>
          <a:p>
            <a:r>
              <a:rPr lang="en-US" sz="1800" i="1" dirty="0" smtClean="0">
                <a:solidFill>
                  <a:schemeClr val="accent2">
                    <a:lumMod val="75000"/>
                  </a:schemeClr>
                </a:solidFill>
              </a:rPr>
              <a:t>Enjoy the training!</a:t>
            </a:r>
            <a:endParaRPr lang="en-US" sz="1800" i="1" dirty="0">
              <a:solidFill>
                <a:schemeClr val="accent2">
                  <a:lumMod val="75000"/>
                </a:schemeClr>
              </a:solidFill>
            </a:endParaRP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smtClean="0">
                <a:solidFill>
                  <a:schemeClr val="bg1"/>
                </a:solidFill>
              </a:rPr>
              <a:t>2.</a:t>
            </a:r>
            <a:endParaRPr lang="en-US" sz="2400" dirty="0">
              <a:solidFill>
                <a:schemeClr val="bg1"/>
              </a:solidFill>
            </a:endParaRP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smtClean="0">
                <a:solidFill>
                  <a:schemeClr val="bg1"/>
                </a:solidFill>
              </a:rPr>
              <a:t>3.</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smtClean="0">
                <a:solidFill>
                  <a:srgbClr val="FF0000"/>
                </a:solidFill>
              </a:rPr>
              <a:t>Before you start, read these instructions!</a:t>
            </a:r>
            <a:endParaRPr lang="en-US" sz="2400" b="1" i="1" dirty="0">
              <a:solidFill>
                <a:srgbClr val="FF0000"/>
              </a:solidFill>
            </a:endParaRP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smtClean="0"/>
              <a:t>These business activities are permissible!</a:t>
            </a:r>
            <a:endParaRPr lang="en-US" sz="2400" b="1" dirty="0"/>
          </a:p>
        </p:txBody>
      </p:sp>
      <p:sp>
        <p:nvSpPr>
          <p:cNvPr id="2" name="Inhaltsplatzhalter 1"/>
          <p:cNvSpPr>
            <a:spLocks noGrp="1"/>
          </p:cNvSpPr>
          <p:nvPr>
            <p:ph sz="quarter" idx="10"/>
          </p:nvPr>
        </p:nvSpPr>
        <p:spPr>
          <a:xfrm>
            <a:off x="457200" y="1219200"/>
            <a:ext cx="8138160" cy="5043361"/>
          </a:xfrm>
        </p:spPr>
        <p:txBody>
          <a:bodyPr/>
          <a:lstStyle/>
          <a:p>
            <a:pPr marL="0" indent="0">
              <a:buNone/>
            </a:pPr>
            <a:r>
              <a:rPr lang="en-US" sz="1800" b="1" dirty="0">
                <a:solidFill>
                  <a:srgbClr val="C00000"/>
                </a:solidFill>
              </a:rPr>
              <a:t>P</a:t>
            </a:r>
            <a:r>
              <a:rPr lang="en-US" sz="1800" b="1" dirty="0" smtClean="0">
                <a:solidFill>
                  <a:srgbClr val="C00000"/>
                </a:solidFill>
              </a:rPr>
              <a:t>ermissible </a:t>
            </a:r>
            <a:r>
              <a:rPr lang="en-US" sz="1800" b="1" dirty="0">
                <a:solidFill>
                  <a:srgbClr val="C00000"/>
                </a:solidFill>
              </a:rPr>
              <a:t>business </a:t>
            </a:r>
            <a:r>
              <a:rPr lang="en-US" sz="1800" b="1" dirty="0" smtClean="0">
                <a:solidFill>
                  <a:srgbClr val="C00000"/>
                </a:solidFill>
              </a:rPr>
              <a:t>visitor activities (non-hands-on)!</a:t>
            </a:r>
          </a:p>
          <a:p>
            <a:pPr marL="0" indent="0">
              <a:buNone/>
            </a:pPr>
            <a:endParaRPr lang="en-US" sz="1800" b="1" dirty="0" smtClean="0">
              <a:solidFill>
                <a:srgbClr val="C00000"/>
              </a:solidFill>
            </a:endParaRPr>
          </a:p>
          <a:p>
            <a:pPr>
              <a:buFont typeface="Wingdings" panose="05000000000000000000" pitchFamily="2" charset="2"/>
              <a:buChar char="v"/>
            </a:pPr>
            <a:r>
              <a:rPr lang="en-US" sz="1800" dirty="0" smtClean="0"/>
              <a:t>Attending </a:t>
            </a:r>
            <a:r>
              <a:rPr lang="en-US" sz="1800" dirty="0"/>
              <a:t>business </a:t>
            </a:r>
            <a:r>
              <a:rPr lang="en-US" sz="1800" dirty="0" smtClean="0"/>
              <a:t>meetings</a:t>
            </a:r>
          </a:p>
          <a:p>
            <a:pPr>
              <a:buFont typeface="Wingdings" panose="05000000000000000000" pitchFamily="2" charset="2"/>
              <a:buChar char="v"/>
            </a:pPr>
            <a:r>
              <a:rPr lang="en-US" sz="1800" dirty="0" smtClean="0"/>
              <a:t>Meeting candidates </a:t>
            </a:r>
            <a:r>
              <a:rPr lang="en-US" sz="1800" dirty="0"/>
              <a:t>for </a:t>
            </a:r>
            <a:r>
              <a:rPr lang="en-US" sz="1800" dirty="0" smtClean="0"/>
              <a:t>employment or employees</a:t>
            </a:r>
          </a:p>
          <a:p>
            <a:pPr>
              <a:buFont typeface="Wingdings" panose="05000000000000000000" pitchFamily="2" charset="2"/>
              <a:buChar char="v"/>
            </a:pPr>
            <a:r>
              <a:rPr lang="en-US" sz="1800" dirty="0"/>
              <a:t>Supervision meetings</a:t>
            </a:r>
          </a:p>
          <a:p>
            <a:pPr>
              <a:buFont typeface="Wingdings" panose="05000000000000000000" pitchFamily="2" charset="2"/>
              <a:buChar char="v"/>
            </a:pPr>
            <a:r>
              <a:rPr lang="en-US" sz="1800" dirty="0" smtClean="0"/>
              <a:t>Teaching, </a:t>
            </a:r>
            <a:r>
              <a:rPr lang="en-US" sz="1800" dirty="0"/>
              <a:t>attending a </a:t>
            </a:r>
            <a:r>
              <a:rPr lang="en-US" sz="1800" dirty="0" smtClean="0"/>
              <a:t>course</a:t>
            </a:r>
            <a:r>
              <a:rPr lang="en-US" sz="1800" dirty="0"/>
              <a:t>,</a:t>
            </a:r>
            <a:r>
              <a:rPr lang="en-US" sz="1800" dirty="0" smtClean="0"/>
              <a:t> training</a:t>
            </a:r>
          </a:p>
          <a:p>
            <a:pPr>
              <a:buFont typeface="Wingdings" panose="05000000000000000000" pitchFamily="2" charset="2"/>
              <a:buChar char="v"/>
            </a:pPr>
            <a:r>
              <a:rPr lang="en-US" sz="1800" dirty="0" smtClean="0"/>
              <a:t>Attending a conference, congress, auctions </a:t>
            </a:r>
            <a:r>
              <a:rPr lang="en-US" sz="1800" dirty="0"/>
              <a:t>or </a:t>
            </a:r>
            <a:r>
              <a:rPr lang="en-US" sz="1800" dirty="0" smtClean="0"/>
              <a:t>exhibition</a:t>
            </a:r>
          </a:p>
          <a:p>
            <a:pPr>
              <a:buFont typeface="Wingdings" panose="05000000000000000000" pitchFamily="2" charset="2"/>
              <a:buChar char="v"/>
            </a:pPr>
            <a:r>
              <a:rPr lang="en-US" sz="1800" dirty="0"/>
              <a:t>C</a:t>
            </a:r>
            <a:r>
              <a:rPr lang="en-US" sz="1800" dirty="0" smtClean="0"/>
              <a:t>ompleting </a:t>
            </a:r>
            <a:r>
              <a:rPr lang="en-US" sz="1800" dirty="0"/>
              <a:t>contracts and/or conducting </a:t>
            </a:r>
            <a:r>
              <a:rPr lang="en-US" sz="1800" dirty="0" smtClean="0"/>
              <a:t>negotiations</a:t>
            </a:r>
          </a:p>
          <a:p>
            <a:pPr>
              <a:buFont typeface="Wingdings" panose="05000000000000000000" pitchFamily="2" charset="2"/>
              <a:buChar char="v"/>
            </a:pPr>
            <a:r>
              <a:rPr lang="en-US" sz="1800" dirty="0" smtClean="0"/>
              <a:t>Briefings, </a:t>
            </a:r>
            <a:r>
              <a:rPr lang="en-US" sz="1800" dirty="0"/>
              <a:t>staff consulting or partner </a:t>
            </a:r>
            <a:r>
              <a:rPr lang="en-US" sz="1800" dirty="0" smtClean="0"/>
              <a:t>organizations</a:t>
            </a:r>
          </a:p>
          <a:p>
            <a:pPr>
              <a:buFont typeface="Wingdings" panose="05000000000000000000" pitchFamily="2" charset="2"/>
              <a:buChar char="v"/>
            </a:pPr>
            <a:r>
              <a:rPr lang="en-US" sz="1800" dirty="0" smtClean="0"/>
              <a:t>Making </a:t>
            </a:r>
            <a:r>
              <a:rPr lang="en-US" sz="1800" dirty="0"/>
              <a:t>sales calls to potential European </a:t>
            </a:r>
            <a:r>
              <a:rPr lang="en-US" sz="1800" dirty="0" smtClean="0"/>
              <a:t>clients</a:t>
            </a:r>
          </a:p>
          <a:p>
            <a:pPr>
              <a:buFont typeface="Wingdings" panose="05000000000000000000" pitchFamily="2" charset="2"/>
              <a:buChar char="v"/>
            </a:pPr>
            <a:r>
              <a:rPr lang="en-US" sz="1800" dirty="0"/>
              <a:t>Meetings in relation to product deliveries or production processes</a:t>
            </a:r>
          </a:p>
          <a:p>
            <a:pPr>
              <a:buFont typeface="Wingdings" panose="05000000000000000000" pitchFamily="2" charset="2"/>
              <a:buChar char="v"/>
            </a:pPr>
            <a:r>
              <a:rPr lang="en-US" sz="1800" dirty="0" smtClean="0"/>
              <a:t>Purchase </a:t>
            </a:r>
            <a:r>
              <a:rPr lang="en-US" sz="1800" dirty="0"/>
              <a:t>of </a:t>
            </a:r>
            <a:r>
              <a:rPr lang="en-US" sz="1800" dirty="0" smtClean="0"/>
              <a:t>goods</a:t>
            </a:r>
          </a:p>
          <a:p>
            <a:pPr marL="0" indent="0">
              <a:buNone/>
            </a:pPr>
            <a:endParaRPr lang="en-US" sz="1600" dirty="0" smtClean="0"/>
          </a:p>
          <a:p>
            <a:pPr marL="0" indent="0">
              <a:buNone/>
            </a:pPr>
            <a:endParaRPr lang="en-US" sz="1600" dirty="0"/>
          </a:p>
          <a:p>
            <a:pPr marL="0" indent="0">
              <a:buNone/>
            </a:pPr>
            <a:endParaRPr lang="en-US"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8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smtClean="0"/>
              <a:t>General advice</a:t>
            </a:r>
            <a:endParaRPr lang="en-US" b="1" dirty="0"/>
          </a:p>
        </p:txBody>
      </p:sp>
      <p:sp>
        <p:nvSpPr>
          <p:cNvPr id="2" name="Inhaltsplatzhalter 1"/>
          <p:cNvSpPr>
            <a:spLocks noGrp="1"/>
          </p:cNvSpPr>
          <p:nvPr>
            <p:ph sz="quarter" idx="10"/>
          </p:nvPr>
        </p:nvSpPr>
        <p:spPr>
          <a:xfrm>
            <a:off x="457200" y="1219200"/>
            <a:ext cx="8138160" cy="5043361"/>
          </a:xfrm>
        </p:spPr>
        <p:txBody>
          <a:bodyPr/>
          <a:lstStyle/>
          <a:p>
            <a:pPr marL="0" indent="0" algn="ctr">
              <a:buNone/>
            </a:pPr>
            <a:r>
              <a:rPr lang="en-US" sz="1800" dirty="0" smtClean="0"/>
              <a:t>If </a:t>
            </a:r>
            <a:r>
              <a:rPr lang="en-US" sz="1800" dirty="0"/>
              <a:t>you need to </a:t>
            </a:r>
            <a:r>
              <a:rPr lang="en-US" sz="1800" dirty="0" smtClean="0"/>
              <a:t>do hands-on work for </a:t>
            </a:r>
            <a:r>
              <a:rPr lang="en-US" sz="1800" dirty="0"/>
              <a:t>max. </a:t>
            </a:r>
            <a:r>
              <a:rPr lang="en-US" sz="1800" dirty="0" smtClean="0"/>
              <a:t>90 days per year in </a:t>
            </a:r>
            <a:r>
              <a:rPr lang="en-US" sz="1800" u="sng" dirty="0" smtClean="0"/>
              <a:t>multiple </a:t>
            </a:r>
            <a:r>
              <a:rPr lang="en-US" sz="1800" u="sng" dirty="0"/>
              <a:t>European </a:t>
            </a:r>
            <a:r>
              <a:rPr lang="en-US" sz="1800" u="sng" dirty="0" smtClean="0"/>
              <a:t>countries</a:t>
            </a:r>
            <a:r>
              <a:rPr lang="en-US" sz="1800" dirty="0" smtClean="0"/>
              <a:t>, you can apply for a  so called </a:t>
            </a:r>
            <a:r>
              <a:rPr lang="en-US" sz="1800" b="1" u="sng" dirty="0" smtClean="0"/>
              <a:t>Schengen visa</a:t>
            </a:r>
            <a:r>
              <a:rPr lang="en-US" sz="1800" dirty="0" smtClean="0"/>
              <a:t>. This visa is valid for all European countries in the EU plus Norway and Switzerland but except UK, for two years, and you have no need to replicate the process.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600" dirty="0"/>
          </a:p>
          <a:p>
            <a:pPr marL="0" indent="0">
              <a:buNone/>
            </a:pP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a:t>
            </a:r>
            <a:r>
              <a:rPr lang="en-US" b="1" dirty="0" smtClean="0">
                <a:latin typeface="Arial Narrow" panose="020B0606020202030204" pitchFamily="34" charset="0"/>
              </a:rPr>
              <a:t>esponsibilities</a:t>
            </a:r>
            <a:endParaRPr lang="en-US" b="1" dirty="0">
              <a:latin typeface="Arial Narrow" panose="020B0606020202030204" pitchFamily="34" charset="0"/>
            </a:endParaRPr>
          </a:p>
        </p:txBody>
      </p:sp>
      <p:sp>
        <p:nvSpPr>
          <p:cNvPr id="5" name="Inhaltsplatzhalter 4"/>
          <p:cNvSpPr>
            <a:spLocks noGrp="1"/>
          </p:cNvSpPr>
          <p:nvPr>
            <p:ph sz="quarter" idx="10"/>
          </p:nvPr>
        </p:nvSpPr>
        <p:spPr>
          <a:xfrm>
            <a:off x="381000" y="1143000"/>
            <a:ext cx="8138160" cy="5334000"/>
          </a:xfrm>
        </p:spPr>
        <p:txBody>
          <a:bodyPr/>
          <a:lstStyle/>
          <a:p>
            <a:pPr>
              <a:buFont typeface="Courier New" panose="02070309020205020404" pitchFamily="49" charset="0"/>
              <a:buChar char="o"/>
            </a:pPr>
            <a:r>
              <a:rPr lang="de-DE" sz="1600" dirty="0" smtClean="0">
                <a:solidFill>
                  <a:srgbClr val="C00000"/>
                </a:solidFill>
              </a:rPr>
              <a:t>Managers</a:t>
            </a:r>
          </a:p>
          <a:p>
            <a:pPr marL="357188" indent="-300038">
              <a:buNone/>
            </a:pPr>
            <a:r>
              <a:rPr lang="de-DE" sz="1600" dirty="0"/>
              <a:t> </a:t>
            </a:r>
            <a:r>
              <a:rPr lang="de-DE" sz="1600" dirty="0" smtClean="0"/>
              <a:t>    </a:t>
            </a:r>
            <a:r>
              <a:rPr lang="de-DE" sz="1500" dirty="0" smtClean="0"/>
              <a:t>C</a:t>
            </a:r>
            <a:r>
              <a:rPr lang="en-US" sz="1500" dirty="0" err="1" smtClean="0"/>
              <a:t>onfirm</a:t>
            </a:r>
            <a:r>
              <a:rPr lang="en-US" sz="1500" dirty="0" smtClean="0"/>
              <a:t> </a:t>
            </a:r>
            <a:r>
              <a:rPr lang="en-US" sz="1500" dirty="0"/>
              <a:t>the purpose </a:t>
            </a:r>
            <a:r>
              <a:rPr lang="en-US" sz="1500" dirty="0" smtClean="0"/>
              <a:t>(business meeting or hands-on work) and the length of </a:t>
            </a:r>
            <a:r>
              <a:rPr lang="en-US" sz="1500" dirty="0"/>
              <a:t>the </a:t>
            </a:r>
            <a:r>
              <a:rPr lang="en-US" sz="1500" dirty="0" smtClean="0"/>
              <a:t>trip. Only if this is done we can ensure that the right steps are taken. </a:t>
            </a:r>
          </a:p>
          <a:p>
            <a:pPr marL="57150" indent="0">
              <a:buNone/>
            </a:pPr>
            <a:endParaRPr lang="en-US" sz="1000" dirty="0"/>
          </a:p>
          <a:p>
            <a:pPr>
              <a:buFont typeface="Courier New" panose="02070309020205020404" pitchFamily="49" charset="0"/>
              <a:buChar char="o"/>
            </a:pPr>
            <a:r>
              <a:rPr lang="de-DE" sz="1600" dirty="0" err="1" smtClean="0">
                <a:solidFill>
                  <a:srgbClr val="C00000"/>
                </a:solidFill>
              </a:rPr>
              <a:t>Employees</a:t>
            </a:r>
            <a:endParaRPr lang="de-DE" sz="1600" dirty="0">
              <a:solidFill>
                <a:srgbClr val="C00000"/>
              </a:solidFill>
            </a:endParaRPr>
          </a:p>
          <a:p>
            <a:pPr marL="0" indent="0">
              <a:buNone/>
              <a:tabLst>
                <a:tab pos="0" algn="l"/>
              </a:tabLst>
            </a:pPr>
            <a:r>
              <a:rPr lang="de-DE" sz="1500" dirty="0"/>
              <a:t> </a:t>
            </a:r>
            <a:r>
              <a:rPr lang="de-DE" sz="1500" dirty="0" smtClean="0"/>
              <a:t>     Owner </a:t>
            </a:r>
            <a:r>
              <a:rPr lang="de-DE" sz="1500" dirty="0" err="1" smtClean="0"/>
              <a:t>of</a:t>
            </a:r>
            <a:r>
              <a:rPr lang="de-DE" sz="1500" dirty="0" smtClean="0"/>
              <a:t> </a:t>
            </a:r>
            <a:r>
              <a:rPr lang="de-DE" sz="1500" dirty="0" err="1" smtClean="0"/>
              <a:t>the</a:t>
            </a:r>
            <a:r>
              <a:rPr lang="de-DE" sz="1500" dirty="0" smtClean="0"/>
              <a:t> </a:t>
            </a:r>
            <a:r>
              <a:rPr lang="de-DE" sz="1500" dirty="0" err="1" smtClean="0"/>
              <a:t>process</a:t>
            </a:r>
            <a:r>
              <a:rPr lang="de-DE" sz="1500" dirty="0" smtClean="0"/>
              <a:t>. </a:t>
            </a:r>
            <a:r>
              <a:rPr lang="de-DE" sz="1500" dirty="0" err="1" smtClean="0"/>
              <a:t>Either</a:t>
            </a:r>
            <a:r>
              <a:rPr lang="de-DE" sz="1500" dirty="0"/>
              <a:t> </a:t>
            </a:r>
            <a:r>
              <a:rPr lang="de-DE" sz="1500" dirty="0" err="1" smtClean="0"/>
              <a:t>fill</a:t>
            </a:r>
            <a:r>
              <a:rPr lang="de-DE" sz="1500" dirty="0" smtClean="0"/>
              <a:t> </a:t>
            </a:r>
            <a:r>
              <a:rPr lang="de-DE" sz="1500" dirty="0"/>
              <a:t>in </a:t>
            </a:r>
            <a:r>
              <a:rPr lang="de-DE" sz="1500" dirty="0" err="1"/>
              <a:t>necessary</a:t>
            </a:r>
            <a:r>
              <a:rPr lang="de-DE" sz="1500" dirty="0"/>
              <a:t> online </a:t>
            </a:r>
            <a:r>
              <a:rPr lang="de-DE" sz="1500" dirty="0" err="1"/>
              <a:t>or</a:t>
            </a:r>
            <a:r>
              <a:rPr lang="de-DE" sz="1500" dirty="0"/>
              <a:t> </a:t>
            </a:r>
            <a:r>
              <a:rPr lang="de-DE" sz="1500" dirty="0" err="1"/>
              <a:t>paper</a:t>
            </a:r>
            <a:r>
              <a:rPr lang="de-DE" sz="1500" dirty="0"/>
              <a:t> </a:t>
            </a:r>
            <a:r>
              <a:rPr lang="de-DE" sz="1500" dirty="0" err="1"/>
              <a:t>documents</a:t>
            </a:r>
            <a:r>
              <a:rPr lang="de-DE" sz="1500" dirty="0"/>
              <a:t> </a:t>
            </a:r>
            <a:r>
              <a:rPr lang="de-DE" sz="1500" dirty="0" err="1"/>
              <a:t>to</a:t>
            </a:r>
            <a:r>
              <a:rPr lang="de-DE" sz="1500" dirty="0"/>
              <a:t> </a:t>
            </a:r>
            <a:r>
              <a:rPr lang="de-DE" sz="1500" dirty="0" err="1"/>
              <a:t>register</a:t>
            </a:r>
            <a:r>
              <a:rPr lang="de-DE" sz="1500" dirty="0"/>
              <a:t> </a:t>
            </a:r>
            <a:r>
              <a:rPr lang="de-DE" sz="1500" dirty="0" smtClean="0"/>
              <a:t/>
            </a:r>
            <a:br>
              <a:rPr lang="de-DE" sz="1500" dirty="0" smtClean="0"/>
            </a:br>
            <a:r>
              <a:rPr lang="de-DE" sz="1500" dirty="0" smtClean="0"/>
              <a:t>      </a:t>
            </a:r>
            <a:r>
              <a:rPr lang="de-DE" sz="1500" dirty="0" err="1" smtClean="0"/>
              <a:t>or</a:t>
            </a:r>
            <a:r>
              <a:rPr lang="de-DE" sz="1500" dirty="0" smtClean="0"/>
              <a:t> </a:t>
            </a:r>
            <a:r>
              <a:rPr lang="de-DE" sz="1500" dirty="0" err="1"/>
              <a:t>apply</a:t>
            </a:r>
            <a:r>
              <a:rPr lang="de-DE" sz="1500" dirty="0"/>
              <a:t> </a:t>
            </a:r>
            <a:r>
              <a:rPr lang="de-DE" sz="1500" dirty="0" err="1"/>
              <a:t>for</a:t>
            </a:r>
            <a:r>
              <a:rPr lang="de-DE" sz="1500" dirty="0"/>
              <a:t> a </a:t>
            </a:r>
            <a:r>
              <a:rPr lang="de-DE" sz="1500" dirty="0" err="1" smtClean="0"/>
              <a:t>visa</a:t>
            </a:r>
            <a:r>
              <a:rPr lang="de-DE" sz="1500" dirty="0" smtClean="0"/>
              <a:t> </a:t>
            </a:r>
            <a:r>
              <a:rPr lang="de-DE" sz="1500" dirty="0" err="1" smtClean="0"/>
              <a:t>or</a:t>
            </a:r>
            <a:r>
              <a:rPr lang="de-DE" sz="1500" dirty="0" smtClean="0"/>
              <a:t> send </a:t>
            </a:r>
            <a:r>
              <a:rPr lang="de-DE" sz="1500" dirty="0" err="1" smtClean="0"/>
              <a:t>necessary</a:t>
            </a:r>
            <a:r>
              <a:rPr lang="de-DE" sz="1500" dirty="0" smtClean="0"/>
              <a:t> </a:t>
            </a:r>
            <a:r>
              <a:rPr lang="de-DE" sz="1500" dirty="0" err="1" smtClean="0"/>
              <a:t>data</a:t>
            </a:r>
            <a:r>
              <a:rPr lang="de-DE" sz="1500" dirty="0" smtClean="0"/>
              <a:t> </a:t>
            </a:r>
            <a:r>
              <a:rPr lang="de-DE" sz="1500" dirty="0" err="1" smtClean="0"/>
              <a:t>to</a:t>
            </a:r>
            <a:r>
              <a:rPr lang="de-DE" sz="1500" dirty="0" smtClean="0"/>
              <a:t> HR </a:t>
            </a:r>
            <a:r>
              <a:rPr lang="de-DE" sz="1500" dirty="0" err="1" smtClean="0"/>
              <a:t>Specialist</a:t>
            </a:r>
            <a:r>
              <a:rPr lang="de-DE" sz="1500" dirty="0" smtClean="0"/>
              <a:t>/Generalist in Europe. </a:t>
            </a:r>
            <a:br>
              <a:rPr lang="de-DE" sz="1500" dirty="0" smtClean="0"/>
            </a:br>
            <a:r>
              <a:rPr lang="de-DE" sz="1500" dirty="0" smtClean="0"/>
              <a:t>	      </a:t>
            </a:r>
            <a:r>
              <a:rPr lang="de-DE" sz="1500" dirty="0" err="1" smtClean="0"/>
              <a:t>Complete</a:t>
            </a:r>
            <a:r>
              <a:rPr lang="de-DE" sz="1500" dirty="0" smtClean="0"/>
              <a:t> </a:t>
            </a:r>
            <a:r>
              <a:rPr lang="de-DE" sz="1500" dirty="0" err="1" smtClean="0"/>
              <a:t>necessary</a:t>
            </a:r>
            <a:r>
              <a:rPr lang="de-DE" sz="1500" dirty="0" smtClean="0"/>
              <a:t> </a:t>
            </a:r>
            <a:r>
              <a:rPr lang="de-DE" sz="1500" dirty="0" err="1" smtClean="0"/>
              <a:t>documents</a:t>
            </a:r>
            <a:r>
              <a:rPr lang="de-DE" sz="1500" dirty="0" smtClean="0"/>
              <a:t> in a </a:t>
            </a:r>
            <a:r>
              <a:rPr lang="de-DE" sz="1500" dirty="0" err="1" smtClean="0"/>
              <a:t>timely</a:t>
            </a:r>
            <a:r>
              <a:rPr lang="de-DE" sz="1500" dirty="0" smtClean="0"/>
              <a:t> </a:t>
            </a:r>
            <a:r>
              <a:rPr lang="de-DE" sz="1500" dirty="0" err="1" smtClean="0"/>
              <a:t>manner</a:t>
            </a:r>
            <a:r>
              <a:rPr lang="de-DE" sz="1500" dirty="0" smtClean="0"/>
              <a:t>.</a:t>
            </a:r>
          </a:p>
          <a:p>
            <a:pPr marL="0" indent="0">
              <a:buNone/>
            </a:pPr>
            <a:endParaRPr lang="de-DE" sz="1000" dirty="0" smtClean="0"/>
          </a:p>
          <a:p>
            <a:pPr>
              <a:buFont typeface="Courier New" panose="02070309020205020404" pitchFamily="49" charset="0"/>
              <a:buChar char="o"/>
            </a:pPr>
            <a:r>
              <a:rPr lang="de-DE" sz="1600" dirty="0" smtClean="0">
                <a:solidFill>
                  <a:srgbClr val="C00000"/>
                </a:solidFill>
              </a:rPr>
              <a:t>HR </a:t>
            </a:r>
            <a:r>
              <a:rPr lang="de-DE" sz="1600" dirty="0" err="1">
                <a:solidFill>
                  <a:srgbClr val="C00000"/>
                </a:solidFill>
              </a:rPr>
              <a:t>Specialists</a:t>
            </a:r>
            <a:r>
              <a:rPr lang="de-DE" sz="1600" dirty="0">
                <a:solidFill>
                  <a:srgbClr val="C00000"/>
                </a:solidFill>
              </a:rPr>
              <a:t>/Generalist in Europe</a:t>
            </a:r>
          </a:p>
          <a:p>
            <a:pPr marL="357188" indent="-357188">
              <a:buNone/>
            </a:pPr>
            <a:r>
              <a:rPr lang="de-DE" sz="1500" dirty="0"/>
              <a:t> </a:t>
            </a:r>
            <a:r>
              <a:rPr lang="de-DE" sz="1500" dirty="0" smtClean="0"/>
              <a:t>     Support </a:t>
            </a:r>
            <a:r>
              <a:rPr lang="de-DE" sz="1500" dirty="0"/>
              <a:t>US/EU </a:t>
            </a:r>
            <a:r>
              <a:rPr lang="de-DE" sz="1500" dirty="0" err="1"/>
              <a:t>employees</a:t>
            </a:r>
            <a:r>
              <a:rPr lang="de-DE" sz="1500" dirty="0"/>
              <a:t> </a:t>
            </a:r>
            <a:r>
              <a:rPr lang="de-DE" sz="1500" dirty="0" err="1" smtClean="0"/>
              <a:t>to</a:t>
            </a:r>
            <a:r>
              <a:rPr lang="de-DE" sz="1500" dirty="0" smtClean="0"/>
              <a:t> </a:t>
            </a:r>
            <a:r>
              <a:rPr lang="de-DE" sz="1500" dirty="0" err="1" smtClean="0"/>
              <a:t>get</a:t>
            </a:r>
            <a:r>
              <a:rPr lang="de-DE" sz="1500" dirty="0" smtClean="0"/>
              <a:t> a </a:t>
            </a:r>
            <a:r>
              <a:rPr lang="de-DE" sz="1500" dirty="0" err="1" smtClean="0"/>
              <a:t>visa</a:t>
            </a:r>
            <a:r>
              <a:rPr lang="de-DE" sz="1500" dirty="0" smtClean="0"/>
              <a:t>/</a:t>
            </a:r>
            <a:r>
              <a:rPr lang="de-DE" sz="1500" dirty="0" err="1" smtClean="0"/>
              <a:t>approval</a:t>
            </a:r>
            <a:r>
              <a:rPr lang="de-DE" sz="1500" dirty="0" smtClean="0"/>
              <a:t> </a:t>
            </a:r>
            <a:r>
              <a:rPr lang="de-DE" sz="1500" dirty="0" err="1" smtClean="0"/>
              <a:t>if</a:t>
            </a:r>
            <a:r>
              <a:rPr lang="de-DE" sz="1500" dirty="0" smtClean="0"/>
              <a:t> </a:t>
            </a:r>
            <a:r>
              <a:rPr lang="de-DE" sz="1500" dirty="0" err="1"/>
              <a:t>something</a:t>
            </a:r>
            <a:r>
              <a:rPr lang="de-DE" sz="1500" dirty="0"/>
              <a:t> </a:t>
            </a:r>
            <a:r>
              <a:rPr lang="de-DE" sz="1500" dirty="0" err="1"/>
              <a:t>necessary</a:t>
            </a:r>
            <a:r>
              <a:rPr lang="de-DE" sz="1500" dirty="0"/>
              <a:t> in </a:t>
            </a:r>
            <a:r>
              <a:rPr lang="de-DE" sz="1500" dirty="0" err="1"/>
              <a:t>local</a:t>
            </a:r>
            <a:r>
              <a:rPr lang="de-DE" sz="1500" dirty="0"/>
              <a:t> </a:t>
            </a:r>
            <a:r>
              <a:rPr lang="de-DE" sz="1500" dirty="0" err="1"/>
              <a:t>language</a:t>
            </a:r>
            <a:r>
              <a:rPr lang="de-DE" sz="1500" dirty="0"/>
              <a:t> </a:t>
            </a:r>
            <a:r>
              <a:rPr lang="de-DE" sz="1500" dirty="0" smtClean="0"/>
              <a:t>(</a:t>
            </a:r>
            <a:r>
              <a:rPr lang="de-DE" sz="1500" dirty="0"/>
              <a:t>French, </a:t>
            </a:r>
            <a:r>
              <a:rPr lang="de-DE" sz="1500" dirty="0" smtClean="0"/>
              <a:t>German</a:t>
            </a:r>
            <a:r>
              <a:rPr lang="de-DE" sz="1500" dirty="0"/>
              <a:t>) </a:t>
            </a:r>
            <a:r>
              <a:rPr lang="de-DE" sz="1500" dirty="0" err="1"/>
              <a:t>and</a:t>
            </a:r>
            <a:r>
              <a:rPr lang="de-DE" sz="1500" dirty="0"/>
              <a:t>/</a:t>
            </a:r>
            <a:r>
              <a:rPr lang="de-DE" sz="1500" dirty="0" err="1"/>
              <a:t>or</a:t>
            </a:r>
            <a:r>
              <a:rPr lang="de-DE" sz="1500" dirty="0"/>
              <a:t> </a:t>
            </a:r>
            <a:r>
              <a:rPr lang="de-DE" sz="1500" dirty="0" err="1"/>
              <a:t>if</a:t>
            </a:r>
            <a:r>
              <a:rPr lang="de-DE" sz="1500" dirty="0"/>
              <a:t> </a:t>
            </a:r>
            <a:r>
              <a:rPr lang="de-DE" sz="1500" dirty="0" err="1"/>
              <a:t>special</a:t>
            </a:r>
            <a:r>
              <a:rPr lang="de-DE" sz="1500" dirty="0"/>
              <a:t> </a:t>
            </a:r>
            <a:r>
              <a:rPr lang="de-DE" sz="1500" dirty="0" err="1"/>
              <a:t>paperwork</a:t>
            </a:r>
            <a:r>
              <a:rPr lang="de-DE" sz="1500" dirty="0"/>
              <a:t> </a:t>
            </a:r>
            <a:r>
              <a:rPr lang="de-DE" sz="1500" dirty="0" err="1"/>
              <a:t>needs</a:t>
            </a:r>
            <a:r>
              <a:rPr lang="de-DE" sz="1500" dirty="0"/>
              <a:t> </a:t>
            </a:r>
            <a:r>
              <a:rPr lang="de-DE" sz="1500" dirty="0" err="1"/>
              <a:t>to</a:t>
            </a:r>
            <a:r>
              <a:rPr lang="de-DE" sz="1500" dirty="0"/>
              <a:t> </a:t>
            </a:r>
            <a:r>
              <a:rPr lang="de-DE" sz="1500" dirty="0" err="1"/>
              <a:t>be</a:t>
            </a:r>
            <a:r>
              <a:rPr lang="de-DE" sz="1500" dirty="0"/>
              <a:t> send </a:t>
            </a:r>
            <a:r>
              <a:rPr lang="de-DE" sz="1500" dirty="0" err="1"/>
              <a:t>to</a:t>
            </a:r>
            <a:r>
              <a:rPr lang="de-DE" sz="1500" dirty="0"/>
              <a:t> </a:t>
            </a:r>
            <a:r>
              <a:rPr lang="de-DE" sz="1500" dirty="0" err="1"/>
              <a:t>local</a:t>
            </a:r>
            <a:r>
              <a:rPr lang="de-DE" sz="1500" dirty="0"/>
              <a:t> </a:t>
            </a:r>
            <a:r>
              <a:rPr lang="de-DE" sz="1500" dirty="0" err="1"/>
              <a:t>governmental</a:t>
            </a:r>
            <a:r>
              <a:rPr lang="de-DE" sz="1500" dirty="0"/>
              <a:t> </a:t>
            </a:r>
            <a:r>
              <a:rPr lang="de-DE" sz="1500" dirty="0" err="1"/>
              <a:t>offices</a:t>
            </a:r>
            <a:r>
              <a:rPr lang="de-DE" sz="1500" dirty="0" smtClean="0"/>
              <a:t>.</a:t>
            </a:r>
          </a:p>
          <a:p>
            <a:pPr marL="0" indent="0">
              <a:buNone/>
            </a:pPr>
            <a:endParaRPr lang="de-DE" sz="1000" dirty="0"/>
          </a:p>
          <a:p>
            <a:pPr>
              <a:buFont typeface="Courier New" panose="02070309020205020404" pitchFamily="49" charset="0"/>
              <a:buChar char="o"/>
            </a:pPr>
            <a:r>
              <a:rPr lang="de-DE" sz="1600" dirty="0" smtClean="0">
                <a:solidFill>
                  <a:srgbClr val="C00000"/>
                </a:solidFill>
              </a:rPr>
              <a:t>Travel </a:t>
            </a:r>
            <a:r>
              <a:rPr lang="de-DE" sz="1600" dirty="0" err="1" smtClean="0">
                <a:solidFill>
                  <a:srgbClr val="C00000"/>
                </a:solidFill>
              </a:rPr>
              <a:t>team</a:t>
            </a:r>
            <a:r>
              <a:rPr lang="de-DE" sz="1600" dirty="0" smtClean="0">
                <a:solidFill>
                  <a:srgbClr val="C00000"/>
                </a:solidFill>
              </a:rPr>
              <a:t> (US</a:t>
            </a:r>
            <a:r>
              <a:rPr lang="de-DE" sz="1600" dirty="0">
                <a:solidFill>
                  <a:srgbClr val="C00000"/>
                </a:solidFill>
              </a:rPr>
              <a:t>)</a:t>
            </a:r>
          </a:p>
          <a:p>
            <a:pPr lvl="1"/>
            <a:r>
              <a:rPr lang="en-US" sz="1500" b="1" i="1" dirty="0" smtClean="0"/>
              <a:t>Email</a:t>
            </a:r>
            <a:r>
              <a:rPr lang="en-US" sz="1500" dirty="0"/>
              <a:t>: </a:t>
            </a:r>
            <a:r>
              <a:rPr lang="en-US" sz="1500" u="sng" dirty="0" smtClean="0">
                <a:hlinkClick r:id="rId3"/>
              </a:rPr>
              <a:t>Travel@mts.com</a:t>
            </a:r>
            <a:r>
              <a:rPr lang="en-US" sz="1500" u="sng" dirty="0" smtClean="0"/>
              <a:t>, </a:t>
            </a:r>
            <a:r>
              <a:rPr lang="en-US" sz="1500" b="1" i="1" dirty="0" smtClean="0"/>
              <a:t>Phone</a:t>
            </a:r>
            <a:r>
              <a:rPr lang="en-US" sz="1500" dirty="0"/>
              <a:t>: 952-937-4888</a:t>
            </a:r>
            <a:endParaRPr lang="de-DE" sz="1500" dirty="0"/>
          </a:p>
          <a:p>
            <a:pPr lvl="1"/>
            <a:r>
              <a:rPr lang="en-US" sz="1500" b="1" i="1" dirty="0"/>
              <a:t>Intranet Information</a:t>
            </a:r>
            <a:r>
              <a:rPr lang="en-US" sz="1500" dirty="0"/>
              <a:t>: </a:t>
            </a:r>
            <a:r>
              <a:rPr lang="en-US" sz="1500" u="sng" dirty="0">
                <a:hlinkClick r:id="rId4"/>
              </a:rPr>
              <a:t>http://groups.mts.com/travel</a:t>
            </a:r>
            <a:r>
              <a:rPr lang="en-US" sz="1500" u="sng" dirty="0" smtClean="0">
                <a:hlinkClick r:id="rId4"/>
              </a:rPr>
              <a:t>/</a:t>
            </a:r>
            <a:endParaRPr lang="en-US" sz="1500" u="sng" dirty="0" smtClean="0"/>
          </a:p>
          <a:p>
            <a:pPr marL="457200" lvl="1" indent="0">
              <a:buNone/>
            </a:pPr>
            <a:endParaRPr lang="de-DE" sz="1000" dirty="0" smtClean="0"/>
          </a:p>
          <a:p>
            <a:pPr>
              <a:buFont typeface="Courier New" panose="02070309020205020404" pitchFamily="49" charset="0"/>
              <a:buChar char="o"/>
            </a:pPr>
            <a:r>
              <a:rPr lang="de-DE" sz="1600" dirty="0" smtClean="0">
                <a:solidFill>
                  <a:srgbClr val="C00000"/>
                </a:solidFill>
              </a:rPr>
              <a:t>Legal</a:t>
            </a:r>
            <a:endParaRPr lang="de-DE" sz="1600" dirty="0">
              <a:solidFill>
                <a:srgbClr val="C00000"/>
              </a:solidFill>
            </a:endParaRPr>
          </a:p>
          <a:p>
            <a:pPr marL="447675" lvl="1" indent="-47625"/>
            <a:r>
              <a:rPr lang="de-DE" sz="1500" dirty="0" smtClean="0"/>
              <a:t>      Create </a:t>
            </a:r>
            <a:r>
              <a:rPr lang="de-DE" sz="1500" dirty="0" err="1"/>
              <a:t>or</a:t>
            </a:r>
            <a:r>
              <a:rPr lang="de-DE" sz="1500" dirty="0"/>
              <a:t> </a:t>
            </a:r>
            <a:r>
              <a:rPr lang="de-DE" sz="1500" dirty="0" err="1"/>
              <a:t>sign</a:t>
            </a:r>
            <a:r>
              <a:rPr lang="de-DE" sz="1500" dirty="0"/>
              <a:t> </a:t>
            </a:r>
            <a:r>
              <a:rPr lang="de-DE" sz="1500" dirty="0" err="1"/>
              <a:t>necessary</a:t>
            </a:r>
            <a:r>
              <a:rPr lang="de-DE" sz="1500" dirty="0"/>
              <a:t> </a:t>
            </a:r>
            <a:r>
              <a:rPr lang="de-DE" sz="1500" dirty="0" err="1"/>
              <a:t>documents</a:t>
            </a:r>
            <a:r>
              <a:rPr lang="de-DE" sz="1500" dirty="0"/>
              <a:t> e.g. power </a:t>
            </a:r>
            <a:r>
              <a:rPr lang="de-DE" sz="1500" dirty="0" err="1"/>
              <a:t>of</a:t>
            </a:r>
            <a:r>
              <a:rPr lang="de-DE" sz="1500" dirty="0"/>
              <a:t> </a:t>
            </a:r>
            <a:r>
              <a:rPr lang="de-DE" sz="1500" dirty="0" err="1" smtClean="0"/>
              <a:t>authority</a:t>
            </a:r>
            <a:r>
              <a:rPr lang="de-DE" sz="1500" dirty="0" smtClean="0"/>
              <a:t>.</a:t>
            </a:r>
          </a:p>
          <a:p>
            <a:pPr marL="804863" lvl="1" indent="-404813"/>
            <a:r>
              <a:rPr lang="en-US" sz="1500" dirty="0"/>
              <a:t>If you need to do hands-on work in </a:t>
            </a:r>
            <a:r>
              <a:rPr lang="en-US" sz="1500" dirty="0" smtClean="0"/>
              <a:t>a country </a:t>
            </a:r>
            <a:r>
              <a:rPr lang="en-US" sz="1500" dirty="0"/>
              <a:t>you can’t find in </a:t>
            </a:r>
            <a:r>
              <a:rPr lang="en-US" sz="1500" dirty="0" smtClean="0"/>
              <a:t>this presentation, </a:t>
            </a:r>
            <a:r>
              <a:rPr lang="en-US" sz="1500" dirty="0"/>
              <a:t>please </a:t>
            </a:r>
            <a:r>
              <a:rPr lang="en-US" sz="1500" dirty="0" smtClean="0"/>
              <a:t>contact </a:t>
            </a:r>
            <a:r>
              <a:rPr lang="en-US" sz="1500" dirty="0" smtClean="0">
                <a:hlinkClick r:id="rId5"/>
              </a:rPr>
              <a:t>Janna.Hecker@mts.com</a:t>
            </a:r>
            <a:endParaRPr lang="en-US" sz="1500" dirty="0" smtClean="0"/>
          </a:p>
          <a:p>
            <a:pPr marL="400050" lvl="1" indent="0">
              <a:buNone/>
            </a:pPr>
            <a:endParaRPr lang="en-US" sz="1400" dirty="0" smtClean="0"/>
          </a:p>
          <a:p>
            <a:pPr marL="400050" lvl="1" indent="0">
              <a:buNone/>
            </a:pPr>
            <a:endParaRPr lang="en-US" sz="1400" dirty="0"/>
          </a:p>
          <a:p>
            <a:pPr marL="0" indent="0">
              <a:buNone/>
            </a:pPr>
            <a:endParaRPr lang="de-DE" sz="1600" dirty="0"/>
          </a:p>
          <a:p>
            <a:pPr lvl="1">
              <a:buFont typeface="Courier New" panose="02070309020205020404" pitchFamily="49" charset="0"/>
              <a:buChar char="o"/>
            </a:pPr>
            <a:endParaRPr lang="de-DE" dirty="0"/>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smtClean="0"/>
              <a:t>Countries in Europe </a:t>
            </a:r>
            <a:r>
              <a:rPr lang="de-DE" b="1" dirty="0" err="1" smtClean="0"/>
              <a:t>where</a:t>
            </a:r>
            <a:r>
              <a:rPr lang="de-DE" b="1" dirty="0" smtClean="0"/>
              <a:t> </a:t>
            </a:r>
            <a:r>
              <a:rPr lang="de-DE" b="1" dirty="0" err="1" smtClean="0"/>
              <a:t>we</a:t>
            </a:r>
            <a:r>
              <a:rPr lang="de-DE" b="1" dirty="0" smtClean="0"/>
              <a:t> do </a:t>
            </a:r>
            <a:r>
              <a:rPr lang="de-DE" b="1" dirty="0" err="1" smtClean="0"/>
              <a:t>most</a:t>
            </a:r>
            <a:r>
              <a:rPr lang="de-DE" b="1" dirty="0" smtClean="0"/>
              <a:t> </a:t>
            </a:r>
            <a:r>
              <a:rPr lang="de-DE" b="1" dirty="0" err="1" smtClean="0"/>
              <a:t>times</a:t>
            </a:r>
            <a:r>
              <a:rPr lang="de-DE" b="1" dirty="0" smtClean="0"/>
              <a:t> </a:t>
            </a:r>
            <a:r>
              <a:rPr lang="de-DE" b="1" dirty="0" err="1" smtClean="0"/>
              <a:t>hands</a:t>
            </a:r>
            <a:r>
              <a:rPr lang="de-DE" b="1" dirty="0" smtClean="0"/>
              <a:t>-on </a:t>
            </a:r>
            <a:r>
              <a:rPr lang="de-DE" b="1" dirty="0" err="1" smtClean="0"/>
              <a:t>work</a:t>
            </a:r>
            <a:r>
              <a:rPr lang="de-DE" b="1" dirty="0" smtClean="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600" dirty="0" smtClean="0"/>
          </a:p>
          <a:p>
            <a:endParaRPr lang="en-US" sz="1600" dirty="0"/>
          </a:p>
          <a:p>
            <a:endParaRPr lang="en-US" sz="1600" dirty="0" smtClean="0"/>
          </a:p>
          <a:p>
            <a:endParaRPr lang="en-US" sz="1600" dirty="0"/>
          </a:p>
          <a:p>
            <a:endParaRPr lang="en-US" dirty="0" smtClean="0"/>
          </a:p>
          <a:p>
            <a:endParaRPr lang="en-US" sz="1600" dirty="0"/>
          </a:p>
          <a:p>
            <a:endParaRPr lang="en-US" sz="1600" dirty="0" smtClean="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smtClean="0">
                <a:solidFill>
                  <a:schemeClr val="accent2">
                    <a:lumMod val="75000"/>
                  </a:schemeClr>
                </a:solidFill>
              </a:rPr>
              <a:t>Click on a country name or country image for more information about that country’s local laws.</a:t>
            </a:r>
            <a:endParaRPr lang="en-US" sz="1400" i="1" dirty="0">
              <a:solidFill>
                <a:schemeClr val="accent2">
                  <a:lumMod val="75000"/>
                </a:schemeClr>
              </a:solidFill>
            </a:endParaRPr>
          </a:p>
        </p:txBody>
      </p:sp>
      <p:sp>
        <p:nvSpPr>
          <p:cNvPr id="24" name="Rectangle 23">
            <a:hlinkClick r:id="rId3" action="ppaction://hlinksldjump"/>
          </p:cNvPr>
          <p:cNvSpPr/>
          <p:nvPr/>
        </p:nvSpPr>
        <p:spPr>
          <a:xfrm>
            <a:off x="584471" y="1792553"/>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694277" y="2767919"/>
            <a:ext cx="854721" cy="338554"/>
          </a:xfrm>
          <a:prstGeom prst="rect">
            <a:avLst/>
          </a:prstGeom>
        </p:spPr>
        <p:txBody>
          <a:bodyPr wrap="none">
            <a:spAutoFit/>
          </a:bodyPr>
          <a:lstStyle/>
          <a:p>
            <a:r>
              <a:rPr lang="en-US" sz="1600" u="sng" kern="0" dirty="0" smtClean="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710307" y="3786549"/>
            <a:ext cx="822661"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France</a:t>
            </a:r>
            <a:endParaRPr lang="en-US" sz="1600" u="sng" kern="0" dirty="0">
              <a:solidFill>
                <a:schemeClr val="accent2">
                  <a:lumMod val="75000"/>
                </a:schemeClr>
              </a:solidFill>
              <a:latin typeface="Arial" pitchFamily="34" charset="0"/>
              <a:cs typeface="Arial" pitchFamily="34" charset="0"/>
            </a:endParaRPr>
          </a:p>
        </p:txBody>
      </p:sp>
      <p:sp>
        <p:nvSpPr>
          <p:cNvPr id="30" name="Rectangle 29">
            <a:hlinkClick r:id="rId6" action="ppaction://hlinksldjump"/>
          </p:cNvPr>
          <p:cNvSpPr/>
          <p:nvPr/>
        </p:nvSpPr>
        <p:spPr>
          <a:xfrm>
            <a:off x="606913" y="4711986"/>
            <a:ext cx="1029449"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Germany</a:t>
            </a:r>
            <a:endParaRPr lang="en-US" sz="1600" u="sng" kern="0" dirty="0">
              <a:solidFill>
                <a:schemeClr val="accent2">
                  <a:lumMod val="75000"/>
                </a:schemeClr>
              </a:solidFill>
              <a:latin typeface="Arial" pitchFamily="34" charset="0"/>
              <a:cs typeface="Arial" pitchFamily="34" charset="0"/>
            </a:endParaRPr>
          </a:p>
        </p:txBody>
      </p:sp>
      <p:sp>
        <p:nvSpPr>
          <p:cNvPr id="32" name="Rectangle 31">
            <a:hlinkClick r:id="rId7" action="ppaction://hlinksldjump"/>
          </p:cNvPr>
          <p:cNvSpPr/>
          <p:nvPr/>
        </p:nvSpPr>
        <p:spPr>
          <a:xfrm>
            <a:off x="642179" y="5640194"/>
            <a:ext cx="958917"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Hungary</a:t>
            </a:r>
            <a:endParaRPr lang="en-US" sz="1600" u="sng" kern="0" dirty="0">
              <a:solidFill>
                <a:schemeClr val="accent2">
                  <a:lumMod val="75000"/>
                </a:schemeClr>
              </a:solidFill>
              <a:latin typeface="Arial" pitchFamily="34" charset="0"/>
              <a:cs typeface="Arial" pitchFamily="34" charset="0"/>
            </a:endParaRPr>
          </a:p>
        </p:txBody>
      </p:sp>
      <p:sp>
        <p:nvSpPr>
          <p:cNvPr id="34" name="Rectangle 33">
            <a:hlinkClick r:id="rId8" action="ppaction://hlinksldjump"/>
          </p:cNvPr>
          <p:cNvSpPr/>
          <p:nvPr/>
        </p:nvSpPr>
        <p:spPr>
          <a:xfrm>
            <a:off x="3778325" y="179255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396810" y="2767919"/>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8" y="3786549"/>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648482" y="4711986"/>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3654093" y="5640194"/>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546626" y="1792553"/>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438423" y="2767919"/>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278924" y="3786549"/>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498343" y="471198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211649" y="5517084"/>
            <a:ext cx="1377199" cy="584775"/>
          </a:xfrm>
          <a:prstGeom prst="rect">
            <a:avLst/>
          </a:prstGeom>
        </p:spPr>
        <p:txBody>
          <a:bodyPr wrap="square">
            <a:spAutoFit/>
          </a:bodyPr>
          <a:lstStyle/>
          <a:p>
            <a:pPr algn="ctr"/>
            <a:r>
              <a:rPr lang="en-US" sz="1600" u="sng" dirty="0" smtClean="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7104" y="1485507"/>
            <a:ext cx="1174301" cy="9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79804" y="2513806"/>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51726" y="3528696"/>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10904" y="4447913"/>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1550" y="5386767"/>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96547" y="1480854"/>
            <a:ext cx="804898" cy="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5646" y="2503846"/>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1520" y="3547565"/>
            <a:ext cx="1434952" cy="8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64342" y="4446609"/>
            <a:ext cx="869309" cy="86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87508" y="5421328"/>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31418" y="1460524"/>
            <a:ext cx="1002612" cy="10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30305" y="2332359"/>
            <a:ext cx="60483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1572" y="3570064"/>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06741" y="4597791"/>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35043" y="5311790"/>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r>
              <a:rPr lang="en-US" sz="1600" dirty="0" smtClean="0"/>
              <a:t>+</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a:t>
            </a:r>
            <a:r>
              <a:rPr lang="en-US" sz="1600" dirty="0" smtClean="0"/>
              <a:t>. If </a:t>
            </a:r>
            <a:r>
              <a:rPr lang="en-US" sz="1600" dirty="0"/>
              <a:t>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dirty="0"/>
          </a:p>
          <a:p>
            <a:pPr marL="0" indent="0">
              <a:buNone/>
            </a:pPr>
            <a:r>
              <a:rPr lang="en-US" sz="1600" b="1" dirty="0"/>
              <a:t>Step 2: </a:t>
            </a:r>
            <a:r>
              <a:rPr lang="en-US" sz="1600" dirty="0"/>
              <a:t>If installation of a new system or service during warranty period and only the first visit, a </a:t>
            </a:r>
            <a:r>
              <a:rPr lang="en-US" sz="1600" u="sng" dirty="0"/>
              <a:t>business visa</a:t>
            </a:r>
            <a:r>
              <a:rPr lang="en-US" sz="1600" dirty="0"/>
              <a:t> applies</a:t>
            </a:r>
            <a:r>
              <a:rPr lang="en-US" sz="1600" dirty="0" smtClean="0"/>
              <a:t>.</a:t>
            </a:r>
          </a:p>
          <a:p>
            <a:pPr marL="0" indent="0">
              <a:buNone/>
            </a:pPr>
            <a:endParaRPr lang="en-US" sz="1600" dirty="0"/>
          </a:p>
          <a:p>
            <a:pPr marL="0" indent="0">
              <a:buNone/>
            </a:pPr>
            <a:r>
              <a:rPr lang="en-US" sz="1600" b="1" dirty="0"/>
              <a:t>The employee </a:t>
            </a:r>
            <a:r>
              <a:rPr lang="en-US" sz="1600" b="1" dirty="0" smtClean="0"/>
              <a:t>needs:</a:t>
            </a:r>
          </a:p>
          <a:p>
            <a:pPr marL="0" indent="0">
              <a:buNone/>
            </a:pPr>
            <a:r>
              <a:rPr lang="en-US" sz="1600" dirty="0" smtClean="0"/>
              <a:t>Invitation </a:t>
            </a:r>
            <a:r>
              <a:rPr lang="en-US" sz="1600" dirty="0"/>
              <a:t>letter from the Danish customer incl. their address + dates of the </a:t>
            </a:r>
            <a:r>
              <a:rPr lang="en-US" sz="1600" dirty="0" smtClean="0"/>
              <a:t>visit.</a:t>
            </a:r>
          </a:p>
          <a:p>
            <a:pPr marL="0" indent="0">
              <a:buNone/>
            </a:pPr>
            <a:r>
              <a:rPr lang="en-US" sz="1600" dirty="0" smtClean="0"/>
              <a:t>A </a:t>
            </a:r>
            <a:r>
              <a:rPr lang="en-US" sz="1600" dirty="0"/>
              <a:t>certificate from MTS stating/allowing the business </a:t>
            </a:r>
            <a:r>
              <a:rPr lang="en-US" sz="1600" dirty="0" smtClean="0"/>
              <a:t>travel incl. paying the expenses.</a:t>
            </a:r>
          </a:p>
          <a:p>
            <a:pPr marL="0" indent="0">
              <a:buNone/>
            </a:pPr>
            <a:r>
              <a:rPr lang="en-US" sz="1600" dirty="0" smtClean="0"/>
              <a:t>If </a:t>
            </a:r>
            <a:r>
              <a:rPr lang="en-US" sz="1600" dirty="0"/>
              <a:t>there were previous trade relations between the two companies, proof of such events must be </a:t>
            </a:r>
            <a:r>
              <a:rPr lang="en-US" sz="1600" dirty="0" smtClean="0"/>
              <a:t>provided. Employee’s business </a:t>
            </a:r>
            <a:r>
              <a:rPr lang="en-US" sz="1600" dirty="0"/>
              <a:t>bank statement </a:t>
            </a:r>
            <a:r>
              <a:rPr lang="en-US" sz="1600" dirty="0" smtClean="0"/>
              <a:t>of the</a:t>
            </a:r>
          </a:p>
          <a:p>
            <a:pPr marL="0" indent="0">
              <a:buNone/>
            </a:pPr>
            <a:r>
              <a:rPr lang="en-US" sz="1600" dirty="0" smtClean="0"/>
              <a:t>latest </a:t>
            </a:r>
            <a:r>
              <a:rPr lang="en-US" sz="1600" dirty="0"/>
              <a:t>3 </a:t>
            </a:r>
            <a:r>
              <a:rPr lang="en-US" sz="1600" dirty="0" smtClean="0"/>
              <a:t>months. Flight itineraries + </a:t>
            </a:r>
            <a:r>
              <a:rPr lang="en-US" sz="1600" dirty="0"/>
              <a:t>hotel </a:t>
            </a:r>
            <a:r>
              <a:rPr lang="en-US" sz="1600" dirty="0" smtClean="0"/>
              <a:t>reservation</a:t>
            </a:r>
          </a:p>
          <a:p>
            <a:pPr marL="0" indent="0">
              <a:buNone/>
            </a:pPr>
            <a:r>
              <a:rPr lang="en-US" sz="1600" dirty="0" smtClean="0"/>
              <a:t>Proof </a:t>
            </a:r>
            <a:r>
              <a:rPr lang="en-US" sz="1600" dirty="0"/>
              <a:t>medical health insurance</a:t>
            </a:r>
            <a:r>
              <a:rPr lang="en-US" sz="1600" dirty="0" smtClean="0"/>
              <a:t>.</a:t>
            </a:r>
          </a:p>
          <a:p>
            <a:pPr marL="0" indent="0">
              <a:buNone/>
            </a:pPr>
            <a:r>
              <a:rPr lang="en-US" sz="1600" dirty="0" smtClean="0"/>
              <a:t>Length of time the process takes place: Please calculate min. 2 weeks.</a:t>
            </a:r>
          </a:p>
          <a:p>
            <a:pPr marL="0" indent="0">
              <a:buNone/>
            </a:pPr>
            <a:endParaRPr lang="en-US" sz="1600" dirty="0"/>
          </a:p>
          <a:p>
            <a:pPr marL="0" indent="0">
              <a:buNone/>
            </a:pPr>
            <a:r>
              <a:rPr lang="en-US" sz="1600" dirty="0"/>
              <a:t>Online visa application at this webpage: </a:t>
            </a:r>
            <a:r>
              <a:rPr lang="en-US" sz="1600" dirty="0">
                <a:hlinkClick r:id="rId3"/>
              </a:rPr>
              <a:t>https://</a:t>
            </a:r>
            <a:r>
              <a:rPr lang="en-US" sz="1600" dirty="0" smtClean="0">
                <a:hlinkClick r:id="rId3"/>
              </a:rPr>
              <a:t>www.visaselfservice.um.dk/trunk/VisaPortal/default.aspx?epslanguage=EN</a:t>
            </a:r>
            <a:endParaRPr lang="en-US" sz="1600" dirty="0" smtClean="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65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endParaRPr lang="en-US" sz="1600" dirty="0" smtClean="0"/>
          </a:p>
          <a:p>
            <a:pPr marL="0" indent="0">
              <a:buNone/>
            </a:pPr>
            <a:r>
              <a:rPr lang="en-US" sz="1800" b="1" dirty="0" smtClean="0"/>
              <a:t>For European:</a:t>
            </a:r>
          </a:p>
          <a:p>
            <a:pPr marL="0" indent="0">
              <a:buNone/>
            </a:pPr>
            <a:r>
              <a:rPr lang="en-US" sz="1600" dirty="0"/>
              <a:t>If </a:t>
            </a:r>
            <a:r>
              <a:rPr lang="en-US" sz="1600" dirty="0" smtClean="0"/>
              <a:t>employees </a:t>
            </a:r>
            <a:r>
              <a:rPr lang="en-US" sz="1600" dirty="0"/>
              <a:t>need to </a:t>
            </a:r>
            <a:r>
              <a:rPr lang="en-US" sz="1600" dirty="0" smtClean="0"/>
              <a:t>do hands-on work </a:t>
            </a:r>
            <a:r>
              <a:rPr lang="en-US" sz="1600" dirty="0"/>
              <a:t>longer than 8 days in Denmark, </a:t>
            </a:r>
            <a:r>
              <a:rPr lang="en-US" sz="1600" dirty="0" smtClean="0"/>
              <a:t>employees </a:t>
            </a:r>
            <a:r>
              <a:rPr lang="en-US" sz="1600" dirty="0"/>
              <a:t>have to register online </a:t>
            </a:r>
            <a:r>
              <a:rPr lang="en-US" sz="1600" dirty="0" smtClean="0"/>
              <a:t>before going to Denmark. </a:t>
            </a:r>
          </a:p>
          <a:p>
            <a:pPr marL="0" indent="0">
              <a:buNone/>
            </a:pPr>
            <a:endParaRPr lang="en-US" sz="1600" dirty="0"/>
          </a:p>
          <a:p>
            <a:pPr marL="0" indent="0">
              <a:buNone/>
            </a:pPr>
            <a:r>
              <a:rPr lang="en-US" sz="1600" dirty="0" smtClean="0"/>
              <a:t>A contact </a:t>
            </a:r>
            <a:r>
              <a:rPr lang="en-US" sz="1600" dirty="0"/>
              <a:t>person in Denmark has to be </a:t>
            </a:r>
            <a:r>
              <a:rPr lang="en-US" sz="1600" dirty="0" smtClean="0"/>
              <a:t>named.</a:t>
            </a:r>
          </a:p>
          <a:p>
            <a:pPr marL="0" indent="0">
              <a:buNone/>
            </a:pPr>
            <a:endParaRPr lang="en-US" sz="1600" dirty="0"/>
          </a:p>
          <a:p>
            <a:pPr marL="0" indent="0">
              <a:buNone/>
            </a:pPr>
            <a:r>
              <a:rPr lang="en-US" sz="1600" dirty="0" smtClean="0"/>
              <a:t>Online registration: </a:t>
            </a:r>
            <a:r>
              <a:rPr lang="en-US" sz="1600" dirty="0" smtClean="0">
                <a:hlinkClick r:id="rId3"/>
              </a:rPr>
              <a:t>www.virk.dk</a:t>
            </a:r>
            <a:endParaRPr lang="en-US" sz="1600" dirty="0" smtClean="0"/>
          </a:p>
          <a:p>
            <a:pPr marL="0" indent="0">
              <a:buNone/>
            </a:pPr>
            <a:endParaRPr lang="de-DE" sz="1600" dirty="0"/>
          </a:p>
          <a:p>
            <a:pPr marL="0" indent="0">
              <a:buNone/>
            </a:pP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a:t>
            </a:r>
            <a:r>
              <a:rPr lang="en-US" sz="1800" dirty="0" smtClean="0"/>
              <a:t>ssignees </a:t>
            </a:r>
            <a:r>
              <a:rPr lang="en-US" sz="1800" dirty="0"/>
              <a:t>who can be categorized as special experts can conduct the specialist activities.</a:t>
            </a:r>
            <a:endParaRPr lang="en-US" sz="1800" dirty="0" smtClean="0"/>
          </a:p>
          <a:p>
            <a:r>
              <a:rPr lang="en-US" sz="1800" dirty="0" smtClean="0"/>
              <a:t>Specialists </a:t>
            </a:r>
            <a:r>
              <a:rPr lang="en-US" sz="1800" dirty="0"/>
              <a:t>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a:t>
            </a:r>
            <a:r>
              <a:rPr lang="en-US" sz="1800" dirty="0" smtClean="0"/>
              <a:t>for a specialist </a:t>
            </a:r>
            <a:r>
              <a:rPr lang="en-US" sz="1800" dirty="0"/>
              <a:t>residence </a:t>
            </a:r>
            <a:r>
              <a:rPr lang="en-US" sz="1800" dirty="0" smtClean="0"/>
              <a:t>permit requires </a:t>
            </a:r>
            <a:r>
              <a:rPr lang="en-US" sz="1800" dirty="0"/>
              <a:t>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401205"/>
          </a:xfrm>
          <a:prstGeom prst="rect">
            <a:avLst/>
          </a:prstGeom>
          <a:noFill/>
        </p:spPr>
        <p:txBody>
          <a:bodyPr wrap="square" rtlCol="0">
            <a:spAutoFit/>
          </a:bodyPr>
          <a:lstStyle/>
          <a:p>
            <a:r>
              <a:rPr lang="en-US" b="1" dirty="0"/>
              <a:t>For US:</a:t>
            </a:r>
          </a:p>
          <a:p>
            <a:r>
              <a:rPr lang="en-US" sz="1600" b="1" dirty="0" smtClean="0"/>
              <a:t>Step </a:t>
            </a:r>
            <a:r>
              <a:rPr lang="en-US" sz="1600" b="1" dirty="0"/>
              <a:t>1: </a:t>
            </a:r>
            <a:r>
              <a:rPr lang="en-US" sz="1600" dirty="0"/>
              <a:t>Employee's manager to confirm the specialist </a:t>
            </a:r>
            <a:r>
              <a:rPr lang="en-US" sz="1600" dirty="0" smtClean="0"/>
              <a:t>status</a:t>
            </a:r>
          </a:p>
          <a:p>
            <a:r>
              <a:rPr lang="en-US" sz="1600" dirty="0" smtClean="0"/>
              <a:t>(e.g</a:t>
            </a:r>
            <a:r>
              <a:rPr lang="en-US" sz="1600" dirty="0"/>
              <a:t>. university degree or minimum of base salary etc</a:t>
            </a:r>
            <a:r>
              <a:rPr lang="en-US" sz="1600" dirty="0" smtClean="0"/>
              <a:t>.)</a:t>
            </a:r>
          </a:p>
          <a:p>
            <a:endParaRPr lang="en-US" sz="1600" b="1" dirty="0"/>
          </a:p>
          <a:p>
            <a:r>
              <a:rPr lang="en-US" sz="1600" b="1" dirty="0"/>
              <a:t>Step 2: </a:t>
            </a:r>
            <a:r>
              <a:rPr lang="en-US" sz="1600" dirty="0"/>
              <a:t>If below 3 month, specialist residence permit could be applied</a:t>
            </a:r>
            <a:r>
              <a:rPr lang="en-US" sz="1600" dirty="0" smtClean="0"/>
              <a:t>.</a:t>
            </a:r>
          </a:p>
          <a:p>
            <a:endParaRPr lang="en-US" sz="1600" dirty="0"/>
          </a:p>
          <a:p>
            <a:pPr marL="0" indent="0">
              <a:buNone/>
            </a:pPr>
            <a:r>
              <a:rPr lang="en-US" sz="1600" b="1" dirty="0"/>
              <a:t>The employee needs:</a:t>
            </a:r>
          </a:p>
          <a:p>
            <a:r>
              <a:rPr lang="en-US" sz="1600" dirty="0" smtClean="0"/>
              <a:t>Work </a:t>
            </a:r>
            <a:r>
              <a:rPr lang="en-US" sz="1600" dirty="0"/>
              <a:t>contract from MTS in addition to an invitation letter from the Finnish host entity/customer. </a:t>
            </a:r>
            <a:r>
              <a:rPr lang="en-US" sz="1600" dirty="0" smtClean="0"/>
              <a:t>Employee travels </a:t>
            </a:r>
            <a:r>
              <a:rPr lang="en-US" sz="1600" dirty="0"/>
              <a:t>to local Embassy for submission of biometrics + shows required documentation, from this visitation date about 1.5 months to receiving the permit card for a specialist. Or online via the enterfinland.fi e-service of the Finnish Immigration Service. Visa processing takes about two weeks from the Embassy visit. </a:t>
            </a:r>
            <a:endParaRPr lang="en-US" sz="1600" dirty="0" smtClean="0"/>
          </a:p>
          <a:p>
            <a:r>
              <a:rPr lang="en-US" sz="1600" dirty="0"/>
              <a:t>Length of time the process takes place: Please calculate </a:t>
            </a:r>
            <a:r>
              <a:rPr lang="en-US" sz="1600" dirty="0" smtClean="0"/>
              <a:t>up to 6 weeks after visiting the embassy.</a:t>
            </a:r>
          </a:p>
          <a:p>
            <a:endParaRPr lang="en-US" sz="1600" dirty="0" smtClean="0"/>
          </a:p>
          <a:p>
            <a:r>
              <a:rPr lang="en-US" b="1" dirty="0"/>
              <a:t>For European:</a:t>
            </a:r>
          </a:p>
          <a:p>
            <a:r>
              <a:rPr lang="en-US" sz="1600" dirty="0" smtClean="0"/>
              <a:t>Nothing </a:t>
            </a:r>
            <a:r>
              <a:rPr lang="en-US" sz="1600" dirty="0"/>
              <a:t>to do if work is no longer than 90 days.</a:t>
            </a:r>
            <a:endParaRPr lang="de-DE" sz="1600" dirty="0"/>
          </a:p>
        </p:txBody>
      </p:sp>
      <p:sp>
        <p:nvSpPr>
          <p:cNvPr id="9" name="TextBox 8">
            <a:hlinkClick r:id="rId3"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0" name="Action Button: Beginning 9">
            <a:hlinkClick r:id="rId3" action="ppaction://hlinksldjump" highlightClick="1"/>
          </p:cNvPr>
          <p:cNvSpPr/>
          <p:nvPr/>
        </p:nvSpPr>
        <p:spPr>
          <a:xfrm>
            <a:off x="914400" y="5992785"/>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838200" y="1811184"/>
            <a:ext cx="6781800" cy="1723549"/>
          </a:xfrm>
          <a:prstGeom prst="rect">
            <a:avLst/>
          </a:prstGeom>
        </p:spPr>
        <p:txBody>
          <a:bodyPr wrap="square">
            <a:spAutoFit/>
          </a:bodyPr>
          <a:lstStyle/>
          <a:p>
            <a:r>
              <a:rPr lang="en-US" b="1" dirty="0"/>
              <a:t>Main rule</a:t>
            </a:r>
          </a:p>
          <a:p>
            <a:endParaRPr lang="en-US" sz="1400" dirty="0" smtClean="0"/>
          </a:p>
          <a:p>
            <a:r>
              <a:rPr lang="en-US" sz="1800" dirty="0" smtClean="0"/>
              <a:t>A </a:t>
            </a:r>
            <a:r>
              <a:rPr lang="en-US" sz="1800" dirty="0"/>
              <a:t>work permit is required for any productive work. This would include visits to install or repair machinery, computer software or equipment, or to perform other technical duties at either an affiliated company or a client site</a:t>
            </a:r>
            <a:r>
              <a:rPr lang="en-US" sz="1800" dirty="0" smtClean="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3702537"/>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533400"/>
          </a:xfrm>
        </p:spPr>
        <p:txBody>
          <a:bodyPr>
            <a:noAutofit/>
          </a:bodyPr>
          <a:lstStyle/>
          <a:p>
            <a:r>
              <a:rPr lang="en-US" b="1" dirty="0" smtClean="0">
                <a:latin typeface="Arial Narrow" panose="020B0606020202030204" pitchFamily="34" charset="0"/>
              </a:rPr>
              <a:t>Doing hands-on work in Europe (immigration requirements)</a:t>
            </a:r>
            <a:endParaRPr lang="en-US" b="1" dirty="0">
              <a:latin typeface="Arial Narrow" panose="020B0606020202030204" pitchFamily="34" charset="0"/>
            </a:endParaRPr>
          </a:p>
        </p:txBody>
      </p:sp>
      <p:sp>
        <p:nvSpPr>
          <p:cNvPr id="2" name="Untertitel 1"/>
          <p:cNvSpPr>
            <a:spLocks noGrp="1"/>
          </p:cNvSpPr>
          <p:nvPr>
            <p:ph type="subTitle" idx="1"/>
          </p:nvPr>
        </p:nvSpPr>
        <p:spPr/>
        <p:txBody>
          <a:bodyPr/>
          <a:lstStyle/>
          <a:p>
            <a:r>
              <a:rPr lang="de-DE" dirty="0" smtClean="0"/>
              <a:t> March 2017</a:t>
            </a:r>
            <a:endParaRPr lang="de-DE" dirty="0"/>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Concrete</a:t>
            </a:r>
            <a:r>
              <a:rPr lang="en-US" sz="1200" dirty="0">
                <a:latin typeface="Arial" pitchFamily="34" charset="0"/>
                <a:ea typeface="Times New Roman" pitchFamily="18" charset="0"/>
                <a:cs typeface="Arial" pitchFamily="34" charset="0"/>
              </a:rPr>
              <a:t>,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a:t>
            </a:r>
            <a:r>
              <a:rPr lang="en-US" sz="1200" dirty="0" smtClean="0">
                <a:latin typeface="Arial" pitchFamily="34" charset="0"/>
                <a:ea typeface="Times New Roman" pitchFamily="18" charset="0"/>
                <a:cs typeface="Arial" pitchFamily="34" charset="0"/>
              </a:rPr>
              <a:t>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a:t>
            </a:r>
            <a:r>
              <a:rPr lang="en-US" sz="1200" dirty="0" smtClean="0">
                <a:latin typeface="Arial" pitchFamily="34" charset="0"/>
                <a:ea typeface="Times New Roman" pitchFamily="18" charset="0"/>
                <a:cs typeface="Arial" pitchFamily="34" charset="0"/>
              </a:rPr>
              <a:t>rackable </a:t>
            </a:r>
            <a:r>
              <a:rPr lang="en-US" sz="1200" dirty="0">
                <a:latin typeface="Arial" pitchFamily="34" charset="0"/>
                <a:ea typeface="Times New Roman" pitchFamily="18" charset="0"/>
                <a:cs typeface="Arial" pitchFamily="34" charset="0"/>
              </a:rPr>
              <a:t>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Tangible </a:t>
            </a:r>
            <a:r>
              <a:rPr lang="en-US" sz="1200" dirty="0">
                <a:latin typeface="Arial" pitchFamily="34" charset="0"/>
                <a:ea typeface="Times New Roman" pitchFamily="18" charset="0"/>
                <a:cs typeface="Arial" pitchFamily="34" charset="0"/>
              </a:rPr>
              <a:t>evidence for </a:t>
            </a:r>
            <a:r>
              <a:rPr lang="en-US" sz="1200" dirty="0" smtClean="0">
                <a:latin typeface="Arial" pitchFamily="34" charset="0"/>
                <a:ea typeface="Times New Roman" pitchFamily="18" charset="0"/>
                <a:cs typeface="Arial" pitchFamily="34" charset="0"/>
              </a:rPr>
              <a:t>objective accomplishment</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Support </a:t>
            </a:r>
            <a:r>
              <a:rPr lang="en-US" sz="1200" dirty="0">
                <a:latin typeface="Arial" pitchFamily="34" charset="0"/>
                <a:ea typeface="Times New Roman" pitchFamily="18" charset="0"/>
                <a:cs typeface="Arial" pitchFamily="34" charset="0"/>
              </a:rPr>
              <a:t>of a fair evaluation of </a:t>
            </a:r>
            <a:r>
              <a:rPr lang="en-US" sz="1200" dirty="0" smtClean="0">
                <a:latin typeface="Arial" pitchFamily="34" charset="0"/>
                <a:ea typeface="Times New Roman" pitchFamily="18" charset="0"/>
                <a:cs typeface="Arial" pitchFamily="34" charset="0"/>
              </a:rPr>
              <a:t>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Challenging</a:t>
            </a:r>
            <a:r>
              <a:rPr lang="en-US" sz="1200" dirty="0">
                <a:latin typeface="Arial" pitchFamily="34" charset="0"/>
                <a:ea typeface="Times New Roman" pitchFamily="18" charset="0"/>
                <a:cs typeface="Arial" pitchFamily="34" charset="0"/>
              </a:rPr>
              <a:t>, stretching and </a:t>
            </a:r>
            <a:r>
              <a:rPr lang="en-US" sz="1200" dirty="0" smtClean="0">
                <a:latin typeface="Arial" pitchFamily="34" charset="0"/>
                <a:ea typeface="Times New Roman" pitchFamily="18" charset="0"/>
                <a:cs typeface="Arial" pitchFamily="34" charset="0"/>
              </a:rPr>
              <a:t>reachable</a:t>
            </a:r>
            <a:endParaRPr lang="en-US" sz="1200" dirty="0">
              <a:latin typeface="Arial" pitchFamily="34" charset="0"/>
              <a:ea typeface="Times New Roman" pitchFamily="18" charset="0"/>
              <a:cs typeface="Arial" pitchFamily="34" charset="0"/>
            </a:endParaRP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You </a:t>
            </a:r>
            <a:r>
              <a:rPr lang="en-US" sz="1200" dirty="0">
                <a:latin typeface="Arial" pitchFamily="34" charset="0"/>
                <a:ea typeface="Times New Roman" pitchFamily="18" charset="0"/>
                <a:cs typeface="Arial" pitchFamily="34" charset="0"/>
              </a:rPr>
              <a:t>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a:t>
            </a:r>
            <a:r>
              <a:rPr lang="en-US" sz="1200" dirty="0" smtClean="0">
                <a:latin typeface="Arial" pitchFamily="34" charset="0"/>
                <a:ea typeface="Times New Roman" pitchFamily="18" charset="0"/>
                <a:cs typeface="Arial" pitchFamily="34" charset="0"/>
              </a:rPr>
              <a:t>resources</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smtClean="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Related </a:t>
            </a:r>
            <a:r>
              <a:rPr lang="en-US" sz="1200" dirty="0">
                <a:latin typeface="Arial" pitchFamily="34" charset="0"/>
                <a:ea typeface="Times New Roman" pitchFamily="18" charset="0"/>
                <a:cs typeface="Arial" pitchFamily="34" charset="0"/>
              </a:rPr>
              <a:t>to the person’s </a:t>
            </a:r>
            <a:r>
              <a:rPr lang="en-US" sz="1200" dirty="0" smtClean="0">
                <a:latin typeface="Arial" pitchFamily="34" charset="0"/>
                <a:ea typeface="Times New Roman" pitchFamily="18" charset="0"/>
                <a:cs typeface="Arial" pitchFamily="34" charset="0"/>
              </a:rPr>
              <a:t>job</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1200" dirty="0" smtClean="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Defined time line</a:t>
            </a:r>
            <a:r>
              <a:rPr lang="en-US" sz="1200" dirty="0">
                <a:latin typeface="Arial" pitchFamily="34" charset="0"/>
                <a:ea typeface="Times New Roman" pitchFamily="18" charset="0"/>
                <a:cs typeface="Arial" pitchFamily="34" charset="0"/>
              </a:rPr>
              <a:t>,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Linked </a:t>
            </a:r>
            <a:r>
              <a:rPr lang="en-US" sz="1200" dirty="0">
                <a:latin typeface="Arial" pitchFamily="34" charset="0"/>
                <a:ea typeface="Times New Roman" pitchFamily="18" charset="0"/>
                <a:cs typeface="Arial" pitchFamily="34" charset="0"/>
              </a:rPr>
              <a:t>to a </a:t>
            </a:r>
            <a:r>
              <a:rPr lang="en-US" sz="1200" dirty="0" smtClean="0">
                <a:latin typeface="Arial" pitchFamily="34" charset="0"/>
                <a:ea typeface="Times New Roman" pitchFamily="18" charset="0"/>
                <a:cs typeface="Arial" pitchFamily="34" charset="0"/>
              </a:rPr>
              <a:t>time frame </a:t>
            </a:r>
            <a:r>
              <a:rPr lang="en-US" sz="1200" dirty="0">
                <a:latin typeface="Arial" pitchFamily="34" charset="0"/>
                <a:ea typeface="Times New Roman" pitchFamily="18" charset="0"/>
                <a:cs typeface="Arial" pitchFamily="34" charset="0"/>
              </a:rPr>
              <a:t>that creates a </a:t>
            </a:r>
            <a:r>
              <a:rPr lang="en-US" sz="1200" dirty="0" smtClean="0">
                <a:latin typeface="Arial" pitchFamily="34" charset="0"/>
                <a:ea typeface="Times New Roman" pitchFamily="18" charset="0"/>
                <a:cs typeface="Arial" pitchFamily="34" charset="0"/>
              </a:rPr>
              <a:t>practical</a:t>
            </a:r>
            <a:br>
              <a:rPr lang="en-US" sz="1200" dirty="0" smtClean="0">
                <a:latin typeface="Arial" pitchFamily="34" charset="0"/>
                <a:ea typeface="Times New Roman" pitchFamily="18" charset="0"/>
                <a:cs typeface="Arial" pitchFamily="34" charset="0"/>
              </a:rPr>
            </a:br>
            <a:r>
              <a:rPr lang="en-US" sz="1200" dirty="0" smtClean="0">
                <a:latin typeface="Arial" pitchFamily="34" charset="0"/>
                <a:ea typeface="Times New Roman" pitchFamily="18" charset="0"/>
                <a:cs typeface="Arial" pitchFamily="34" charset="0"/>
              </a:rPr>
              <a:t>  sense of </a:t>
            </a:r>
            <a:r>
              <a:rPr lang="en-US" sz="1200" dirty="0">
                <a:latin typeface="Arial" pitchFamily="34" charset="0"/>
                <a:ea typeface="Times New Roman" pitchFamily="18" charset="0"/>
                <a:cs typeface="Arial" pitchFamily="34" charset="0"/>
              </a:rPr>
              <a:t>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350872"/>
            <a:ext cx="8382000" cy="4985980"/>
          </a:xfrm>
          <a:prstGeom prst="rect">
            <a:avLst/>
          </a:prstGeom>
        </p:spPr>
        <p:txBody>
          <a:bodyPr wrap="square">
            <a:spAutoFit/>
          </a:bodyPr>
          <a:lstStyle/>
          <a:p>
            <a:r>
              <a:rPr lang="en-US" sz="1800" b="1" dirty="0"/>
              <a:t>For US</a:t>
            </a:r>
            <a:r>
              <a:rPr lang="en-US" sz="1800" b="1" dirty="0" smtClean="0"/>
              <a:t>: </a:t>
            </a:r>
          </a:p>
          <a:p>
            <a:r>
              <a:rPr lang="en-US" sz="1500" b="1" dirty="0" smtClean="0"/>
              <a:t>Step </a:t>
            </a:r>
            <a:r>
              <a:rPr lang="en-US" sz="1500" b="1" dirty="0"/>
              <a:t>1: </a:t>
            </a:r>
            <a:r>
              <a:rPr lang="en-US" sz="1500" dirty="0" smtClean="0"/>
              <a:t>Employee's </a:t>
            </a:r>
            <a:r>
              <a:rPr lang="en-US" sz="1500" dirty="0"/>
              <a:t>manager to confirm the </a:t>
            </a:r>
            <a:r>
              <a:rPr lang="en-US" sz="1500" dirty="0" smtClean="0"/>
              <a:t>length and purpose </a:t>
            </a:r>
            <a:r>
              <a:rPr lang="en-US" sz="1500" dirty="0"/>
              <a:t>of the trip.  </a:t>
            </a:r>
            <a:endParaRPr lang="en-US" sz="1500" dirty="0" smtClean="0"/>
          </a:p>
          <a:p>
            <a:endParaRPr lang="en-US" sz="1500" dirty="0" smtClean="0"/>
          </a:p>
          <a:p>
            <a:r>
              <a:rPr lang="en-US" sz="1600" u="sng" dirty="0" smtClean="0"/>
              <a:t>If </a:t>
            </a:r>
            <a:r>
              <a:rPr lang="en-US" sz="1600" u="sng" dirty="0"/>
              <a:t>work is below 90 </a:t>
            </a:r>
            <a:r>
              <a:rPr lang="en-US" sz="1600" u="sng" dirty="0" smtClean="0"/>
              <a:t>days/a, </a:t>
            </a:r>
            <a:r>
              <a:rPr lang="en-US" sz="1600" u="sng" dirty="0"/>
              <a:t>a work </a:t>
            </a:r>
            <a:r>
              <a:rPr lang="en-US" sz="1600" u="sng" dirty="0" smtClean="0"/>
              <a:t>permit is </a:t>
            </a:r>
            <a:r>
              <a:rPr lang="en-US" sz="1600" u="sng" dirty="0"/>
              <a:t>required.</a:t>
            </a:r>
            <a:endParaRPr lang="de-DE" sz="1600" u="sng" dirty="0"/>
          </a:p>
          <a:p>
            <a:r>
              <a:rPr lang="en-US" sz="1500" b="1" dirty="0" smtClean="0"/>
              <a:t>Step 2: </a:t>
            </a:r>
            <a:r>
              <a:rPr lang="en-US" sz="1500" dirty="0" smtClean="0"/>
              <a:t>HR Generalist </a:t>
            </a:r>
            <a:r>
              <a:rPr lang="en-US" sz="1500" dirty="0"/>
              <a:t>+ </a:t>
            </a:r>
            <a:r>
              <a:rPr lang="en-US" sz="1500" dirty="0" err="1"/>
              <a:t>ee's</a:t>
            </a:r>
            <a:r>
              <a:rPr lang="en-US" sz="1500" dirty="0"/>
              <a:t> manager put together the following </a:t>
            </a:r>
            <a:r>
              <a:rPr lang="en-US" sz="1500" dirty="0" smtClean="0"/>
              <a:t>information:</a:t>
            </a:r>
          </a:p>
          <a:p>
            <a:r>
              <a:rPr lang="en-US" sz="1500" dirty="0" smtClean="0"/>
              <a:t>job </a:t>
            </a:r>
            <a:r>
              <a:rPr lang="en-US" sz="1500" dirty="0"/>
              <a:t>description, salary, name and address of the home and host entities, </a:t>
            </a:r>
            <a:r>
              <a:rPr lang="en-US" sz="1500" dirty="0" smtClean="0"/>
              <a:t>proof</a:t>
            </a:r>
          </a:p>
          <a:p>
            <a:r>
              <a:rPr lang="en-US" sz="1500" dirty="0" smtClean="0"/>
              <a:t>of </a:t>
            </a:r>
            <a:r>
              <a:rPr lang="en-US" sz="1500" dirty="0"/>
              <a:t>the social security certificate of coverage, </a:t>
            </a:r>
            <a:r>
              <a:rPr lang="en-US" sz="1500" dirty="0" smtClean="0"/>
              <a:t>a </a:t>
            </a:r>
            <a:r>
              <a:rPr lang="en-US" sz="1500" dirty="0"/>
              <a:t>copy of the signed service agreement between the home company and the client </a:t>
            </a:r>
            <a:r>
              <a:rPr lang="en-US" sz="1500" dirty="0" smtClean="0"/>
              <a:t>company </a:t>
            </a:r>
            <a:r>
              <a:rPr lang="en-US" sz="1500" dirty="0"/>
              <a:t>in France (if provision of services status applies</a:t>
            </a:r>
            <a:r>
              <a:rPr lang="en-US" sz="1500" dirty="0" smtClean="0"/>
              <a:t>).</a:t>
            </a:r>
          </a:p>
          <a:p>
            <a:r>
              <a:rPr lang="en-US" sz="1500" b="1" dirty="0" smtClean="0"/>
              <a:t>Employee</a:t>
            </a:r>
            <a:r>
              <a:rPr lang="en-US" sz="1500" b="1" dirty="0"/>
              <a:t>: </a:t>
            </a:r>
            <a:r>
              <a:rPr lang="en-US" sz="1500" dirty="0"/>
              <a:t>copy passport, </a:t>
            </a:r>
            <a:r>
              <a:rPr lang="en-US" sz="1500" dirty="0" smtClean="0"/>
              <a:t>CV, </a:t>
            </a:r>
            <a:r>
              <a:rPr lang="en-US" sz="1500" dirty="0"/>
              <a:t>degree, marriage/birth </a:t>
            </a:r>
            <a:r>
              <a:rPr lang="en-US" sz="1500" dirty="0" smtClean="0"/>
              <a:t>certificates, birth/ marriage </a:t>
            </a:r>
            <a:r>
              <a:rPr lang="en-US" sz="1500" dirty="0"/>
              <a:t>certificates, </a:t>
            </a:r>
            <a:r>
              <a:rPr lang="en-US" sz="1500" dirty="0" smtClean="0"/>
              <a:t>service </a:t>
            </a:r>
            <a:r>
              <a:rPr lang="en-US" sz="1500" dirty="0"/>
              <a:t>agreement must be translated </a:t>
            </a:r>
            <a:r>
              <a:rPr lang="en-US" sz="1500" dirty="0" smtClean="0"/>
              <a:t>into French.</a:t>
            </a:r>
          </a:p>
          <a:p>
            <a:endParaRPr lang="en-US" sz="1500" dirty="0"/>
          </a:p>
          <a:p>
            <a:r>
              <a:rPr lang="en-US" sz="1500" b="1" dirty="0"/>
              <a:t>Step 3</a:t>
            </a:r>
            <a:r>
              <a:rPr lang="en-US" sz="1500" b="1" dirty="0" smtClean="0"/>
              <a:t>: </a:t>
            </a:r>
            <a:r>
              <a:rPr lang="en-US" sz="1500" dirty="0" smtClean="0"/>
              <a:t>HR Generalist: </a:t>
            </a:r>
            <a:r>
              <a:rPr lang="en-US" sz="1500" dirty="0"/>
              <a:t>Application for a temporary work permit for the </a:t>
            </a:r>
            <a:r>
              <a:rPr lang="en-US" sz="1400" dirty="0" smtClean="0"/>
              <a:t>employee</a:t>
            </a:r>
            <a:r>
              <a:rPr lang="en-US" sz="1500" dirty="0" smtClean="0"/>
              <a:t>. </a:t>
            </a:r>
            <a:r>
              <a:rPr lang="en-US" sz="1500" dirty="0"/>
              <a:t>Approved by the French Ministry of </a:t>
            </a:r>
            <a:r>
              <a:rPr lang="en-US" sz="1500" dirty="0" smtClean="0"/>
              <a:t>Labor</a:t>
            </a:r>
            <a:r>
              <a:rPr lang="en-US" sz="1500" dirty="0"/>
              <a:t>, the </a:t>
            </a:r>
            <a:r>
              <a:rPr lang="en-US" sz="1500" dirty="0" smtClean="0"/>
              <a:t>DIRECCTE, </a:t>
            </a:r>
            <a:r>
              <a:rPr lang="en-US" sz="1500" dirty="0"/>
              <a:t>or a convention </a:t>
            </a:r>
            <a:r>
              <a:rPr lang="en-US" sz="1500" dirty="0" err="1"/>
              <a:t>d’accueil</a:t>
            </a:r>
            <a:r>
              <a:rPr lang="en-US" sz="1500" dirty="0"/>
              <a:t> stamped by the local prefecture if you’re a scientist/researcher</a:t>
            </a:r>
            <a:r>
              <a:rPr lang="en-US" sz="1500" dirty="0" smtClean="0"/>
              <a:t>.</a:t>
            </a:r>
          </a:p>
          <a:p>
            <a:endParaRPr lang="en-US" sz="1500" dirty="0"/>
          </a:p>
          <a:p>
            <a:r>
              <a:rPr lang="en-US" sz="1500" b="1" dirty="0"/>
              <a:t>Step 4</a:t>
            </a:r>
            <a:r>
              <a:rPr lang="en-US" sz="1500" b="1" dirty="0" smtClean="0"/>
              <a:t>: </a:t>
            </a:r>
            <a:r>
              <a:rPr lang="en-US" sz="1500" dirty="0"/>
              <a:t>This </a:t>
            </a:r>
            <a:r>
              <a:rPr lang="en-US" sz="1500" dirty="0" smtClean="0"/>
              <a:t>authorization </a:t>
            </a:r>
            <a:r>
              <a:rPr lang="en-US" sz="1500" dirty="0"/>
              <a:t>to work </a:t>
            </a:r>
            <a:r>
              <a:rPr lang="en-US" sz="1500" dirty="0" smtClean="0"/>
              <a:t>has to be sent </a:t>
            </a:r>
            <a:r>
              <a:rPr lang="en-US" sz="1500" dirty="0"/>
              <a:t>to the </a:t>
            </a:r>
            <a:r>
              <a:rPr lang="en-US" sz="1500" dirty="0" smtClean="0"/>
              <a:t>French embassy/consulate </a:t>
            </a:r>
            <a:r>
              <a:rPr lang="en-US" sz="1500" dirty="0"/>
              <a:t>in the </a:t>
            </a:r>
            <a:r>
              <a:rPr lang="en-US" sz="1500" dirty="0" smtClean="0"/>
              <a:t>employees </a:t>
            </a:r>
            <a:r>
              <a:rPr lang="en-US" sz="1500" dirty="0"/>
              <a:t>home </a:t>
            </a:r>
            <a:r>
              <a:rPr lang="en-US" sz="1500" dirty="0" smtClean="0"/>
              <a:t>country.</a:t>
            </a:r>
          </a:p>
          <a:p>
            <a:endParaRPr lang="en-US" sz="1500" dirty="0" smtClean="0"/>
          </a:p>
          <a:p>
            <a:r>
              <a:rPr lang="en-US" sz="1500" b="1" dirty="0"/>
              <a:t>Step </a:t>
            </a:r>
            <a:r>
              <a:rPr lang="en-US" sz="1500" b="1" dirty="0" smtClean="0"/>
              <a:t>5: </a:t>
            </a:r>
            <a:r>
              <a:rPr lang="en-US" sz="1500" dirty="0"/>
              <a:t>Employee applies for the visa</a:t>
            </a:r>
            <a:r>
              <a:rPr lang="en-US" sz="1500" dirty="0" smtClean="0"/>
              <a:t>.</a:t>
            </a:r>
          </a:p>
          <a:p>
            <a:r>
              <a:rPr lang="en-US" sz="1400" dirty="0" smtClean="0"/>
              <a:t>Length </a:t>
            </a:r>
            <a:r>
              <a:rPr lang="en-US" sz="1400" dirty="0"/>
              <a:t>of time the process takes place: </a:t>
            </a:r>
            <a:r>
              <a:rPr lang="en-US" sz="1400" b="1" dirty="0"/>
              <a:t>Please calculate </a:t>
            </a:r>
            <a:r>
              <a:rPr lang="en-US" sz="1400" b="1" dirty="0" smtClean="0"/>
              <a:t>around 6 weeks.</a:t>
            </a:r>
            <a:endParaRPr lang="en-US" sz="1400" b="1" dirty="0"/>
          </a:p>
          <a:p>
            <a:endParaRPr lang="en-US" sz="15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77981"/>
            <a:ext cx="1628328" cy="141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3785652"/>
          </a:xfrm>
          <a:prstGeom prst="rect">
            <a:avLst/>
          </a:prstGeom>
        </p:spPr>
        <p:txBody>
          <a:bodyPr wrap="square">
            <a:spAutoFit/>
          </a:bodyPr>
          <a:lstStyle/>
          <a:p>
            <a:r>
              <a:rPr lang="en-US" sz="1600" b="1" dirty="0" smtClean="0"/>
              <a:t>For </a:t>
            </a:r>
            <a:r>
              <a:rPr lang="en-US" sz="1600" b="1" dirty="0"/>
              <a:t>European:</a:t>
            </a:r>
          </a:p>
          <a:p>
            <a:endParaRPr lang="en-US" sz="1600" dirty="0"/>
          </a:p>
          <a:p>
            <a:r>
              <a:rPr lang="en-US" sz="1600" dirty="0"/>
              <a:t>Before entering France, for assignees sent on </a:t>
            </a:r>
            <a:r>
              <a:rPr lang="en-US" sz="1600" dirty="0" err="1"/>
              <a:t>secondment</a:t>
            </a:r>
            <a:r>
              <a:rPr lang="en-US" sz="1600" dirty="0"/>
              <a:t>, </a:t>
            </a:r>
            <a:r>
              <a:rPr lang="en-US" sz="1600" dirty="0" smtClean="0"/>
              <a:t>a </a:t>
            </a:r>
            <a:r>
              <a:rPr lang="en-US" sz="1600" dirty="0"/>
              <a:t>declaration should be submitted to the </a:t>
            </a:r>
            <a:r>
              <a:rPr lang="en-US" sz="1600" dirty="0" smtClean="0"/>
              <a:t>labor </a:t>
            </a:r>
            <a:r>
              <a:rPr lang="en-US" sz="1600" dirty="0"/>
              <a:t>inspectorate prior to the assignment and be kept on file. </a:t>
            </a:r>
            <a:endParaRPr lang="en-US" sz="1600" dirty="0" smtClean="0"/>
          </a:p>
          <a:p>
            <a:endParaRPr lang="en-US" sz="1600" dirty="0"/>
          </a:p>
          <a:p>
            <a:r>
              <a:rPr lang="en-US" sz="1600" b="1" dirty="0"/>
              <a:t>Step 1: </a:t>
            </a:r>
            <a:r>
              <a:rPr lang="en-US" sz="1600" dirty="0"/>
              <a:t>HR Generalist </a:t>
            </a:r>
            <a:r>
              <a:rPr lang="en-US" sz="1600" dirty="0" smtClean="0"/>
              <a:t>in France has </a:t>
            </a:r>
            <a:r>
              <a:rPr lang="en-US" sz="1600" dirty="0"/>
              <a:t>to register the </a:t>
            </a:r>
            <a:r>
              <a:rPr lang="en-US" sz="1600" dirty="0" smtClean="0"/>
              <a:t>company</a:t>
            </a:r>
          </a:p>
          <a:p>
            <a:r>
              <a:rPr lang="en-US" sz="1600" dirty="0" smtClean="0">
                <a:hlinkClick r:id="rId3"/>
              </a:rPr>
              <a:t>https</a:t>
            </a:r>
            <a:r>
              <a:rPr lang="en-US" sz="1600" dirty="0">
                <a:hlinkClick r:id="rId3"/>
              </a:rPr>
              <a:t>://</a:t>
            </a:r>
            <a:r>
              <a:rPr lang="en-US" sz="1600" dirty="0" smtClean="0">
                <a:hlinkClick r:id="rId3"/>
              </a:rPr>
              <a:t>www.sipsi.travail.gouv.fr</a:t>
            </a:r>
            <a:endParaRPr lang="en-US" sz="1600" dirty="0" smtClean="0"/>
          </a:p>
          <a:p>
            <a:endParaRPr lang="en-US" sz="1600" dirty="0"/>
          </a:p>
          <a:p>
            <a:r>
              <a:rPr lang="en-US" sz="1600" b="1" dirty="0"/>
              <a:t>Step 2: </a:t>
            </a:r>
            <a:r>
              <a:rPr lang="en-US" sz="1600" dirty="0"/>
              <a:t>HR Generalist </a:t>
            </a:r>
            <a:r>
              <a:rPr lang="en-US" sz="1600" dirty="0" smtClean="0"/>
              <a:t>in </a:t>
            </a:r>
            <a:r>
              <a:rPr lang="en-US" sz="1600" dirty="0"/>
              <a:t>F</a:t>
            </a:r>
            <a:r>
              <a:rPr lang="en-US" sz="1600" dirty="0" smtClean="0"/>
              <a:t>rance has </a:t>
            </a:r>
            <a:r>
              <a:rPr lang="en-US" sz="1600" dirty="0"/>
              <a:t>to register the </a:t>
            </a:r>
            <a:r>
              <a:rPr lang="en-US" sz="1600" dirty="0" smtClean="0"/>
              <a:t>employee:</a:t>
            </a:r>
            <a:br>
              <a:rPr lang="en-US" sz="1600" dirty="0" smtClean="0"/>
            </a:br>
            <a:r>
              <a:rPr lang="en-US" sz="1600" dirty="0" smtClean="0"/>
              <a:t>same internet address</a:t>
            </a:r>
          </a:p>
          <a:p>
            <a:endParaRPr lang="en-US" sz="1600" dirty="0" smtClean="0"/>
          </a:p>
          <a:p>
            <a:r>
              <a:rPr lang="en-US" sz="1600" b="1" dirty="0" smtClean="0"/>
              <a:t>Step </a:t>
            </a:r>
            <a:r>
              <a:rPr lang="en-US" sz="1600" b="1" dirty="0"/>
              <a:t>3: </a:t>
            </a:r>
            <a:r>
              <a:rPr lang="en-US" sz="1600" dirty="0"/>
              <a:t>HR Specialist has to apply for A1 certificate</a:t>
            </a:r>
            <a:r>
              <a:rPr lang="en-US" sz="1600" dirty="0" smtClean="0"/>
              <a:t>.</a:t>
            </a:r>
          </a:p>
          <a:p>
            <a:endParaRPr lang="en-US" sz="1600" dirty="0"/>
          </a:p>
          <a:p>
            <a:r>
              <a:rPr lang="en-US" sz="1600" b="1" dirty="0"/>
              <a:t>Step 4: </a:t>
            </a:r>
            <a:r>
              <a:rPr lang="en-US" sz="1600" dirty="0"/>
              <a:t>Employee has to take the document about </a:t>
            </a:r>
            <a:r>
              <a:rPr lang="en-US" sz="1600" dirty="0" smtClean="0"/>
              <a:t>registration,</a:t>
            </a:r>
          </a:p>
          <a:p>
            <a:r>
              <a:rPr lang="en-US" sz="1600" dirty="0" smtClean="0"/>
              <a:t>the </a:t>
            </a:r>
            <a:r>
              <a:rPr lang="en-US" sz="1600" dirty="0"/>
              <a:t>A1 certificate, his contract and a </a:t>
            </a:r>
            <a:r>
              <a:rPr lang="en-US" sz="1600" dirty="0" smtClean="0"/>
              <a:t>pay slip </a:t>
            </a:r>
            <a:r>
              <a:rPr lang="en-US" sz="1600" dirty="0"/>
              <a:t>with him.</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66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2862322"/>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Germany</a:t>
            </a:r>
          </a:p>
          <a:p>
            <a:r>
              <a:rPr lang="en-US" sz="1600" b="1" dirty="0" smtClean="0"/>
              <a:t>Main rule</a:t>
            </a:r>
          </a:p>
          <a:p>
            <a:r>
              <a:rPr lang="en-US" sz="1600" dirty="0" smtClean="0"/>
              <a:t>MTS </a:t>
            </a:r>
            <a:r>
              <a:rPr lang="en-US" sz="1600" dirty="0"/>
              <a:t>Systems Corp. has to list in advance </a:t>
            </a:r>
            <a:r>
              <a:rPr lang="en-US" sz="1600" dirty="0" smtClean="0"/>
              <a:t>each </a:t>
            </a:r>
            <a:r>
              <a:rPr lang="en-US" sz="1600" dirty="0"/>
              <a:t>hands-on work </a:t>
            </a:r>
            <a:r>
              <a:rPr lang="en-US" sz="1600" dirty="0" smtClean="0"/>
              <a:t>stay </a:t>
            </a:r>
            <a:r>
              <a:rPr lang="en-US" sz="1600" dirty="0"/>
              <a:t>of non-EU employees in Germany in a notification </a:t>
            </a:r>
            <a:r>
              <a:rPr lang="en-US" sz="1600" dirty="0" smtClean="0"/>
              <a:t>form. </a:t>
            </a:r>
            <a:r>
              <a:rPr lang="en-US" sz="1600" dirty="0"/>
              <a:t>MTS Systems Corp. </a:t>
            </a:r>
            <a:r>
              <a:rPr lang="en-US" sz="1600" dirty="0" smtClean="0"/>
              <a:t>needs to authorize </a:t>
            </a:r>
            <a:r>
              <a:rPr lang="en-US" sz="1600" dirty="0"/>
              <a:t>MTS Systems Germany to sign and submit the completed form to the FEA.</a:t>
            </a:r>
          </a:p>
          <a:p>
            <a:endParaRPr lang="en-US" sz="1600" dirty="0" smtClean="0"/>
          </a:p>
          <a:p>
            <a:r>
              <a:rPr lang="en-US" sz="1600" dirty="0" smtClean="0"/>
              <a:t>Besides</a:t>
            </a:r>
            <a:r>
              <a:rPr lang="en-US" sz="1600" dirty="0"/>
              <a:t>, the contractual agreement between MTS Systems Corp. and the German MTS entity, a performance specification must be attached to the </a:t>
            </a:r>
            <a:r>
              <a:rPr lang="en-US" sz="1600" dirty="0" smtClean="0"/>
              <a:t>notification form</a:t>
            </a:r>
            <a:r>
              <a:rPr lang="en-US" sz="1600" dirty="0"/>
              <a:t>.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smtClean="0"/>
              <a:t> </a:t>
            </a:r>
            <a:endParaRPr lang="en-US" b="1" dirty="0"/>
          </a:p>
        </p:txBody>
      </p:sp>
      <p:sp>
        <p:nvSpPr>
          <p:cNvPr id="5" name="Rechteck 4"/>
          <p:cNvSpPr/>
          <p:nvPr/>
        </p:nvSpPr>
        <p:spPr>
          <a:xfrm>
            <a:off x="612913" y="3962400"/>
            <a:ext cx="8001000" cy="1877437"/>
          </a:xfrm>
          <a:prstGeom prst="rect">
            <a:avLst/>
          </a:prstGeom>
        </p:spPr>
        <p:txBody>
          <a:bodyPr wrap="square">
            <a:spAutoFit/>
          </a:bodyPr>
          <a:lstStyle/>
          <a:p>
            <a:r>
              <a:rPr lang="en-US" sz="1800" b="1" dirty="0"/>
              <a:t>For US:</a:t>
            </a:r>
          </a:p>
          <a:p>
            <a:r>
              <a:rPr lang="en-US" sz="1600" b="1" dirty="0" smtClean="0"/>
              <a:t>Step </a:t>
            </a:r>
            <a:r>
              <a:rPr lang="en-US" sz="1600" b="1" dirty="0"/>
              <a:t>1: </a:t>
            </a:r>
            <a:r>
              <a:rPr lang="en-US" sz="1600" dirty="0"/>
              <a:t>Responsible Manager informs HR </a:t>
            </a:r>
            <a:r>
              <a:rPr lang="en-US" sz="1600" dirty="0" smtClean="0"/>
              <a:t>Specialist, </a:t>
            </a:r>
            <a:r>
              <a:rPr lang="en-US" sz="1600" dirty="0"/>
              <a:t>cc HR Manager Test EU + sends all necessary data (contact data of MTS Systems Corp. (supplier) and of German MTS </a:t>
            </a:r>
            <a:r>
              <a:rPr lang="en-US" sz="1600" dirty="0" smtClean="0"/>
              <a:t>entity, </a:t>
            </a:r>
            <a:r>
              <a:rPr lang="en-US" sz="1600" dirty="0"/>
              <a:t>purpose of hands-on work, place of work in Germany, number of employees, nationalities of employees, list of </a:t>
            </a:r>
            <a:r>
              <a:rPr lang="en-US" sz="1600" dirty="0" smtClean="0"/>
              <a:t>employees</a:t>
            </a:r>
          </a:p>
          <a:p>
            <a:r>
              <a:rPr lang="en-US" sz="1600" dirty="0" smtClean="0"/>
              <a:t>(full </a:t>
            </a:r>
            <a:r>
              <a:rPr lang="en-US" sz="1600" dirty="0"/>
              <a:t>name, birth date, profession/position title, start and end </a:t>
            </a:r>
            <a:r>
              <a:rPr lang="en-US" sz="1600" dirty="0" smtClean="0"/>
              <a:t>date</a:t>
            </a:r>
          </a:p>
          <a:p>
            <a:r>
              <a:rPr lang="en-US" sz="1600" dirty="0" smtClean="0"/>
              <a:t>of </a:t>
            </a:r>
            <a:r>
              <a:rPr lang="en-US" sz="1600" dirty="0"/>
              <a:t>stays in Germany, address of customer, work to do).</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228600" y="1143000"/>
            <a:ext cx="8610600" cy="4878259"/>
          </a:xfrm>
          <a:prstGeom prst="rect">
            <a:avLst/>
          </a:prstGeom>
        </p:spPr>
        <p:txBody>
          <a:bodyPr wrap="square">
            <a:spAutoFit/>
          </a:bodyPr>
          <a:lstStyle/>
          <a:p>
            <a:r>
              <a:rPr lang="de-DE" b="1" dirty="0">
                <a:solidFill>
                  <a:srgbClr val="C00000"/>
                </a:solidFill>
                <a:latin typeface="Arial" pitchFamily="34" charset="0"/>
                <a:cs typeface="Arial" pitchFamily="34" charset="0"/>
              </a:rPr>
              <a:t>Germany</a:t>
            </a:r>
          </a:p>
          <a:p>
            <a:endParaRPr lang="en-US" sz="1500" dirty="0" smtClean="0"/>
          </a:p>
          <a:p>
            <a:r>
              <a:rPr lang="en-US" sz="1600" b="1" dirty="0" smtClean="0"/>
              <a:t>Step </a:t>
            </a:r>
            <a:r>
              <a:rPr lang="en-US" sz="1600" b="1" dirty="0"/>
              <a:t>2: </a:t>
            </a:r>
            <a:r>
              <a:rPr lang="en-US" sz="1600" dirty="0"/>
              <a:t>HR </a:t>
            </a:r>
            <a:r>
              <a:rPr lang="en-US" sz="1600" dirty="0" smtClean="0"/>
              <a:t>Specialist </a:t>
            </a:r>
            <a:r>
              <a:rPr lang="en-US" sz="1600" dirty="0"/>
              <a:t>creates a letter  to legal: We in Germany are allowed to sign the form and a letter of confirmation </a:t>
            </a:r>
            <a:r>
              <a:rPr lang="en-US" sz="1600" dirty="0" smtClean="0"/>
              <a:t>(template</a:t>
            </a:r>
            <a:r>
              <a:rPr lang="en-US" sz="1600" dirty="0"/>
              <a:t>) from MTS Corp. that they are the producer/deliver of the equipment and have to do the installation</a:t>
            </a:r>
            <a:r>
              <a:rPr lang="en-US" sz="1600" dirty="0" smtClean="0"/>
              <a:t>.</a:t>
            </a:r>
          </a:p>
          <a:p>
            <a:endParaRPr lang="en-US" sz="1600" dirty="0"/>
          </a:p>
          <a:p>
            <a:r>
              <a:rPr lang="en-US" sz="1600" b="1" dirty="0"/>
              <a:t>Step 3: </a:t>
            </a:r>
            <a:r>
              <a:rPr lang="en-US" sz="1600" dirty="0"/>
              <a:t>Legal sends the (two) letters signed back to HR </a:t>
            </a:r>
            <a:r>
              <a:rPr lang="en-US" sz="1600" dirty="0" smtClean="0"/>
              <a:t>Specialist</a:t>
            </a:r>
          </a:p>
          <a:p>
            <a:endParaRPr lang="en-US" sz="1600" dirty="0"/>
          </a:p>
          <a:p>
            <a:r>
              <a:rPr lang="en-US" sz="1600" b="1" dirty="0"/>
              <a:t>Step 4: </a:t>
            </a:r>
            <a:r>
              <a:rPr lang="en-US" sz="1600" dirty="0"/>
              <a:t>HR </a:t>
            </a:r>
            <a:r>
              <a:rPr lang="en-US" sz="1600" dirty="0" smtClean="0"/>
              <a:t>Specialist </a:t>
            </a:r>
            <a:r>
              <a:rPr lang="en-US" sz="1600" dirty="0"/>
              <a:t>sends the request and all documents to FEA</a:t>
            </a:r>
            <a:r>
              <a:rPr lang="en-US" sz="1600" dirty="0" smtClean="0"/>
              <a:t>.</a:t>
            </a:r>
          </a:p>
          <a:p>
            <a:endParaRPr lang="en-US" sz="1600" dirty="0"/>
          </a:p>
          <a:p>
            <a:r>
              <a:rPr lang="en-US" sz="1600" b="1" dirty="0" smtClean="0"/>
              <a:t>Step 5: </a:t>
            </a:r>
            <a:r>
              <a:rPr lang="en-US" sz="1600" dirty="0" smtClean="0"/>
              <a:t>If the approval is </a:t>
            </a:r>
            <a:r>
              <a:rPr lang="en-US" sz="1600" dirty="0"/>
              <a:t>back HR Specialist sends </a:t>
            </a:r>
            <a:r>
              <a:rPr lang="en-US" sz="1600" dirty="0" smtClean="0"/>
              <a:t>it to the impacted employee and the responsible manager.</a:t>
            </a:r>
          </a:p>
          <a:p>
            <a:endParaRPr lang="en-US" sz="1600" dirty="0" smtClean="0"/>
          </a:p>
          <a:p>
            <a:r>
              <a:rPr lang="en-US" sz="1600" b="1" dirty="0"/>
              <a:t>Step </a:t>
            </a:r>
            <a:r>
              <a:rPr lang="en-US" sz="1600" b="1" dirty="0" smtClean="0"/>
              <a:t>6: </a:t>
            </a:r>
            <a:r>
              <a:rPr lang="en-US" sz="1600" dirty="0"/>
              <a:t>Employee should take the printed approval with him.</a:t>
            </a:r>
          </a:p>
          <a:p>
            <a:r>
              <a:rPr lang="en-US" sz="1600" dirty="0"/>
              <a:t>Length of time the process takes place: Please calculate around </a:t>
            </a:r>
            <a:r>
              <a:rPr lang="en-US" sz="1600" dirty="0" smtClean="0"/>
              <a:t>2 </a:t>
            </a:r>
            <a:r>
              <a:rPr lang="en-US" sz="1600" dirty="0"/>
              <a:t>weeks.</a:t>
            </a:r>
          </a:p>
          <a:p>
            <a:endParaRPr lang="en-US" sz="1600" dirty="0"/>
          </a:p>
          <a:p>
            <a:r>
              <a:rPr lang="en-US" b="1" dirty="0"/>
              <a:t>For European:</a:t>
            </a:r>
          </a:p>
          <a:p>
            <a:r>
              <a:rPr lang="en-US" sz="1600" dirty="0"/>
              <a:t>Nothing to do if work is no longer than 90 days.</a:t>
            </a:r>
            <a:endParaRPr lang="de-DE"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5759"/>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Main rule</a:t>
            </a:r>
          </a:p>
          <a:p>
            <a:pPr marL="0" indent="0">
              <a:buNone/>
            </a:pPr>
            <a:r>
              <a:rPr lang="en-US" sz="1600" dirty="0" smtClean="0"/>
              <a:t>No </a:t>
            </a:r>
            <a:r>
              <a:rPr lang="en-US" sz="1600" dirty="0"/>
              <a:t>work permit is required if the employee provides installation work for up to 15 days within a 30 day </a:t>
            </a:r>
            <a:r>
              <a:rPr lang="en-US" sz="1600" dirty="0" smtClean="0"/>
              <a:t>period</a:t>
            </a:r>
          </a:p>
          <a:p>
            <a:pPr marL="0" indent="0">
              <a:buNone/>
            </a:pPr>
            <a:endParaRPr lang="en-US" sz="1600" u="sng" dirty="0" smtClean="0"/>
          </a:p>
          <a:p>
            <a:pPr marL="0" indent="0">
              <a:buNone/>
            </a:pPr>
            <a:r>
              <a:rPr lang="en-US" sz="1600" u="sng" dirty="0" smtClean="0"/>
              <a:t>Period </a:t>
            </a:r>
            <a:r>
              <a:rPr lang="en-US" sz="1600" u="sng" dirty="0"/>
              <a:t>of stay is up to 90 days within a 180-day period</a:t>
            </a:r>
          </a:p>
          <a:p>
            <a:pPr marL="0" indent="0">
              <a:buNone/>
            </a:pPr>
            <a:r>
              <a:rPr lang="en-US" sz="1600" dirty="0"/>
              <a:t>The single work permit can be obtained at the Hungarian </a:t>
            </a:r>
            <a:r>
              <a:rPr lang="en-US" sz="1600" dirty="0" smtClean="0"/>
              <a:t>Labor </a:t>
            </a:r>
            <a:r>
              <a:rPr lang="en-US" sz="1600" dirty="0"/>
              <a:t>Authority. The host company (employer) is required to file an application for workforce need and for the work permit. </a:t>
            </a:r>
            <a:r>
              <a:rPr lang="en-US" sz="1600" dirty="0" smtClean="0"/>
              <a:t>The </a:t>
            </a:r>
            <a:r>
              <a:rPr lang="en-US" sz="1600" dirty="0"/>
              <a:t>US citizen may start working in Hungary only in possession of the valid permits.</a:t>
            </a:r>
          </a:p>
          <a:p>
            <a:pPr marL="0" indent="0">
              <a:buNone/>
            </a:pPr>
            <a:endParaRPr lang="de-DE" dirty="0"/>
          </a:p>
          <a:p>
            <a:pPr marL="0" indent="0">
              <a:buNone/>
            </a:pPr>
            <a:endParaRPr lang="de-DE" dirty="0"/>
          </a:p>
        </p:txBody>
      </p:sp>
      <p:sp>
        <p:nvSpPr>
          <p:cNvPr id="4" name="Rechteck 3"/>
          <p:cNvSpPr/>
          <p:nvPr/>
        </p:nvSpPr>
        <p:spPr>
          <a:xfrm>
            <a:off x="381000" y="4267200"/>
            <a:ext cx="8458200" cy="1877437"/>
          </a:xfrm>
          <a:prstGeom prst="rect">
            <a:avLst/>
          </a:prstGeom>
        </p:spPr>
        <p:txBody>
          <a:bodyPr wrap="square">
            <a:spAutoFit/>
          </a:bodyPr>
          <a:lstStyle/>
          <a:p>
            <a:r>
              <a:rPr lang="en-US" b="1" dirty="0"/>
              <a:t>For US:</a:t>
            </a:r>
          </a:p>
          <a:p>
            <a:pPr marL="0" indent="0">
              <a:buNone/>
            </a:pPr>
            <a:r>
              <a:rPr lang="en-US" sz="1600" b="1" dirty="0" smtClean="0"/>
              <a:t>Step </a:t>
            </a:r>
            <a:r>
              <a:rPr lang="en-US" sz="1600" b="1" dirty="0"/>
              <a:t>1: </a:t>
            </a:r>
            <a:r>
              <a:rPr lang="en-US" sz="1600" dirty="0"/>
              <a:t>Employee's manager to confirm purpose and length of trip</a:t>
            </a:r>
            <a:r>
              <a:rPr lang="en-US" sz="1600" dirty="0" smtClean="0"/>
              <a:t>.</a:t>
            </a:r>
          </a:p>
          <a:p>
            <a:pPr marL="0" indent="0">
              <a:buNone/>
            </a:pPr>
            <a:endParaRPr lang="en-US" sz="1600" dirty="0" smtClean="0"/>
          </a:p>
          <a:p>
            <a:pPr marL="0" indent="0">
              <a:buNone/>
            </a:pPr>
            <a:r>
              <a:rPr lang="en-US" sz="1600" b="1" dirty="0"/>
              <a:t>Step 2: </a:t>
            </a:r>
            <a:r>
              <a:rPr lang="en-US" sz="1600" dirty="0"/>
              <a:t>If no work permit is required,  the host company (employer) has notification obligation to the </a:t>
            </a:r>
            <a:r>
              <a:rPr lang="en-US" sz="1600" dirty="0" err="1"/>
              <a:t>Labour</a:t>
            </a:r>
            <a:r>
              <a:rPr lang="en-US" sz="1600" dirty="0"/>
              <a:t> Authority that the third-country national who works for it, does not need any work permit.</a:t>
            </a:r>
            <a:endParaRPr lang="en-US" sz="1600" dirty="0" smtClean="0"/>
          </a:p>
          <a:p>
            <a:pPr marL="0" indent="0">
              <a:buNone/>
            </a:pPr>
            <a:endParaRPr lang="en-US"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60591"/>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Step 3:</a:t>
            </a:r>
            <a:r>
              <a:rPr lang="en-US" sz="1600" dirty="0" smtClean="0"/>
              <a:t> </a:t>
            </a:r>
            <a:r>
              <a:rPr lang="en-US" sz="1600" dirty="0"/>
              <a:t>If it is determined that a work permit is required, employee (or MTS on behalf of the </a:t>
            </a:r>
            <a:r>
              <a:rPr lang="en-US" sz="1600" dirty="0" smtClean="0"/>
              <a:t>employee) </a:t>
            </a:r>
            <a:r>
              <a:rPr lang="en-US" sz="1600" dirty="0"/>
              <a:t>should file an application for workforce need and a work permit application. </a:t>
            </a:r>
          </a:p>
          <a:p>
            <a:pPr marL="0" indent="0">
              <a:buNone/>
            </a:pPr>
            <a:endParaRPr lang="en-US" b="1" dirty="0"/>
          </a:p>
          <a:p>
            <a:pPr marL="0" indent="0">
              <a:buNone/>
            </a:pPr>
            <a:r>
              <a:rPr lang="en-US" sz="1600" b="1" dirty="0" smtClean="0"/>
              <a:t>Step </a:t>
            </a:r>
            <a:r>
              <a:rPr lang="en-US" sz="1600" b="1" dirty="0"/>
              <a:t>4</a:t>
            </a:r>
            <a:r>
              <a:rPr lang="en-US" sz="1600" b="1" dirty="0" smtClean="0"/>
              <a:t>: </a:t>
            </a:r>
            <a:r>
              <a:rPr lang="en-US" sz="1600" dirty="0"/>
              <a:t>The "hiring" company must advertise the job at the Hungarian </a:t>
            </a:r>
            <a:r>
              <a:rPr lang="en-US" sz="1600" dirty="0" smtClean="0"/>
              <a:t>Labor </a:t>
            </a:r>
            <a:r>
              <a:rPr lang="en-US" sz="1600" dirty="0"/>
              <a:t>Office for a fixed period of 15 days. This is to give a chance for unemployed Hungarian citizens to apply for the position</a:t>
            </a:r>
            <a:r>
              <a:rPr lang="en-US" sz="1600" dirty="0" smtClean="0"/>
              <a:t>.</a:t>
            </a:r>
          </a:p>
          <a:p>
            <a:pPr marL="0" indent="0">
              <a:buNone/>
            </a:pPr>
            <a:endParaRPr lang="en-US" sz="1600" dirty="0"/>
          </a:p>
          <a:p>
            <a:pPr marL="0" indent="0">
              <a:buNone/>
            </a:pPr>
            <a:r>
              <a:rPr lang="en-US" sz="1600" b="1" dirty="0"/>
              <a:t>Step </a:t>
            </a:r>
            <a:r>
              <a:rPr lang="en-US" sz="1600" b="1" dirty="0" smtClean="0"/>
              <a:t>5: </a:t>
            </a:r>
            <a:r>
              <a:rPr lang="en-US" sz="1600" dirty="0"/>
              <a:t>Afterwards MTS can apply for the work permit on behalf of the employee. </a:t>
            </a:r>
            <a:endParaRPr lang="en-US" sz="1600" dirty="0" smtClean="0"/>
          </a:p>
          <a:p>
            <a:pPr marL="0" indent="0">
              <a:buNone/>
            </a:pPr>
            <a:r>
              <a:rPr lang="en-US" sz="1600" dirty="0"/>
              <a:t>Length of time the process takes place: Please calculate around </a:t>
            </a:r>
            <a:r>
              <a:rPr lang="en-US" sz="1600" dirty="0" smtClean="0"/>
              <a:t>3 </a:t>
            </a:r>
            <a:r>
              <a:rPr lang="en-US" sz="1600" dirty="0"/>
              <a:t>weeks.</a:t>
            </a:r>
          </a:p>
          <a:p>
            <a:pPr marL="0" indent="0">
              <a:buNone/>
            </a:pPr>
            <a:endParaRPr lang="en-US" sz="1600" dirty="0" smtClean="0"/>
          </a:p>
          <a:p>
            <a:pPr marL="0" indent="0">
              <a:buNone/>
            </a:pPr>
            <a:r>
              <a:rPr lang="en-US" b="1" dirty="0" smtClean="0"/>
              <a:t>For </a:t>
            </a:r>
            <a:r>
              <a:rPr lang="en-US" b="1" dirty="0"/>
              <a:t>European:</a:t>
            </a:r>
          </a:p>
          <a:p>
            <a:pPr marL="0" indent="0">
              <a:buNone/>
            </a:pPr>
            <a:r>
              <a:rPr lang="en-US" sz="1600" b="1" dirty="0" smtClean="0"/>
              <a:t>Step </a:t>
            </a:r>
            <a:r>
              <a:rPr lang="en-US" sz="1600" b="1" dirty="0"/>
              <a:t>1: </a:t>
            </a:r>
            <a:r>
              <a:rPr lang="en-US" sz="1600" dirty="0"/>
              <a:t>HR Specialist registers </a:t>
            </a:r>
            <a:r>
              <a:rPr lang="en-US" sz="1600" dirty="0" smtClean="0"/>
              <a:t>employee </a:t>
            </a:r>
            <a:r>
              <a:rPr lang="en-US" sz="1600" dirty="0"/>
              <a:t>at NFSZ (gov. labor agency)</a:t>
            </a:r>
          </a:p>
          <a:p>
            <a:pPr marL="0" indent="0">
              <a:buNone/>
            </a:pPr>
            <a:r>
              <a:rPr lang="en-US" sz="1600" b="1" dirty="0"/>
              <a:t>Step 2: </a:t>
            </a:r>
            <a:r>
              <a:rPr lang="en-US" sz="1600" dirty="0"/>
              <a:t>Employee registers himself at BAH = Office for </a:t>
            </a:r>
            <a:r>
              <a:rPr lang="en-US" sz="1600" dirty="0" smtClean="0"/>
              <a:t>Immigration</a:t>
            </a:r>
          </a:p>
          <a:p>
            <a:pPr marL="0" indent="0">
              <a:buNone/>
            </a:pPr>
            <a:r>
              <a:rPr lang="en-US" sz="1600" dirty="0" smtClean="0"/>
              <a:t>and </a:t>
            </a:r>
            <a:r>
              <a:rPr lang="en-US" sz="1600" dirty="0"/>
              <a:t>Citizenship</a:t>
            </a:r>
          </a:p>
          <a:p>
            <a:pPr marL="0" indent="0">
              <a:buNone/>
            </a:pPr>
            <a:r>
              <a:rPr lang="en-US" sz="1600" b="1" dirty="0"/>
              <a:t>Step 3: </a:t>
            </a:r>
            <a:r>
              <a:rPr lang="en-US" sz="1600" dirty="0"/>
              <a:t>HR Specialist applies for A1 certificate for </a:t>
            </a:r>
            <a:r>
              <a:rPr lang="en-US" sz="1600" dirty="0" smtClean="0"/>
              <a:t>employee</a:t>
            </a:r>
            <a:endParaRPr lang="en-US" sz="1600" dirty="0"/>
          </a:p>
          <a:p>
            <a:pPr marL="0" indent="0">
              <a:buNone/>
            </a:pPr>
            <a:r>
              <a:rPr lang="en-US" sz="1600" b="1" dirty="0"/>
              <a:t>Step 4: </a:t>
            </a:r>
            <a:r>
              <a:rPr lang="en-US" sz="1600" dirty="0" smtClean="0"/>
              <a:t>Employee </a:t>
            </a:r>
            <a:r>
              <a:rPr lang="en-US" sz="1600" dirty="0"/>
              <a:t>has to take the documents with him.</a:t>
            </a:r>
            <a:endParaRPr lang="de-DE" sz="1600" dirty="0"/>
          </a:p>
        </p:txBody>
      </p:sp>
      <p:sp>
        <p:nvSpPr>
          <p:cNvPr id="5" name="TextBox 4">
            <a:hlinkClick r:id="rId3" action="ppaction://hlinksldjump"/>
          </p:cNvPr>
          <p:cNvSpPr txBox="1"/>
          <p:nvPr/>
        </p:nvSpPr>
        <p:spPr>
          <a:xfrm>
            <a:off x="6257192" y="613265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028592" y="616968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7311"/>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42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endParaRPr lang="de-DE" b="1" dirty="0" smtClean="0">
              <a:solidFill>
                <a:srgbClr val="C00000"/>
              </a:solidFill>
            </a:endParaRPr>
          </a:p>
          <a:p>
            <a:r>
              <a:rPr lang="en-US" sz="1600" b="1" dirty="0" smtClean="0"/>
              <a:t>Main rule</a:t>
            </a:r>
          </a:p>
          <a:p>
            <a:r>
              <a:rPr lang="en-US" sz="1600" dirty="0" smtClean="0"/>
              <a:t>Regardless </a:t>
            </a:r>
            <a:r>
              <a:rPr lang="en-US" sz="1600" dirty="0"/>
              <a:t>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a:t>
            </a:r>
            <a:r>
              <a:rPr lang="en-US" sz="1600" dirty="0" smtClean="0"/>
              <a:t>Italian </a:t>
            </a:r>
            <a:r>
              <a:rPr lang="en-US" sz="1600" dirty="0"/>
              <a:t>Immigration law provides for different kinds of assignment procedures, depending on the relationship between the foreign and Italian company and the job to be carried out</a:t>
            </a:r>
            <a:r>
              <a:rPr lang="en-US" sz="1600" dirty="0" smtClean="0"/>
              <a:t>.</a:t>
            </a:r>
          </a:p>
          <a:p>
            <a:endParaRPr lang="en-US" sz="1600" dirty="0" smtClean="0"/>
          </a:p>
          <a:p>
            <a:r>
              <a:rPr lang="en-US" sz="1600" u="sng" dirty="0" smtClean="0"/>
              <a:t>Relevant for MTS: </a:t>
            </a:r>
            <a:r>
              <a:rPr lang="en-US" sz="1600" dirty="0" smtClean="0"/>
              <a:t>Service </a:t>
            </a:r>
            <a:r>
              <a:rPr lang="en-US" sz="1600" dirty="0"/>
              <a:t>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770537"/>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r>
              <a:rPr lang="en-US" b="1" dirty="0"/>
              <a:t>For US:</a:t>
            </a:r>
          </a:p>
          <a:p>
            <a:r>
              <a:rPr lang="en-US" sz="1600" b="1" dirty="0" smtClean="0"/>
              <a:t>Step </a:t>
            </a:r>
            <a:r>
              <a:rPr lang="en-US" sz="1600" b="1" dirty="0"/>
              <a:t>1: </a:t>
            </a:r>
            <a:r>
              <a:rPr lang="en-US" sz="1600" dirty="0"/>
              <a:t>Employee's manager should determine the purpose + the length of the trip. </a:t>
            </a:r>
          </a:p>
          <a:p>
            <a:endParaRPr lang="en-US" sz="1600" dirty="0" smtClean="0"/>
          </a:p>
          <a:p>
            <a:r>
              <a:rPr lang="en-US" sz="1600" b="1" dirty="0" smtClean="0"/>
              <a:t>Step </a:t>
            </a:r>
            <a:r>
              <a:rPr lang="en-US" sz="1600" b="1" dirty="0"/>
              <a:t>2: </a:t>
            </a:r>
            <a:r>
              <a:rPr lang="en-US" sz="1600" dirty="0"/>
              <a:t>If the activities do not fall under the approved business visitor definition then an application must be made for a work permit = assignment agreement. </a:t>
            </a:r>
            <a:endParaRPr lang="en-US" sz="1600" dirty="0" smtClean="0"/>
          </a:p>
          <a:p>
            <a:r>
              <a:rPr lang="en-US" sz="1600" dirty="0"/>
              <a:t>Length of time the process takes place: Please calculate around 3 weeks.</a:t>
            </a:r>
          </a:p>
          <a:p>
            <a:endParaRPr lang="en-US" sz="1600" dirty="0" smtClean="0"/>
          </a:p>
          <a:p>
            <a:r>
              <a:rPr lang="en-US" sz="1600" b="1" dirty="0"/>
              <a:t>Step </a:t>
            </a:r>
            <a:r>
              <a:rPr lang="en-US" sz="1600" b="1" dirty="0" smtClean="0"/>
              <a:t>3: </a:t>
            </a:r>
            <a:r>
              <a:rPr lang="en-US" sz="1600" dirty="0" smtClean="0"/>
              <a:t>Travel team applies </a:t>
            </a:r>
            <a:r>
              <a:rPr lang="en-US" sz="1600" dirty="0"/>
              <a:t>for A1 certificate for </a:t>
            </a:r>
            <a:r>
              <a:rPr lang="en-US" sz="1600" dirty="0" smtClean="0"/>
              <a:t>employee</a:t>
            </a:r>
            <a:endParaRPr lang="en-US" sz="1600" dirty="0"/>
          </a:p>
          <a:p>
            <a:endParaRPr lang="en-US" sz="1600" dirty="0"/>
          </a:p>
          <a:p>
            <a:r>
              <a:rPr lang="en-US" sz="1600" b="1" dirty="0"/>
              <a:t>Step </a:t>
            </a:r>
            <a:r>
              <a:rPr lang="en-US" sz="1600" b="1" dirty="0" smtClean="0"/>
              <a:t>4: </a:t>
            </a:r>
            <a:r>
              <a:rPr lang="en-US" sz="1600" dirty="0"/>
              <a:t>Employee has to take the A1 certificate with him.</a:t>
            </a:r>
            <a:endParaRPr lang="de-DE" sz="1600" dirty="0"/>
          </a:p>
          <a:p>
            <a:endParaRPr lang="en-US" sz="1600" dirty="0"/>
          </a:p>
          <a:p>
            <a:endParaRPr lang="en-US" sz="1600" dirty="0" smtClean="0"/>
          </a:p>
          <a:p>
            <a:r>
              <a:rPr lang="en-US" b="1" dirty="0"/>
              <a:t>For European:</a:t>
            </a:r>
          </a:p>
          <a:p>
            <a:r>
              <a:rPr lang="en-US" sz="1600" b="1" dirty="0" smtClean="0"/>
              <a:t>Step </a:t>
            </a:r>
            <a:r>
              <a:rPr lang="en-US" sz="1600" b="1" dirty="0"/>
              <a:t>1: </a:t>
            </a:r>
            <a:r>
              <a:rPr lang="en-US" sz="1600" dirty="0"/>
              <a:t>HR Specialist applies for A1 certificate for </a:t>
            </a:r>
            <a:r>
              <a:rPr lang="en-US" sz="1600" dirty="0" smtClean="0"/>
              <a:t>employee</a:t>
            </a:r>
          </a:p>
          <a:p>
            <a:endParaRPr lang="en-US" sz="1600" dirty="0"/>
          </a:p>
          <a:p>
            <a:r>
              <a:rPr lang="en-US" sz="1600" b="1" dirty="0"/>
              <a:t>Step 2: </a:t>
            </a:r>
            <a:r>
              <a:rPr lang="en-US" sz="1600" dirty="0"/>
              <a:t>Employee has to take the A1 certificate with him.</a:t>
            </a:r>
            <a:endParaRPr lang="de-DE" sz="1600" dirty="0"/>
          </a:p>
          <a:p>
            <a:endParaRPr lang="de-DE" dirty="0"/>
          </a:p>
        </p:txBody>
      </p:sp>
      <p:sp>
        <p:nvSpPr>
          <p:cNvPr id="5" name="TextBox 4">
            <a:hlinkClick r:id="rId3" action="ppaction://hlinksldjump"/>
          </p:cNvPr>
          <p:cNvSpPr txBox="1"/>
          <p:nvPr/>
        </p:nvSpPr>
        <p:spPr>
          <a:xfrm>
            <a:off x="7037312" y="5846729"/>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808712" y="588376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26" y="35814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Luxembourg</a:t>
            </a:r>
          </a:p>
          <a:p>
            <a:pPr marL="0" indent="0">
              <a:buNone/>
            </a:pPr>
            <a:r>
              <a:rPr lang="en-US" sz="1600" b="1" dirty="0" smtClean="0"/>
              <a:t>Main rule</a:t>
            </a:r>
          </a:p>
          <a:p>
            <a:pPr marL="0" indent="0">
              <a:buNone/>
            </a:pPr>
            <a:r>
              <a:rPr lang="en-US" sz="1600" u="sng" dirty="0" smtClean="0"/>
              <a:t>No </a:t>
            </a:r>
            <a:r>
              <a:rPr lang="en-US" sz="1600" u="sng" dirty="0"/>
              <a:t>visa </a:t>
            </a:r>
            <a:r>
              <a:rPr lang="en-US" sz="1600" u="sng" dirty="0" smtClean="0"/>
              <a:t>is </a:t>
            </a:r>
            <a:r>
              <a:rPr lang="en-US" sz="1600" u="sng" dirty="0"/>
              <a:t>required for US </a:t>
            </a:r>
            <a:r>
              <a:rPr lang="en-US" sz="1600" u="sng" dirty="0" smtClean="0"/>
              <a:t>citizen.</a:t>
            </a:r>
            <a:endParaRPr lang="en-US" sz="1600" u="sng" dirty="0"/>
          </a:p>
          <a:p>
            <a:pPr marL="0" indent="0">
              <a:buNone/>
            </a:pPr>
            <a:r>
              <a:rPr lang="en-US" sz="1600" dirty="0"/>
              <a:t>An </a:t>
            </a:r>
            <a:r>
              <a:rPr lang="en-US" sz="1600" dirty="0" smtClean="0"/>
              <a:t>authorization </a:t>
            </a:r>
            <a:r>
              <a:rPr lang="en-US" sz="1600" dirty="0"/>
              <a:t>to stay for salaried worker is required for any person who plans to work in Luxembourg for period of time for less or more than 90 </a:t>
            </a:r>
            <a:r>
              <a:rPr lang="en-US" sz="1600" dirty="0" smtClean="0"/>
              <a:t>days.</a:t>
            </a:r>
          </a:p>
          <a:p>
            <a:pPr marL="0" indent="0">
              <a:buNone/>
            </a:pPr>
            <a:endParaRPr lang="en-US" sz="1600" dirty="0" smtClean="0"/>
          </a:p>
          <a:p>
            <a:pPr marL="0" indent="0">
              <a:buNone/>
            </a:pPr>
            <a:r>
              <a:rPr lang="en-US" sz="1600" dirty="0" smtClean="0"/>
              <a:t>If more than 3 month or Non-US/Non-EU:</a:t>
            </a:r>
            <a:endParaRPr lang="en-US" sz="1600" dirty="0"/>
          </a:p>
          <a:p>
            <a:pPr marL="0" indent="0">
              <a:buNone/>
            </a:pPr>
            <a:r>
              <a:rPr lang="en-US" sz="1600" dirty="0" smtClean="0"/>
              <a:t>Requiring </a:t>
            </a:r>
            <a:r>
              <a:rPr lang="en-US" sz="1600" dirty="0"/>
              <a:t>a preliminary </a:t>
            </a:r>
            <a:r>
              <a:rPr lang="en-US" sz="1600" dirty="0" smtClean="0"/>
              <a:t>authorization </a:t>
            </a:r>
            <a:r>
              <a:rPr lang="en-US" sz="1600" dirty="0"/>
              <a:t>to stay for salaried worker before entering into the territory of </a:t>
            </a:r>
            <a:r>
              <a:rPr lang="en-US" sz="1600" dirty="0" smtClean="0"/>
              <a:t>Luxembourg.</a:t>
            </a:r>
          </a:p>
          <a:p>
            <a:pPr marL="0" indent="0">
              <a:buNone/>
            </a:pPr>
            <a:r>
              <a:rPr lang="en-US" sz="1600" dirty="0" smtClean="0"/>
              <a:t>After </a:t>
            </a:r>
            <a:r>
              <a:rPr lang="en-US" sz="1600" dirty="0"/>
              <a:t>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t>
            </a:r>
            <a:r>
              <a:rPr lang="en-US" sz="1600" dirty="0" smtClean="0"/>
              <a:t>authorization </a:t>
            </a:r>
            <a:r>
              <a:rPr lang="en-US" sz="1600" dirty="0"/>
              <a:t>to stay for salaried worker within 90 days of arrival</a:t>
            </a:r>
          </a:p>
          <a:p>
            <a:pPr marL="0" indent="0">
              <a:buNone/>
            </a:pPr>
            <a:r>
              <a:rPr lang="en-US" sz="1600" dirty="0" smtClean="0"/>
              <a:t>Sending firm, hosting firm and </a:t>
            </a:r>
            <a:r>
              <a:rPr lang="en-US" sz="1600" dirty="0"/>
              <a:t>posted </a:t>
            </a:r>
            <a:r>
              <a:rPr lang="en-US" sz="1600" dirty="0" smtClean="0"/>
              <a:t>worker have to provide a lot of documents (see Excel file).</a:t>
            </a:r>
            <a:endParaRPr lang="en-US" sz="1600" dirty="0"/>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Luxembourg</a:t>
            </a:r>
          </a:p>
          <a:p>
            <a:pPr marL="0" indent="0">
              <a:buNone/>
            </a:pPr>
            <a:r>
              <a:rPr lang="en-US" sz="1800" b="1" dirty="0"/>
              <a:t>For US:</a:t>
            </a:r>
          </a:p>
          <a:p>
            <a:pPr marL="0" indent="0">
              <a:buNone/>
            </a:pPr>
            <a:r>
              <a:rPr lang="en-US" sz="1600" b="1" dirty="0" smtClean="0"/>
              <a:t>Step </a:t>
            </a:r>
            <a:r>
              <a:rPr lang="en-US" sz="1600" b="1" dirty="0"/>
              <a:t>1: </a:t>
            </a:r>
            <a:r>
              <a:rPr lang="en-US" sz="1600" dirty="0"/>
              <a:t>Employee's manager should determine the purpose and length of their </a:t>
            </a:r>
            <a:r>
              <a:rPr lang="en-US" sz="1600" dirty="0" smtClean="0"/>
              <a:t>trip.</a:t>
            </a:r>
          </a:p>
          <a:p>
            <a:pPr marL="0" indent="0">
              <a:buNone/>
            </a:pPr>
            <a:r>
              <a:rPr lang="en-US" sz="1600" dirty="0" smtClean="0"/>
              <a:t>For </a:t>
            </a:r>
            <a:r>
              <a:rPr lang="en-US" sz="1600" dirty="0"/>
              <a:t>a stay less than 3 months, authorization is not required</a:t>
            </a:r>
            <a:r>
              <a:rPr lang="en-US" sz="1600" dirty="0" smtClean="0"/>
              <a:t>.</a:t>
            </a:r>
          </a:p>
          <a:p>
            <a:pPr marL="0" indent="0">
              <a:buNone/>
            </a:pPr>
            <a:endParaRPr lang="en-US" sz="1600" dirty="0"/>
          </a:p>
          <a:p>
            <a:pPr marL="0" indent="0">
              <a:buNone/>
            </a:pPr>
            <a:r>
              <a:rPr lang="en-US" sz="1600" b="1" dirty="0"/>
              <a:t>Step 2: </a:t>
            </a:r>
            <a:r>
              <a:rPr lang="en-US" sz="1600" dirty="0"/>
              <a:t>US employees have to register themselves online at the Business Inspection Administration (Inspection du Travail et des Mines - ITM</a:t>
            </a:r>
            <a:r>
              <a:rPr lang="en-US" sz="1600" dirty="0" smtClean="0"/>
              <a:t>).</a:t>
            </a:r>
          </a:p>
          <a:p>
            <a:pPr marL="0" indent="0">
              <a:buNone/>
            </a:pPr>
            <a:endParaRPr lang="en-US" b="1" dirty="0" smtClean="0"/>
          </a:p>
          <a:p>
            <a:pPr marL="0" indent="0">
              <a:buNone/>
            </a:pPr>
            <a:r>
              <a:rPr lang="en-US" sz="1800" b="1" dirty="0" smtClean="0"/>
              <a:t>For </a:t>
            </a:r>
            <a:r>
              <a:rPr lang="en-US" sz="1800" b="1" dirty="0"/>
              <a:t>European:</a:t>
            </a:r>
          </a:p>
          <a:p>
            <a:pPr marL="0" indent="0">
              <a:buNone/>
            </a:pPr>
            <a:r>
              <a:rPr lang="en-US" sz="1600" b="1" dirty="0" smtClean="0"/>
              <a:t>Step </a:t>
            </a:r>
            <a:r>
              <a:rPr lang="en-US" sz="1600" b="1" dirty="0"/>
              <a:t>1: </a:t>
            </a:r>
            <a:r>
              <a:rPr lang="en-US" sz="1600" dirty="0"/>
              <a:t>EU employees have to register themselves online at the Business Inspection Administration (Inspection du Travail et des Mines - ITM).</a:t>
            </a:r>
          </a:p>
          <a:p>
            <a:pPr marL="0" indent="0">
              <a:buNone/>
            </a:pPr>
            <a:endParaRPr lang="en-US" sz="1600" dirty="0" smtClean="0"/>
          </a:p>
          <a:p>
            <a:pPr marL="0" indent="0">
              <a:buNone/>
            </a:pPr>
            <a:r>
              <a:rPr lang="en-US" sz="1600" b="1" dirty="0" smtClean="0"/>
              <a:t>Step </a:t>
            </a:r>
            <a:r>
              <a:rPr lang="en-US" sz="1600" b="1" dirty="0"/>
              <a:t>2: </a:t>
            </a:r>
            <a:r>
              <a:rPr lang="en-US" sz="1600" dirty="0"/>
              <a:t>HR Specialist applies for A1 certificate for </a:t>
            </a:r>
            <a:r>
              <a:rPr lang="en-US" sz="1600" dirty="0" smtClean="0"/>
              <a:t>employee</a:t>
            </a:r>
            <a:endParaRPr lang="en-US" sz="1600" dirty="0"/>
          </a:p>
          <a:p>
            <a:pPr marL="0" indent="0">
              <a:buNone/>
            </a:pPr>
            <a:endParaRPr lang="en-US" sz="1600" b="1" dirty="0" smtClean="0"/>
          </a:p>
          <a:p>
            <a:pPr marL="0" indent="0">
              <a:buNone/>
            </a:pPr>
            <a:r>
              <a:rPr lang="en-US" sz="1600" b="1" dirty="0" smtClean="0"/>
              <a:t>Step </a:t>
            </a:r>
            <a:r>
              <a:rPr lang="en-US" sz="1600" b="1" dirty="0"/>
              <a:t>3: </a:t>
            </a:r>
            <a:r>
              <a:rPr lang="en-US" sz="1600" dirty="0"/>
              <a:t>Employee has to take the A1 certificate with him.</a:t>
            </a:r>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r>
              <a:rPr lang="en-US" dirty="0" smtClean="0"/>
              <a:t>Introduction</a:t>
            </a:r>
          </a:p>
          <a:p>
            <a:pPr lvl="1"/>
            <a:r>
              <a:rPr lang="en-US" dirty="0" smtClean="0"/>
              <a:t>Why is this topic important for MTS and for you?</a:t>
            </a:r>
          </a:p>
          <a:p>
            <a:pPr lvl="1"/>
            <a:r>
              <a:rPr lang="en-US" dirty="0" smtClean="0"/>
              <a:t>Who needs to do the training?</a:t>
            </a:r>
          </a:p>
          <a:p>
            <a:pPr lvl="1"/>
            <a:r>
              <a:rPr lang="en-US" dirty="0" smtClean="0"/>
              <a:t>Which consequences we could see, if we don’t follow</a:t>
            </a:r>
          </a:p>
          <a:p>
            <a:pPr marL="457200" lvl="1" indent="0">
              <a:buNone/>
            </a:pPr>
            <a:r>
              <a:rPr lang="en-US" dirty="0" smtClean="0"/>
              <a:t>     the rules</a:t>
            </a:r>
            <a:r>
              <a:rPr lang="en-US" dirty="0"/>
              <a:t>?</a:t>
            </a:r>
            <a:endParaRPr lang="en-US" dirty="0" smtClean="0"/>
          </a:p>
          <a:p>
            <a:pPr lvl="1"/>
            <a:r>
              <a:rPr lang="en-US" dirty="0"/>
              <a:t>These business activities are permissible</a:t>
            </a:r>
            <a:r>
              <a:rPr lang="en-US" dirty="0" smtClean="0"/>
              <a:t>!</a:t>
            </a:r>
          </a:p>
          <a:p>
            <a:pPr lvl="1"/>
            <a:r>
              <a:rPr lang="en-US" dirty="0" smtClean="0"/>
              <a:t>General advice</a:t>
            </a:r>
          </a:p>
          <a:p>
            <a:pPr lvl="1"/>
            <a:r>
              <a:rPr lang="en-US" dirty="0" smtClean="0"/>
              <a:t>Who </a:t>
            </a:r>
            <a:r>
              <a:rPr lang="en-US" dirty="0"/>
              <a:t>has which responsibilities?</a:t>
            </a:r>
          </a:p>
          <a:p>
            <a:pPr lvl="1"/>
            <a:r>
              <a:rPr lang="en-US" dirty="0" smtClean="0"/>
              <a:t>What rules apply to my staff – rules by nation of origin?</a:t>
            </a:r>
            <a:endParaRPr lang="en-US"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1384793"/>
              <a:ext cx="7010400" cy="760354"/>
            </a:xfrm>
            <a:prstGeom prst="rect">
              <a:avLst/>
            </a:prstGeom>
          </p:spPr>
          <p:txBody>
            <a:bodyPr wrap="square">
              <a:spAutoFit/>
            </a:bodyPr>
            <a:lstStyle/>
            <a:p>
              <a:pPr algn="ctr"/>
              <a:r>
                <a:rPr lang="en-US" sz="2400" dirty="0"/>
                <a:t>Objective:  Identify actions to take when traveling to a customer site in Europe.</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1" y="4038601"/>
            <a:ext cx="19516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7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endParaRPr lang="en-US" sz="1600" b="1" dirty="0" smtClean="0"/>
          </a:p>
          <a:p>
            <a:r>
              <a:rPr lang="en-US" sz="1600" b="1" dirty="0" smtClean="0"/>
              <a:t>Main rule</a:t>
            </a:r>
          </a:p>
          <a:p>
            <a:r>
              <a:rPr lang="en-US" sz="1600" dirty="0" smtClean="0"/>
              <a:t>US </a:t>
            </a:r>
            <a:r>
              <a:rPr lang="en-US" sz="1600" dirty="0"/>
              <a:t>citizens will need residence permit when working in Norway. </a:t>
            </a:r>
            <a:r>
              <a:rPr lang="en-US" sz="1600" dirty="0" smtClean="0"/>
              <a:t>Certain </a:t>
            </a:r>
            <a:r>
              <a:rPr lang="en-US" sz="1600" dirty="0"/>
              <a:t>groups  are exempt from the residence permit if the assignee is temporary (max 3 months) </a:t>
            </a:r>
          </a:p>
          <a:p>
            <a:r>
              <a:rPr lang="en-US" sz="1600" dirty="0" smtClean="0"/>
              <a:t>• </a:t>
            </a:r>
            <a:r>
              <a:rPr lang="en-US" sz="1600" dirty="0"/>
              <a:t>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smtClean="0"/>
              <a:t>Assignments </a:t>
            </a:r>
            <a:r>
              <a:rPr lang="en-US" sz="1600" dirty="0"/>
              <a:t>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63240" y="1030846"/>
            <a:ext cx="7861929" cy="5078313"/>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r>
              <a:rPr lang="en-US" sz="1600" b="1" dirty="0"/>
              <a:t>For </a:t>
            </a:r>
            <a:r>
              <a:rPr lang="en-US" sz="1600" b="1" dirty="0" smtClean="0"/>
              <a:t>US and European:</a:t>
            </a:r>
            <a:endParaRPr lang="en-US" sz="1600" b="1" dirty="0"/>
          </a:p>
          <a:p>
            <a:r>
              <a:rPr lang="en-US" sz="1600" b="1" dirty="0"/>
              <a:t>Step 1: </a:t>
            </a:r>
            <a:r>
              <a:rPr lang="en-US" sz="1600" dirty="0"/>
              <a:t>Employee's manager should determine the purpose and length of the trip. </a:t>
            </a:r>
          </a:p>
          <a:p>
            <a:endParaRPr lang="en-US" sz="1600" dirty="0"/>
          </a:p>
          <a:p>
            <a:r>
              <a:rPr lang="en-US" sz="1600" b="1" dirty="0" smtClean="0"/>
              <a:t>Step </a:t>
            </a:r>
            <a:r>
              <a:rPr lang="en-US" sz="1600" b="1" dirty="0"/>
              <a:t>2: </a:t>
            </a:r>
            <a:r>
              <a:rPr lang="en-US" sz="1600" b="1" dirty="0" smtClean="0"/>
              <a:t>US: </a:t>
            </a:r>
            <a:r>
              <a:rPr lang="en-US" sz="1600" dirty="0" smtClean="0"/>
              <a:t>If </a:t>
            </a:r>
            <a:r>
              <a:rPr lang="en-US" sz="1600" dirty="0"/>
              <a:t>less than 3 month and technical expert, the assignee/company must notify the authorities prior to </a:t>
            </a:r>
            <a:r>
              <a:rPr lang="en-US" sz="1600" dirty="0" smtClean="0"/>
              <a:t>arrival </a:t>
            </a:r>
            <a:r>
              <a:rPr lang="en-US" sz="1600" dirty="0">
                <a:hlinkClick r:id="rId3"/>
              </a:rPr>
              <a:t>https://selfservice.udi.no</a:t>
            </a:r>
            <a:r>
              <a:rPr lang="en-US" sz="1600" dirty="0" smtClean="0">
                <a:hlinkClick r:id="rId3"/>
              </a:rPr>
              <a:t>/</a:t>
            </a:r>
            <a:endParaRPr lang="en-US" sz="1600" dirty="0" smtClean="0"/>
          </a:p>
          <a:p>
            <a:r>
              <a:rPr lang="en-US" sz="1600" b="1" dirty="0" smtClean="0"/>
              <a:t>European</a:t>
            </a:r>
            <a:r>
              <a:rPr lang="en-US" sz="1600" dirty="0" smtClean="0"/>
              <a:t>: As well all </a:t>
            </a:r>
            <a:r>
              <a:rPr lang="en-US" sz="1600" dirty="0"/>
              <a:t>EU/EEA nationals who are going to </a:t>
            </a:r>
            <a:r>
              <a:rPr lang="en-US" sz="1600" b="1" dirty="0"/>
              <a:t>stay in Norway for &gt;90 </a:t>
            </a:r>
            <a:r>
              <a:rPr lang="en-US" sz="1600" dirty="0"/>
              <a:t>days must register</a:t>
            </a:r>
            <a:r>
              <a:rPr lang="en-US" sz="1600" dirty="0" smtClean="0"/>
              <a:t>  </a:t>
            </a:r>
            <a:r>
              <a:rPr lang="en-US" sz="1600" dirty="0">
                <a:hlinkClick r:id="rId3"/>
              </a:rPr>
              <a:t>https://selfservice.udi.no</a:t>
            </a:r>
            <a:r>
              <a:rPr lang="en-US" sz="1600" dirty="0" smtClean="0">
                <a:hlinkClick r:id="rId3"/>
              </a:rPr>
              <a:t>/</a:t>
            </a:r>
            <a:endParaRPr lang="en-US" sz="1600" dirty="0" smtClean="0"/>
          </a:p>
          <a:p>
            <a:endParaRPr lang="en-US" sz="1600" dirty="0"/>
          </a:p>
          <a:p>
            <a:r>
              <a:rPr lang="en-US" sz="1600" b="1" dirty="0" smtClean="0"/>
              <a:t>Step </a:t>
            </a:r>
            <a:r>
              <a:rPr lang="en-US" sz="1600" b="1" dirty="0"/>
              <a:t>2: </a:t>
            </a:r>
            <a:r>
              <a:rPr lang="en-US" sz="1600" dirty="0"/>
              <a:t>HR Specialist has to register the company online (form RF1199) at the Central Office for foreign tax affairs</a:t>
            </a:r>
            <a:r>
              <a:rPr lang="en-US" sz="1600" dirty="0" smtClean="0"/>
              <a:t>.</a:t>
            </a:r>
          </a:p>
          <a:p>
            <a:endParaRPr lang="en-US" sz="1600" dirty="0"/>
          </a:p>
          <a:p>
            <a:r>
              <a:rPr lang="en-US" sz="1600" b="1" dirty="0"/>
              <a:t>Step 3: </a:t>
            </a:r>
            <a:r>
              <a:rPr lang="en-US" sz="1600" dirty="0"/>
              <a:t>HR Specialist applies for A1 certificate for </a:t>
            </a:r>
            <a:r>
              <a:rPr lang="en-US" sz="1600" dirty="0" smtClean="0"/>
              <a:t>employee</a:t>
            </a:r>
          </a:p>
          <a:p>
            <a:endParaRPr lang="en-US" sz="1600" dirty="0"/>
          </a:p>
          <a:p>
            <a:r>
              <a:rPr lang="en-US" sz="1600" b="1" dirty="0"/>
              <a:t>Step 4: </a:t>
            </a:r>
            <a:r>
              <a:rPr lang="en-US" sz="1600" dirty="0"/>
              <a:t>Employee has to </a:t>
            </a:r>
            <a:r>
              <a:rPr lang="en-US" sz="1600" dirty="0" smtClean="0"/>
              <a:t>apply for an ID card if work &gt; 90 days, direct if work </a:t>
            </a:r>
            <a:r>
              <a:rPr lang="en-US" sz="1600" dirty="0"/>
              <a:t>in Norway </a:t>
            </a:r>
            <a:r>
              <a:rPr lang="en-US" sz="1600" dirty="0" smtClean="0"/>
              <a:t>starts: </a:t>
            </a:r>
            <a:r>
              <a:rPr lang="en-US" sz="1600" dirty="0"/>
              <a:t>42 local </a:t>
            </a:r>
            <a:r>
              <a:rPr lang="en-US" sz="1600" dirty="0" smtClean="0"/>
              <a:t>offices: </a:t>
            </a:r>
            <a:r>
              <a:rPr lang="en-US" sz="1600" dirty="0"/>
              <a:t>fill form RF1209B, passport, letter from MTS about duties to do in Norway</a:t>
            </a:r>
            <a:r>
              <a:rPr lang="en-US" sz="1600" dirty="0" smtClean="0"/>
              <a:t>.</a:t>
            </a:r>
          </a:p>
          <a:p>
            <a:endParaRPr lang="en-US" sz="1600" dirty="0"/>
          </a:p>
          <a:p>
            <a:r>
              <a:rPr lang="en-US" sz="1600" b="1" dirty="0"/>
              <a:t>Step 5: </a:t>
            </a:r>
            <a:r>
              <a:rPr lang="en-US" sz="1600" dirty="0"/>
              <a:t>Employee has to take the A1 certificate + ID </a:t>
            </a:r>
            <a:r>
              <a:rPr lang="en-US" sz="1600" dirty="0" smtClean="0"/>
              <a:t>card</a:t>
            </a:r>
          </a:p>
          <a:p>
            <a:r>
              <a:rPr lang="en-US" sz="1600" dirty="0" smtClean="0"/>
              <a:t>(valid </a:t>
            </a:r>
            <a:r>
              <a:rPr lang="en-US" sz="1600" dirty="0"/>
              <a:t>for two years) with him</a:t>
            </a:r>
            <a:r>
              <a:rPr lang="en-US" sz="1600" dirty="0" smtClean="0"/>
              <a:t>.</a:t>
            </a:r>
            <a:endParaRPr lang="de-DE" sz="1600" dirty="0"/>
          </a:p>
        </p:txBody>
      </p:sp>
      <p:sp>
        <p:nvSpPr>
          <p:cNvPr id="13" name="TextBox 12">
            <a:hlinkClick r:id="rId4" action="ppaction://hlinksldjump"/>
          </p:cNvPr>
          <p:cNvSpPr txBox="1"/>
          <p:nvPr/>
        </p:nvSpPr>
        <p:spPr>
          <a:xfrm>
            <a:off x="7189227" y="5610162"/>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4" name="Action Button: Beginning 13">
            <a:hlinkClick r:id="rId4" action="ppaction://hlinksldjump" highlightClick="1"/>
          </p:cNvPr>
          <p:cNvSpPr/>
          <p:nvPr/>
        </p:nvSpPr>
        <p:spPr>
          <a:xfrm>
            <a:off x="6960627" y="5647196"/>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7848600" cy="5047536"/>
          </a:xfrm>
          <a:prstGeom prst="rect">
            <a:avLst/>
          </a:prstGeom>
          <a:noFill/>
        </p:spPr>
        <p:txBody>
          <a:bodyPr wrap="square" rtlCol="0">
            <a:spAutoFit/>
          </a:bodyPr>
          <a:lstStyle/>
          <a:p>
            <a:r>
              <a:rPr lang="de-DE" b="1" dirty="0" err="1" smtClean="0">
                <a:solidFill>
                  <a:srgbClr val="C00000"/>
                </a:solidFill>
              </a:rPr>
              <a:t>Poland</a:t>
            </a:r>
            <a:endParaRPr lang="de-DE" b="1" dirty="0" smtClean="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smtClean="0"/>
          </a:p>
          <a:p>
            <a:r>
              <a:rPr lang="en-US" sz="1800" b="1" dirty="0" smtClean="0"/>
              <a:t>For </a:t>
            </a:r>
            <a:r>
              <a:rPr lang="en-US" sz="1800" b="1" dirty="0"/>
              <a:t>US:</a:t>
            </a:r>
          </a:p>
          <a:p>
            <a:r>
              <a:rPr lang="en-US" sz="1600" b="1" dirty="0" smtClean="0"/>
              <a:t>Step </a:t>
            </a:r>
            <a:r>
              <a:rPr lang="en-US" sz="1600" b="1" dirty="0"/>
              <a:t>1: </a:t>
            </a:r>
            <a:r>
              <a:rPr lang="en-US" sz="1600" dirty="0"/>
              <a:t>Employee's manager should determine the purpose and length of </a:t>
            </a:r>
            <a:r>
              <a:rPr lang="en-US" sz="1600" dirty="0" smtClean="0"/>
              <a:t>the</a:t>
            </a:r>
          </a:p>
          <a:p>
            <a:r>
              <a:rPr lang="en-US" sz="1600" dirty="0" smtClean="0"/>
              <a:t>trip</a:t>
            </a:r>
            <a:r>
              <a:rPr lang="en-US" sz="1600" dirty="0"/>
              <a:t>.  Work permit + visa-free stay, if employees are sent to Poland for - at </a:t>
            </a:r>
            <a:r>
              <a:rPr lang="en-US" sz="1600" dirty="0" smtClean="0"/>
              <a:t>most</a:t>
            </a:r>
          </a:p>
          <a:p>
            <a:r>
              <a:rPr lang="en-US" sz="1600" dirty="0" smtClean="0"/>
              <a:t>- </a:t>
            </a:r>
            <a:r>
              <a:rPr lang="en-US" sz="1600" dirty="0"/>
              <a:t>three months a calendar year to do training, assembly of fair expositions, reception or maintenance of machines and equipment ordered by their </a:t>
            </a:r>
            <a:r>
              <a:rPr lang="en-US" sz="1600" dirty="0" smtClean="0"/>
              <a:t>companies</a:t>
            </a:r>
          </a:p>
          <a:p>
            <a:endParaRPr lang="en-US" sz="1600" dirty="0"/>
          </a:p>
          <a:p>
            <a:r>
              <a:rPr lang="en-US" sz="1600" b="1" dirty="0"/>
              <a:t>Step 2: </a:t>
            </a:r>
            <a:r>
              <a:rPr lang="en-US" sz="1600" dirty="0"/>
              <a:t>If &gt; 3 month work permit requires submission of application (with additional documents) to the provincial office in Poland competent for the place of work of the assignee in Poland (post or personally, meetings must be booked in advance</a:t>
            </a:r>
            <a:r>
              <a:rPr lang="en-US" sz="1600" dirty="0" smtClean="0"/>
              <a:t>).</a:t>
            </a:r>
          </a:p>
          <a:p>
            <a:r>
              <a:rPr lang="en-US" sz="1600" dirty="0" smtClean="0"/>
              <a:t>US </a:t>
            </a:r>
            <a:r>
              <a:rPr lang="en-US" sz="1600" dirty="0"/>
              <a:t>employees have to register themselves online at the Business Inspection Administration (Inspection du Travail et des Mines - ITM).</a:t>
            </a:r>
            <a:endParaRPr lang="de-DE" sz="1600" dirty="0"/>
          </a:p>
          <a:p>
            <a:endParaRPr lang="de-DE" dirty="0" smtClean="0"/>
          </a:p>
          <a:p>
            <a:r>
              <a:rPr lang="en-US" sz="1800" b="1" dirty="0"/>
              <a:t>For European:</a:t>
            </a:r>
          </a:p>
          <a:p>
            <a:r>
              <a:rPr lang="en-US" sz="1600" dirty="0" smtClean="0"/>
              <a:t>Employees </a:t>
            </a:r>
            <a:r>
              <a:rPr lang="en-US" sz="1600" dirty="0"/>
              <a:t>have to register themselves online at the Business Inspection Administration (Inspection du Travail et des Mines - ITM).</a:t>
            </a:r>
            <a:endParaRPr lang="de-DE" sz="1600" dirty="0"/>
          </a:p>
        </p:txBody>
      </p:sp>
      <p:sp>
        <p:nvSpPr>
          <p:cNvPr id="6" name="TextBox 5">
            <a:hlinkClick r:id="rId3" action="ppaction://hlinksldjump"/>
          </p:cNvPr>
          <p:cNvSpPr txBox="1"/>
          <p:nvPr/>
        </p:nvSpPr>
        <p:spPr>
          <a:xfrm>
            <a:off x="7583047" y="564061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7" name="Action Button: Beginning 6">
            <a:hlinkClick r:id="rId3" action="ppaction://hlinksldjump" highlightClick="1"/>
          </p:cNvPr>
          <p:cNvSpPr/>
          <p:nvPr/>
        </p:nvSpPr>
        <p:spPr>
          <a:xfrm>
            <a:off x="7354447" y="56776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endParaRPr lang="en-US" sz="1600" dirty="0" smtClean="0"/>
          </a:p>
          <a:p>
            <a:pPr marL="0" indent="0">
              <a:buNone/>
            </a:pPr>
            <a:r>
              <a:rPr lang="en-US" sz="1800" b="1" dirty="0" smtClean="0"/>
              <a:t>Main rule</a:t>
            </a:r>
            <a:endParaRPr lang="en-US" sz="1800" b="1" dirty="0"/>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smtClean="0"/>
              <a:t>If </a:t>
            </a:r>
            <a:r>
              <a:rPr lang="en-US" sz="1600" dirty="0"/>
              <a:t>the </a:t>
            </a:r>
            <a:r>
              <a:rPr lang="en-US" sz="1600" dirty="0" smtClean="0"/>
              <a:t>hands-on </a:t>
            </a:r>
            <a:r>
              <a:rPr lang="en-US" sz="1600" dirty="0"/>
              <a:t>work by US </a:t>
            </a:r>
            <a:r>
              <a:rPr lang="en-US" sz="1600" dirty="0" smtClean="0"/>
              <a:t>or EU citizens </a:t>
            </a:r>
            <a:r>
              <a:rPr lang="en-US" sz="1600" dirty="0"/>
              <a:t>falls in the list of Short-term</a:t>
            </a:r>
            <a:r>
              <a:rPr lang="en-US" sz="1600" dirty="0" smtClean="0"/>
              <a:t>, technical </a:t>
            </a:r>
            <a:r>
              <a:rPr lang="en-US" sz="1600" dirty="0"/>
              <a:t>activities, a work permit is not </a:t>
            </a:r>
            <a:r>
              <a:rPr lang="en-US" sz="1600" dirty="0" smtClean="0"/>
              <a:t>required.</a:t>
            </a:r>
          </a:p>
          <a:p>
            <a:pPr marL="0" indent="0">
              <a:buNone/>
            </a:pPr>
            <a:r>
              <a:rPr lang="en-US" sz="1600" dirty="0" smtClean="0"/>
              <a:t>Only </a:t>
            </a:r>
            <a:r>
              <a:rPr lang="en-US" sz="1600" dirty="0"/>
              <a:t>a business technical visa should be </a:t>
            </a:r>
            <a:r>
              <a:rPr lang="en-US" sz="1600" dirty="0" smtClean="0"/>
              <a:t>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lnSpcReduction="10000"/>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r>
              <a:rPr lang="en-US" sz="1800" b="1" dirty="0"/>
              <a:t>For </a:t>
            </a:r>
            <a:r>
              <a:rPr lang="en-US" sz="1800" b="1" dirty="0" smtClean="0"/>
              <a:t>US and European</a:t>
            </a:r>
            <a:r>
              <a:rPr lang="en-US" sz="1800" b="1" dirty="0"/>
              <a:t>:</a:t>
            </a: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a:t>
            </a:r>
            <a:r>
              <a:rPr lang="en-US" sz="1600" dirty="0" smtClean="0"/>
              <a:t>documents </a:t>
            </a:r>
            <a:r>
              <a:rPr lang="en-US" sz="1600" dirty="0"/>
              <a:t>for the first LOI application</a:t>
            </a:r>
            <a:r>
              <a:rPr lang="en-US" sz="1600" dirty="0" smtClean="0"/>
              <a:t>.</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a:t>
            </a:r>
            <a:r>
              <a:rPr lang="en-US" sz="1600" dirty="0" smtClean="0"/>
              <a:t>employee and </a:t>
            </a:r>
            <a:r>
              <a:rPr lang="en-US" sz="1600" dirty="0"/>
              <a:t>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endParaRPr lang="en-US" sz="1600" dirty="0" smtClean="0"/>
          </a:p>
          <a:p>
            <a:pPr marL="0" indent="0">
              <a:buNone/>
            </a:pPr>
            <a:r>
              <a:rPr lang="en-US" sz="1600" dirty="0"/>
              <a:t>Length of time the process takes place: Please </a:t>
            </a:r>
            <a:r>
              <a:rPr lang="en-US" sz="1600" dirty="0" smtClean="0"/>
              <a:t>calculate</a:t>
            </a:r>
          </a:p>
          <a:p>
            <a:pPr marL="0" indent="0">
              <a:buNone/>
            </a:pPr>
            <a:r>
              <a:rPr lang="en-US" sz="1600" dirty="0" smtClean="0"/>
              <a:t>around 4 </a:t>
            </a:r>
            <a:r>
              <a:rPr lang="en-US" sz="1600" dirty="0"/>
              <a:t>weeks.</a:t>
            </a:r>
          </a:p>
          <a:p>
            <a:pPr marL="0" indent="0">
              <a:buNone/>
            </a:pPr>
            <a:endParaRPr lang="en-US" sz="1600" dirty="0"/>
          </a:p>
          <a:p>
            <a:pPr marL="0" indent="0">
              <a:buNone/>
            </a:pPr>
            <a:r>
              <a:rPr lang="en-US" sz="1600" b="1" dirty="0" smtClean="0"/>
              <a:t>Step 3: </a:t>
            </a:r>
            <a:r>
              <a:rPr lang="en-US" sz="1600" dirty="0" smtClean="0"/>
              <a:t>On </a:t>
            </a:r>
            <a:r>
              <a:rPr lang="en-US" sz="1600" dirty="0"/>
              <a:t>arrival the address registration should be </a:t>
            </a:r>
            <a:r>
              <a:rPr lang="en-US" sz="1600" dirty="0" smtClean="0"/>
              <a:t>obtained</a:t>
            </a:r>
          </a:p>
          <a:p>
            <a:pPr marL="0" indent="0">
              <a:buNone/>
            </a:pPr>
            <a:r>
              <a:rPr lang="en-US" sz="1600" dirty="0" smtClean="0"/>
              <a:t>for </a:t>
            </a:r>
            <a:r>
              <a:rPr lang="en-US" sz="1600" dirty="0"/>
              <a:t>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13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smtClean="0">
                <a:solidFill>
                  <a:srgbClr val="C00000"/>
                </a:solidFill>
              </a:rPr>
              <a:t>Spain</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Business Visitor status is not appropriate for visits to install or </a:t>
            </a:r>
            <a:r>
              <a:rPr lang="en-US" sz="1600" dirty="0" smtClean="0"/>
              <a:t>repair</a:t>
            </a:r>
          </a:p>
          <a:p>
            <a:pPr marL="0" indent="0">
              <a:buNone/>
            </a:pPr>
            <a:r>
              <a:rPr lang="en-US" sz="1600" dirty="0" smtClean="0"/>
              <a:t>machinery</a:t>
            </a:r>
            <a:r>
              <a:rPr lang="en-US" sz="1600" dirty="0"/>
              <a:t>, computer software or equipment, or to perform </a:t>
            </a:r>
            <a:r>
              <a:rPr lang="en-US" sz="1600" dirty="0" smtClean="0"/>
              <a:t>other</a:t>
            </a:r>
          </a:p>
          <a:p>
            <a:pPr marL="0" indent="0">
              <a:buNone/>
            </a:pPr>
            <a:r>
              <a:rPr lang="en-US" sz="1600" dirty="0" smtClean="0"/>
              <a:t>technical </a:t>
            </a:r>
            <a:r>
              <a:rPr lang="en-US" sz="1600" dirty="0"/>
              <a:t>duties at either an affiliated company or a client site. In </a:t>
            </a:r>
            <a:r>
              <a:rPr lang="en-US" sz="1600" dirty="0" smtClean="0"/>
              <a:t>order</a:t>
            </a:r>
          </a:p>
          <a:p>
            <a:pPr marL="0" indent="0">
              <a:buNone/>
            </a:pPr>
            <a:r>
              <a:rPr lang="en-US" sz="1600" dirty="0" smtClean="0"/>
              <a:t>to </a:t>
            </a:r>
            <a:r>
              <a:rPr lang="en-US" sz="1600" dirty="0"/>
              <a:t>carry out this type of activities the corresponding permit allowing </a:t>
            </a:r>
            <a:r>
              <a:rPr lang="en-US" sz="1600" dirty="0" smtClean="0"/>
              <a:t>to</a:t>
            </a:r>
          </a:p>
          <a:p>
            <a:pPr marL="0" indent="0">
              <a:buNone/>
            </a:pPr>
            <a:r>
              <a:rPr lang="en-US" sz="1600" dirty="0" smtClean="0"/>
              <a:t>work </a:t>
            </a:r>
            <a:r>
              <a:rPr lang="en-US" sz="1600" dirty="0"/>
              <a:t>will be required.</a:t>
            </a:r>
            <a:endParaRPr lang="de-DE" sz="1600" dirty="0"/>
          </a:p>
          <a:p>
            <a:pPr marL="0" indent="0">
              <a:buNone/>
            </a:pPr>
            <a:endParaRPr lang="en-US" sz="1600" b="1" dirty="0" smtClean="0"/>
          </a:p>
          <a:p>
            <a:pPr marL="0" indent="0">
              <a:buNone/>
            </a:pPr>
            <a:r>
              <a:rPr lang="en-US" sz="1800" b="1" dirty="0" smtClean="0"/>
              <a:t>For US:</a:t>
            </a:r>
            <a:endParaRPr lang="en-US" sz="1800" dirty="0" smtClean="0"/>
          </a:p>
          <a:p>
            <a:pPr marL="0" indent="0">
              <a:buNone/>
            </a:pPr>
            <a:r>
              <a:rPr lang="en-US" sz="1600" b="1" dirty="0"/>
              <a:t>Step 1: </a:t>
            </a:r>
            <a:r>
              <a:rPr lang="en-US" sz="1600" dirty="0"/>
              <a:t>Employer submits an application for a work permit to the provincial office of the Ministry of </a:t>
            </a:r>
            <a:r>
              <a:rPr lang="en-US" sz="1600" dirty="0" err="1"/>
              <a:t>Labour</a:t>
            </a:r>
            <a:r>
              <a:rPr lang="en-US" sz="1600" dirty="0"/>
              <a:t> (</a:t>
            </a:r>
            <a:r>
              <a:rPr lang="en-US" sz="1600" dirty="0" err="1"/>
              <a:t>Delegación</a:t>
            </a:r>
            <a:r>
              <a:rPr lang="en-US" sz="1600" dirty="0"/>
              <a:t> Provincial del </a:t>
            </a:r>
            <a:r>
              <a:rPr lang="en-US" sz="1600" dirty="0" err="1"/>
              <a:t>Ministerio</a:t>
            </a:r>
            <a:r>
              <a:rPr lang="en-US" sz="1600" dirty="0"/>
              <a:t> de </a:t>
            </a:r>
            <a:r>
              <a:rPr lang="en-US" sz="1600" dirty="0" err="1"/>
              <a:t>Trabajo</a:t>
            </a:r>
            <a:r>
              <a:rPr lang="en-US" sz="1600" dirty="0"/>
              <a:t> e </a:t>
            </a:r>
            <a:r>
              <a:rPr lang="en-US" sz="1600" dirty="0" err="1"/>
              <a:t>Inmigración</a:t>
            </a:r>
            <a:r>
              <a:rPr lang="en-US" sz="1600" dirty="0"/>
              <a:t>) on behalf of </a:t>
            </a:r>
            <a:r>
              <a:rPr lang="en-US" sz="1600" dirty="0" smtClean="0"/>
              <a:t>employee. </a:t>
            </a:r>
            <a:r>
              <a:rPr lang="en-US" sz="1600" dirty="0"/>
              <a:t>While this is being processed, you’ll be sent a copy of the application with the stamp from that office and file number</a:t>
            </a:r>
            <a:r>
              <a:rPr lang="en-US" sz="1600" dirty="0" smtClean="0"/>
              <a:t>.</a:t>
            </a:r>
          </a:p>
          <a:p>
            <a:pPr marL="0" indent="0">
              <a:buNone/>
            </a:pPr>
            <a:endParaRPr lang="en-US" sz="1600" b="1" dirty="0"/>
          </a:p>
          <a:p>
            <a:pPr marL="0" indent="0">
              <a:buNone/>
            </a:pPr>
            <a:r>
              <a:rPr lang="en-US" sz="1600" b="1" dirty="0"/>
              <a:t>Step 2: </a:t>
            </a:r>
            <a:r>
              <a:rPr lang="en-US" sz="1600" dirty="0"/>
              <a:t>Employee sends it onto the Spanish embassy or consulate as part of the application for a work </a:t>
            </a:r>
            <a:r>
              <a:rPr lang="en-US" sz="1600" dirty="0" smtClean="0"/>
              <a:t>visa</a:t>
            </a:r>
            <a:r>
              <a:rPr lang="en-US" sz="1600" dirty="0"/>
              <a:t>. The embassy will inform the regional labor office that it has your application and the labor office will start to process your </a:t>
            </a:r>
            <a:r>
              <a:rPr lang="en-US" sz="1600" dirty="0" smtClean="0"/>
              <a:t>application.</a:t>
            </a:r>
          </a:p>
          <a:p>
            <a:pPr marL="0" indent="0">
              <a:buNone/>
            </a:pPr>
            <a:r>
              <a:rPr lang="en-US" sz="1600" dirty="0"/>
              <a:t>Length of time the process takes place: Please calculate </a:t>
            </a:r>
            <a:r>
              <a:rPr lang="en-US" sz="1600" dirty="0" smtClean="0"/>
              <a:t>up to 8 month. Once </a:t>
            </a:r>
            <a:r>
              <a:rPr lang="en-US" sz="1600" dirty="0"/>
              <a:t>the labor office has approved the work permit, the embassy or consulate will issue your work </a:t>
            </a:r>
            <a:r>
              <a:rPr lang="en-US" sz="1600" dirty="0" smtClean="0"/>
              <a:t>visa</a:t>
            </a: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56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Spain</a:t>
            </a:r>
          </a:p>
          <a:p>
            <a:pPr marL="0" indent="0">
              <a:buNone/>
            </a:pPr>
            <a:endParaRPr lang="de-DE" b="1" dirty="0" smtClean="0">
              <a:solidFill>
                <a:srgbClr val="C00000"/>
              </a:solidFill>
            </a:endParaRPr>
          </a:p>
          <a:p>
            <a:pPr marL="0" indent="0">
              <a:buNone/>
            </a:pPr>
            <a:r>
              <a:rPr lang="en-US" b="1" dirty="0"/>
              <a:t>For European</a:t>
            </a:r>
            <a:r>
              <a:rPr lang="en-US" b="1" dirty="0" smtClean="0"/>
              <a:t>:</a:t>
            </a:r>
          </a:p>
          <a:p>
            <a:pPr marL="0" indent="0">
              <a:buNone/>
            </a:pPr>
            <a:endParaRPr lang="en-US" b="1" dirty="0"/>
          </a:p>
          <a:p>
            <a:pPr marL="0" indent="0">
              <a:buNone/>
            </a:pPr>
            <a:r>
              <a:rPr lang="en-US" b="1" dirty="0" smtClean="0"/>
              <a:t>Step </a:t>
            </a:r>
            <a:r>
              <a:rPr lang="en-US" b="1" dirty="0"/>
              <a:t>1: </a:t>
            </a:r>
            <a:r>
              <a:rPr lang="en-US" dirty="0"/>
              <a:t>HR Specialist/Generalist applies for A1 certificate</a:t>
            </a:r>
          </a:p>
          <a:p>
            <a:pPr marL="0" indent="0">
              <a:buNone/>
            </a:pPr>
            <a:endParaRPr lang="en-US" dirty="0"/>
          </a:p>
          <a:p>
            <a:pPr marL="0" indent="0">
              <a:buNone/>
            </a:pPr>
            <a:r>
              <a:rPr lang="en-US" b="1" dirty="0"/>
              <a:t>Step </a:t>
            </a:r>
            <a:r>
              <a:rPr lang="en-US" b="1" dirty="0" smtClean="0"/>
              <a:t>2: </a:t>
            </a:r>
            <a:r>
              <a:rPr lang="en-US" dirty="0" smtClean="0"/>
              <a:t>Employee </a:t>
            </a:r>
            <a:r>
              <a:rPr lang="en-US" dirty="0"/>
              <a:t>has to take the A1 certificate with him.</a:t>
            </a:r>
            <a:endParaRPr lang="de-DE" dirty="0"/>
          </a:p>
          <a:p>
            <a:pPr marL="0" indent="0">
              <a:buNone/>
            </a:pPr>
            <a:endParaRPr lang="en-US" b="1" dirty="0"/>
          </a:p>
          <a:p>
            <a:pPr marL="0" indent="0">
              <a:buNone/>
            </a:pPr>
            <a:r>
              <a:rPr lang="en-US" b="1" dirty="0"/>
              <a:t>Step </a:t>
            </a:r>
            <a:r>
              <a:rPr lang="en-US" b="1" dirty="0" smtClean="0"/>
              <a:t>3: </a:t>
            </a:r>
            <a:r>
              <a:rPr lang="en-US" dirty="0" smtClean="0"/>
              <a:t>Online </a:t>
            </a:r>
            <a:r>
              <a:rPr lang="en-US" dirty="0"/>
              <a:t>registration if work &gt; 8 days at the Spanish Labor office (</a:t>
            </a:r>
            <a:r>
              <a:rPr lang="en-US" dirty="0" err="1"/>
              <a:t>Dirección</a:t>
            </a:r>
            <a:r>
              <a:rPr lang="en-US" dirty="0"/>
              <a:t> General de </a:t>
            </a:r>
            <a:r>
              <a:rPr lang="en-US" dirty="0" err="1"/>
              <a:t>Empleo</a:t>
            </a:r>
            <a:r>
              <a:rPr lang="en-US" dirty="0"/>
              <a:t>; </a:t>
            </a:r>
            <a:r>
              <a:rPr lang="en-US" dirty="0" err="1"/>
              <a:t>Consejeria</a:t>
            </a:r>
            <a:r>
              <a:rPr lang="en-US" dirty="0"/>
              <a:t> de </a:t>
            </a:r>
            <a:r>
              <a:rPr lang="en-US" dirty="0" err="1"/>
              <a:t>Economía</a:t>
            </a:r>
            <a:r>
              <a:rPr lang="en-US" dirty="0"/>
              <a:t>, </a:t>
            </a:r>
            <a:r>
              <a:rPr lang="en-US" dirty="0" err="1"/>
              <a:t>Trabajo</a:t>
            </a:r>
            <a:r>
              <a:rPr lang="en-US" dirty="0"/>
              <a:t> y Hacienda) which is </a:t>
            </a:r>
            <a:r>
              <a:rPr lang="en-US" dirty="0" err="1"/>
              <a:t>applicabel</a:t>
            </a:r>
            <a:r>
              <a:rPr lang="en-US" dirty="0"/>
              <a:t> for the department of Spain.</a:t>
            </a:r>
          </a:p>
          <a:p>
            <a:pPr marL="0" indent="0">
              <a:buNone/>
            </a:pPr>
            <a:endParaRPr lang="de-DE"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121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6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err="1" smtClean="0">
                <a:solidFill>
                  <a:srgbClr val="C00000"/>
                </a:solidFill>
              </a:rPr>
              <a:t>Sweden</a:t>
            </a:r>
            <a:endParaRPr lang="de-DE" b="1" dirty="0" smtClean="0">
              <a:solidFill>
                <a:srgbClr val="C00000"/>
              </a:solidFill>
            </a:endParaRPr>
          </a:p>
          <a:p>
            <a:pPr marL="0" indent="0">
              <a:buNone/>
            </a:pPr>
            <a:r>
              <a:rPr lang="de-DE" sz="1800" b="1" dirty="0" smtClean="0"/>
              <a:t>Main </a:t>
            </a:r>
            <a:r>
              <a:rPr lang="de-DE" sz="1800" b="1" dirty="0" err="1" smtClean="0"/>
              <a:t>rule</a:t>
            </a:r>
            <a:endParaRPr lang="de-DE" sz="1800" b="1" dirty="0" smtClean="0"/>
          </a:p>
          <a:p>
            <a:pPr marL="0" indent="0">
              <a:buNone/>
            </a:pPr>
            <a:r>
              <a:rPr lang="de-DE" sz="1500" u="sng" dirty="0" err="1" smtClean="0"/>
              <a:t>For</a:t>
            </a:r>
            <a:r>
              <a:rPr lang="de-DE" sz="1500" u="sng" dirty="0" smtClean="0"/>
              <a:t> US:</a:t>
            </a:r>
            <a:endParaRPr lang="de-DE" sz="1500" u="sng"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endParaRPr lang="en-US" sz="1500" dirty="0" smtClean="0"/>
          </a:p>
          <a:p>
            <a:pPr marL="0" indent="0">
              <a:buNone/>
            </a:pPr>
            <a:r>
              <a:rPr lang="en-US" sz="1500" u="sng" dirty="0" smtClean="0"/>
              <a:t>For European:</a:t>
            </a:r>
            <a:endParaRPr lang="en-US" sz="1500" u="sng" dirty="0"/>
          </a:p>
          <a:p>
            <a:pPr marL="0" indent="0">
              <a:buNone/>
            </a:pPr>
            <a:r>
              <a:rPr lang="en-US" sz="1500" dirty="0"/>
              <a:t>After entering Sweden, individual must register in person with the tax authorities (</a:t>
            </a:r>
            <a:r>
              <a:rPr lang="en-US" sz="1500" dirty="0" err="1"/>
              <a:t>Skatteverket</a:t>
            </a:r>
            <a:r>
              <a:rPr lang="en-US" sz="1500" dirty="0"/>
              <a:t>) to obtain the PIN (Personal Identification Number) or coordination number (depending on the circumstances). All assignees posted to Sweden who will be working in Sweden for </a:t>
            </a:r>
            <a:r>
              <a:rPr lang="en-US" sz="1500" dirty="0" smtClean="0"/>
              <a:t>&gt; 5 days </a:t>
            </a:r>
            <a:r>
              <a:rPr lang="en-US" sz="1500" dirty="0"/>
              <a:t>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5109091"/>
          </a:xfrm>
          <a:prstGeom prst="rect">
            <a:avLst/>
          </a:prstGeom>
        </p:spPr>
        <p:txBody>
          <a:bodyPr wrap="square">
            <a:spAutoFit/>
          </a:bodyPr>
          <a:lstStyle/>
          <a:p>
            <a:r>
              <a:rPr lang="de-DE" sz="1800" b="1" dirty="0" err="1">
                <a:solidFill>
                  <a:srgbClr val="C00000"/>
                </a:solidFill>
              </a:rPr>
              <a:t>Sweden</a:t>
            </a:r>
            <a:endParaRPr lang="de-DE" sz="1800" b="1" dirty="0">
              <a:solidFill>
                <a:srgbClr val="C00000"/>
              </a:solidFill>
            </a:endParaRPr>
          </a:p>
          <a:p>
            <a:r>
              <a:rPr lang="en-US" sz="1400" b="1" dirty="0" smtClean="0"/>
              <a:t>For US:</a:t>
            </a:r>
          </a:p>
          <a:p>
            <a:r>
              <a:rPr lang="en-US" sz="1400" b="1" dirty="0" smtClean="0"/>
              <a:t>Step </a:t>
            </a:r>
            <a:r>
              <a:rPr lang="en-US" sz="1400" b="1" dirty="0"/>
              <a:t>1: </a:t>
            </a:r>
            <a:r>
              <a:rPr lang="en-US" sz="1400" dirty="0"/>
              <a:t>Employee' manager should determine purpose and length of stay. Work-related activities are permitted without a visa in connection with urgent installation or repair of machinery (emergency) for up to two </a:t>
            </a:r>
            <a:r>
              <a:rPr lang="en-US" sz="1400" dirty="0" smtClean="0"/>
              <a:t>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smtClean="0">
                <a:hlinkClick r:id="rId3"/>
              </a:rPr>
              <a:t>http</a:t>
            </a:r>
            <a:r>
              <a:rPr lang="en-US" sz="1400" dirty="0">
                <a:hlinkClick r:id="rId3"/>
              </a:rPr>
              <a:t>://www.schengenvisainfo.com/business-schengen-visa</a:t>
            </a:r>
            <a:r>
              <a:rPr lang="en-US" sz="1400" dirty="0" smtClean="0">
                <a:hlinkClick r:id="rId3"/>
              </a:rPr>
              <a:t>/</a:t>
            </a:r>
            <a:endParaRPr lang="en-US" sz="1400" dirty="0" smtClean="0"/>
          </a:p>
          <a:p>
            <a:r>
              <a:rPr lang="en-US" sz="1400" dirty="0" smtClean="0"/>
              <a:t>Depending </a:t>
            </a:r>
            <a:r>
              <a:rPr lang="en-US" sz="1400" dirty="0"/>
              <a:t>on the visa issued they may be allowed to enter once (single entry) or multiple times (multiple entry) and stay for no longer than 90 days per year in between the period of 6 months. </a:t>
            </a:r>
            <a:endParaRPr lang="en-US" sz="1400" dirty="0" smtClean="0"/>
          </a:p>
          <a:p>
            <a:endParaRPr lang="en-US" sz="1400" b="1" dirty="0" smtClean="0"/>
          </a:p>
          <a:p>
            <a:r>
              <a:rPr lang="en-US" sz="1400" b="1" dirty="0" smtClean="0"/>
              <a:t>Step </a:t>
            </a:r>
            <a:r>
              <a:rPr lang="en-US" sz="1400" b="1" dirty="0"/>
              <a:t>3: </a:t>
            </a:r>
            <a:r>
              <a:rPr lang="en-US" sz="1400" dirty="0"/>
              <a:t>Employee who needs to work longer than five days must be registered online with</a:t>
            </a:r>
          </a:p>
          <a:p>
            <a:r>
              <a:rPr lang="en-US" sz="1400" dirty="0"/>
              <a:t>the Swedish Work Environment Agency. The registration needs to take place through</a:t>
            </a:r>
          </a:p>
          <a:p>
            <a:r>
              <a:rPr lang="en-US" sz="1400" dirty="0"/>
              <a:t>SWEA’s website (</a:t>
            </a:r>
            <a:r>
              <a:rPr lang="en-US" sz="1400" dirty="0">
                <a:hlinkClick r:id="rId4"/>
              </a:rPr>
              <a:t>www.av.se</a:t>
            </a:r>
            <a:r>
              <a:rPr lang="en-US" sz="1400" dirty="0"/>
              <a:t>), latest on the 6th day from date of arrival in Sweden</a:t>
            </a:r>
          </a:p>
          <a:p>
            <a:endParaRPr lang="en-US" sz="1400" dirty="0" smtClean="0"/>
          </a:p>
          <a:p>
            <a:r>
              <a:rPr lang="en-US" sz="1400" b="1" dirty="0" smtClean="0"/>
              <a:t>For European:</a:t>
            </a:r>
          </a:p>
          <a:p>
            <a:r>
              <a:rPr lang="en-US" sz="1400" b="1" dirty="0"/>
              <a:t>Step 1: </a:t>
            </a:r>
            <a:r>
              <a:rPr lang="en-US" sz="1400" dirty="0"/>
              <a:t>If hands-on work &gt; 5 days, employer + employee have to register at </a:t>
            </a:r>
            <a:r>
              <a:rPr lang="en-US" sz="1400" dirty="0" smtClean="0"/>
              <a:t>the</a:t>
            </a:r>
          </a:p>
          <a:p>
            <a:r>
              <a:rPr lang="en-US" sz="1400" dirty="0" smtClean="0"/>
              <a:t>Office </a:t>
            </a:r>
            <a:r>
              <a:rPr lang="en-US" sz="1400" dirty="0"/>
              <a:t>for Labor environment (</a:t>
            </a:r>
            <a:r>
              <a:rPr lang="en-US" sz="1400" dirty="0" err="1"/>
              <a:t>Arbetsmiljöverket</a:t>
            </a:r>
            <a:r>
              <a:rPr lang="en-US" sz="1400" dirty="0"/>
              <a:t>) before start of the work</a:t>
            </a:r>
            <a:r>
              <a:rPr lang="en-US" sz="1400" dirty="0" smtClean="0"/>
              <a:t>.</a:t>
            </a:r>
          </a:p>
          <a:p>
            <a:endParaRPr lang="en-US" sz="1400" dirty="0"/>
          </a:p>
          <a:p>
            <a:r>
              <a:rPr lang="en-US" sz="1400" b="1" dirty="0"/>
              <a:t>Step 2: </a:t>
            </a:r>
            <a:r>
              <a:rPr lang="en-US" sz="1400" dirty="0"/>
              <a:t>HR Specialist applies for A1 certificate for </a:t>
            </a:r>
            <a:r>
              <a:rPr lang="en-US" sz="1400" dirty="0" smtClean="0"/>
              <a:t>employee</a:t>
            </a:r>
          </a:p>
          <a:p>
            <a:endParaRPr lang="en-US" sz="1400" dirty="0"/>
          </a:p>
          <a:p>
            <a:r>
              <a:rPr lang="en-US" sz="1400" b="1" dirty="0"/>
              <a:t>Step 3: </a:t>
            </a:r>
            <a:r>
              <a:rPr lang="en-US" sz="1400" dirty="0"/>
              <a:t>Employee has to take the A1 certificate + registration document with him.</a:t>
            </a:r>
            <a:endParaRPr lang="de-DE" sz="1400" dirty="0"/>
          </a:p>
        </p:txBody>
      </p:sp>
      <p:sp>
        <p:nvSpPr>
          <p:cNvPr id="5" name="TextBox 4">
            <a:hlinkClick r:id="rId5" action="ppaction://hlinksldjump"/>
          </p:cNvPr>
          <p:cNvSpPr txBox="1"/>
          <p:nvPr/>
        </p:nvSpPr>
        <p:spPr>
          <a:xfrm>
            <a:off x="2057400" y="623768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1658815" y="629281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80716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3170099"/>
          </a:xfrm>
          <a:prstGeom prst="rect">
            <a:avLst/>
          </a:prstGeom>
          <a:noFill/>
        </p:spPr>
        <p:txBody>
          <a:bodyPr wrap="square" rtlCol="0">
            <a:spAutoFit/>
          </a:bodyPr>
          <a:lstStyle/>
          <a:p>
            <a:r>
              <a:rPr lang="de-DE" b="1" dirty="0" err="1" smtClean="0">
                <a:solidFill>
                  <a:srgbClr val="C00000"/>
                </a:solidFill>
              </a:rPr>
              <a:t>Switzerland</a:t>
            </a:r>
            <a:endParaRPr lang="de-DE" b="1" dirty="0" smtClean="0">
              <a:solidFill>
                <a:srgbClr val="C00000"/>
              </a:solidFill>
            </a:endParaRPr>
          </a:p>
          <a:p>
            <a:r>
              <a:rPr lang="en-US" sz="1600" b="1" dirty="0" smtClean="0"/>
              <a:t>Main rule</a:t>
            </a:r>
          </a:p>
          <a:p>
            <a:r>
              <a:rPr lang="en-US" sz="1600" dirty="0" smtClean="0"/>
              <a:t>A US or European </a:t>
            </a:r>
            <a:r>
              <a:rPr lang="en-US" sz="1600" dirty="0"/>
              <a:t>citizen </a:t>
            </a:r>
            <a:r>
              <a:rPr lang="en-US" sz="1600" dirty="0" smtClean="0"/>
              <a:t>is </a:t>
            </a:r>
            <a:r>
              <a:rPr lang="en-US" sz="1600" dirty="0"/>
              <a:t>allowed to work </a:t>
            </a:r>
            <a:r>
              <a:rPr lang="en-US" sz="1600" dirty="0" smtClean="0"/>
              <a:t>for </a:t>
            </a:r>
            <a:r>
              <a:rPr lang="en-US" sz="1600" dirty="0"/>
              <a:t>up to 8 days per year without </a:t>
            </a:r>
            <a:r>
              <a:rPr lang="en-US" sz="1600" dirty="0" smtClean="0"/>
              <a:t>permit. </a:t>
            </a:r>
          </a:p>
          <a:p>
            <a:r>
              <a:rPr lang="en-US" sz="1600" dirty="0" smtClean="0"/>
              <a:t>Please </a:t>
            </a:r>
            <a:r>
              <a:rPr lang="en-US" sz="1600" dirty="0"/>
              <a:t>note that the 8 days apply per employer and employee.</a:t>
            </a:r>
          </a:p>
          <a:p>
            <a:r>
              <a:rPr lang="en-US" sz="1600" dirty="0"/>
              <a:t>However if the same employer posts 5 employees at the same day to Switzerland this is only counted as one day</a:t>
            </a:r>
            <a:r>
              <a:rPr lang="en-US" sz="1600" dirty="0" smtClean="0"/>
              <a:t>.</a:t>
            </a:r>
          </a:p>
          <a:p>
            <a:endParaRPr lang="en-US" sz="1600" dirty="0"/>
          </a:p>
          <a:p>
            <a:r>
              <a:rPr lang="en-US" sz="1600" dirty="0" smtClean="0"/>
              <a:t>US employees </a:t>
            </a:r>
            <a:r>
              <a:rPr lang="en-US" sz="1600" dirty="0"/>
              <a:t>who are posted on an irregular basis but several times per year to Switzerland may be granted a 120 day-permit allowing them to work rather flexibly in Switzerland (for 120 days within 12 months). This type of permit is not subject to the quota system</a:t>
            </a:r>
            <a:r>
              <a:rPr lang="en-US" sz="1600" dirty="0" smtClean="0"/>
              <a:t>.</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feld 3"/>
          <p:cNvSpPr txBox="1"/>
          <p:nvPr/>
        </p:nvSpPr>
        <p:spPr>
          <a:xfrm>
            <a:off x="2750142" y="1219200"/>
            <a:ext cx="6012858" cy="1323439"/>
          </a:xfrm>
          <a:prstGeom prst="rect">
            <a:avLst/>
          </a:prstGeom>
          <a:noFill/>
        </p:spPr>
        <p:txBody>
          <a:bodyPr wrap="square" rtlCol="0">
            <a:spAutoFit/>
          </a:bodyPr>
          <a:lstStyle/>
          <a:p>
            <a:r>
              <a:rPr lang="de-DE" sz="1600" dirty="0" smtClean="0"/>
              <a:t>This </a:t>
            </a:r>
            <a:r>
              <a:rPr lang="de-DE" sz="1600" dirty="0" err="1" smtClean="0"/>
              <a:t>is</a:t>
            </a:r>
            <a:r>
              <a:rPr lang="de-DE" sz="1600" dirty="0" smtClean="0"/>
              <a:t> Angela.</a:t>
            </a:r>
          </a:p>
          <a:p>
            <a:r>
              <a:rPr lang="de-DE" sz="1600" dirty="0" err="1" smtClean="0"/>
              <a:t>She</a:t>
            </a:r>
            <a:r>
              <a:rPr lang="de-DE" sz="1600" dirty="0" smtClean="0"/>
              <a:t> </a:t>
            </a:r>
            <a:r>
              <a:rPr lang="de-DE" sz="1600" dirty="0" err="1" smtClean="0"/>
              <a:t>is</a:t>
            </a:r>
            <a:r>
              <a:rPr lang="de-DE" sz="1600" dirty="0" smtClean="0"/>
              <a:t> a Field Service Engineer based out of Eden Prairie.  While she does most of her work in the United States, she has been assigned to work on a project in Germany.</a:t>
            </a:r>
          </a:p>
          <a:p>
            <a:endParaRPr lang="de-DE" sz="1600" dirty="0"/>
          </a:p>
        </p:txBody>
      </p:sp>
      <p:sp>
        <p:nvSpPr>
          <p:cNvPr id="2" name="Textfeld 1"/>
          <p:cNvSpPr txBox="1"/>
          <p:nvPr/>
        </p:nvSpPr>
        <p:spPr>
          <a:xfrm>
            <a:off x="470899" y="3686742"/>
            <a:ext cx="8001000" cy="1323439"/>
          </a:xfrm>
          <a:prstGeom prst="rect">
            <a:avLst/>
          </a:prstGeom>
          <a:noFill/>
        </p:spPr>
        <p:txBody>
          <a:bodyPr wrap="square" rtlCol="0">
            <a:spAutoFit/>
          </a:bodyPr>
          <a:lstStyle/>
          <a:p>
            <a:pPr lvl="0"/>
            <a:r>
              <a:rPr lang="de-DE" sz="1600" dirty="0">
                <a:solidFill>
                  <a:srgbClr val="000000"/>
                </a:solidFill>
              </a:rPr>
              <a:t>The </a:t>
            </a:r>
            <a:r>
              <a:rPr lang="de-DE" sz="1600" dirty="0" err="1">
                <a:solidFill>
                  <a:srgbClr val="000000"/>
                </a:solidFill>
              </a:rPr>
              <a:t>project</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scheduled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take</a:t>
            </a:r>
            <a:r>
              <a:rPr lang="de-DE" sz="1600" dirty="0">
                <a:solidFill>
                  <a:srgbClr val="000000"/>
                </a:solidFill>
              </a:rPr>
              <a:t> </a:t>
            </a:r>
            <a:r>
              <a:rPr lang="de-DE" sz="1600" dirty="0" err="1">
                <a:solidFill>
                  <a:srgbClr val="000000"/>
                </a:solidFill>
              </a:rPr>
              <a:t>two</a:t>
            </a:r>
            <a:r>
              <a:rPr lang="de-DE" sz="1600" dirty="0">
                <a:solidFill>
                  <a:srgbClr val="000000"/>
                </a:solidFill>
              </a:rPr>
              <a:t> </a:t>
            </a:r>
            <a:r>
              <a:rPr lang="de-DE" sz="1600" dirty="0" err="1">
                <a:solidFill>
                  <a:srgbClr val="000000"/>
                </a:solidFill>
              </a:rPr>
              <a:t>weeks</a:t>
            </a:r>
            <a:r>
              <a:rPr lang="de-DE" sz="1600" dirty="0">
                <a:solidFill>
                  <a:srgbClr val="000000"/>
                </a:solidFill>
              </a:rPr>
              <a:t>.  The </a:t>
            </a:r>
            <a:r>
              <a:rPr lang="de-DE" sz="1600" dirty="0" err="1">
                <a:solidFill>
                  <a:srgbClr val="000000"/>
                </a:solidFill>
              </a:rPr>
              <a:t>entire</a:t>
            </a:r>
            <a:r>
              <a:rPr lang="de-DE" sz="1600" dirty="0">
                <a:solidFill>
                  <a:srgbClr val="000000"/>
                </a:solidFill>
              </a:rPr>
              <a:t> time Angela </a:t>
            </a:r>
            <a:r>
              <a:rPr lang="de-DE" sz="1600" dirty="0" err="1">
                <a:solidFill>
                  <a:srgbClr val="000000"/>
                </a:solidFill>
              </a:rPr>
              <a:t>is</a:t>
            </a:r>
            <a:r>
              <a:rPr lang="de-DE" sz="1600" dirty="0">
                <a:solidFill>
                  <a:srgbClr val="000000"/>
                </a:solidFill>
              </a:rPr>
              <a:t> </a:t>
            </a:r>
            <a:r>
              <a:rPr lang="de-DE" sz="1600" dirty="0" err="1">
                <a:solidFill>
                  <a:srgbClr val="000000"/>
                </a:solidFill>
              </a:rPr>
              <a:t>working</a:t>
            </a:r>
            <a:r>
              <a:rPr lang="de-DE" sz="1600" dirty="0">
                <a:solidFill>
                  <a:srgbClr val="000000"/>
                </a:solidFill>
              </a:rPr>
              <a:t> on </a:t>
            </a:r>
            <a:r>
              <a:rPr lang="de-DE" sz="1600" dirty="0" err="1">
                <a:solidFill>
                  <a:srgbClr val="000000"/>
                </a:solidFill>
              </a:rPr>
              <a:t>various</a:t>
            </a:r>
            <a:r>
              <a:rPr lang="de-DE" sz="1600" dirty="0">
                <a:solidFill>
                  <a:srgbClr val="000000"/>
                </a:solidFill>
              </a:rPr>
              <a:t> </a:t>
            </a:r>
            <a:r>
              <a:rPr lang="de-DE" sz="1600" dirty="0" err="1">
                <a:solidFill>
                  <a:srgbClr val="000000"/>
                </a:solidFill>
              </a:rPr>
              <a:t>equipment</a:t>
            </a:r>
            <a:r>
              <a:rPr lang="de-DE" sz="1600" dirty="0">
                <a:solidFill>
                  <a:srgbClr val="000000"/>
                </a:solidFill>
              </a:rPr>
              <a:t> at </a:t>
            </a:r>
            <a:r>
              <a:rPr lang="de-DE" sz="1600" dirty="0" err="1">
                <a:solidFill>
                  <a:srgbClr val="000000"/>
                </a:solidFill>
              </a:rPr>
              <a:t>the</a:t>
            </a:r>
            <a:r>
              <a:rPr lang="de-DE" sz="1600" dirty="0">
                <a:solidFill>
                  <a:srgbClr val="000000"/>
                </a:solidFill>
              </a:rPr>
              <a:t> </a:t>
            </a:r>
            <a:r>
              <a:rPr lang="de-DE" sz="1600" dirty="0" err="1">
                <a:solidFill>
                  <a:srgbClr val="000000"/>
                </a:solidFill>
              </a:rPr>
              <a:t>customer</a:t>
            </a:r>
            <a:r>
              <a:rPr lang="de-DE" sz="1600" dirty="0">
                <a:solidFill>
                  <a:srgbClr val="000000"/>
                </a:solidFill>
              </a:rPr>
              <a:t> </a:t>
            </a:r>
            <a:r>
              <a:rPr lang="de-DE" sz="1600" dirty="0" err="1">
                <a:solidFill>
                  <a:srgbClr val="000000"/>
                </a:solidFill>
              </a:rPr>
              <a:t>site</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successfully</a:t>
            </a:r>
            <a:r>
              <a:rPr lang="de-DE" sz="1600" dirty="0">
                <a:solidFill>
                  <a:srgbClr val="000000"/>
                </a:solidFill>
              </a:rPr>
              <a:t> </a:t>
            </a:r>
            <a:r>
              <a:rPr lang="de-DE" sz="1600" dirty="0" err="1">
                <a:solidFill>
                  <a:srgbClr val="000000"/>
                </a:solidFill>
              </a:rPr>
              <a:t>completes</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project</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is</a:t>
            </a:r>
            <a:r>
              <a:rPr lang="de-DE" sz="1600" dirty="0">
                <a:solidFill>
                  <a:srgbClr val="000000"/>
                </a:solidFill>
              </a:rPr>
              <a:t> on her </a:t>
            </a:r>
            <a:r>
              <a:rPr lang="de-DE" sz="1600" dirty="0" err="1">
                <a:solidFill>
                  <a:srgbClr val="000000"/>
                </a:solidFill>
              </a:rPr>
              <a:t>way</a:t>
            </a:r>
            <a:r>
              <a:rPr lang="de-DE" sz="1600" dirty="0">
                <a:solidFill>
                  <a:srgbClr val="000000"/>
                </a:solidFill>
              </a:rPr>
              <a:t> </a:t>
            </a:r>
            <a:r>
              <a:rPr lang="de-DE" sz="1600" dirty="0" err="1">
                <a:solidFill>
                  <a:srgbClr val="000000"/>
                </a:solidFill>
              </a:rPr>
              <a:t>home</a:t>
            </a:r>
            <a:r>
              <a:rPr lang="de-DE" sz="1600" dirty="0">
                <a:solidFill>
                  <a:srgbClr val="000000"/>
                </a:solidFill>
              </a:rPr>
              <a:t>.  </a:t>
            </a:r>
          </a:p>
          <a:p>
            <a:pPr lvl="0"/>
            <a:endParaRPr lang="de-DE" sz="1600" dirty="0">
              <a:solidFill>
                <a:srgbClr val="000000"/>
              </a:solidFill>
            </a:endParaRPr>
          </a:p>
          <a:p>
            <a:pPr lvl="0"/>
            <a:r>
              <a:rPr lang="de-DE" sz="1600" dirty="0" smtClean="0">
                <a:solidFill>
                  <a:srgbClr val="000000"/>
                </a:solidFill>
              </a:rPr>
              <a:t>At </a:t>
            </a:r>
            <a:r>
              <a:rPr lang="de-DE" sz="1600" dirty="0" err="1">
                <a:solidFill>
                  <a:srgbClr val="000000"/>
                </a:solidFill>
              </a:rPr>
              <a:t>the</a:t>
            </a:r>
            <a:r>
              <a:rPr lang="de-DE" sz="1600" dirty="0">
                <a:solidFill>
                  <a:srgbClr val="000000"/>
                </a:solidFill>
              </a:rPr>
              <a:t> </a:t>
            </a:r>
            <a:r>
              <a:rPr lang="de-DE" sz="1600" dirty="0" err="1">
                <a:solidFill>
                  <a:srgbClr val="000000"/>
                </a:solidFill>
              </a:rPr>
              <a:t>airport</a:t>
            </a:r>
            <a:r>
              <a:rPr lang="de-DE" sz="1600" dirty="0">
                <a:solidFill>
                  <a:srgbClr val="000000"/>
                </a:solidFill>
              </a:rPr>
              <a:t>, Angela </a:t>
            </a:r>
            <a:r>
              <a:rPr lang="de-DE" sz="1600" dirty="0" err="1">
                <a:solidFill>
                  <a:srgbClr val="000000"/>
                </a:solidFill>
              </a:rPr>
              <a:t>is</a:t>
            </a:r>
            <a:r>
              <a:rPr lang="de-DE" sz="1600" dirty="0">
                <a:solidFill>
                  <a:srgbClr val="000000"/>
                </a:solidFill>
              </a:rPr>
              <a:t> </a:t>
            </a:r>
            <a:r>
              <a:rPr lang="de-DE" sz="1600" dirty="0" err="1">
                <a:solidFill>
                  <a:srgbClr val="000000"/>
                </a:solidFill>
              </a:rPr>
              <a:t>questioned</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smtClean="0">
                <a:solidFill>
                  <a:srgbClr val="000000"/>
                </a:solidFill>
              </a:rPr>
              <a:t>work</a:t>
            </a:r>
            <a:r>
              <a:rPr lang="de-DE" sz="1600" dirty="0" smtClean="0">
                <a:solidFill>
                  <a:srgbClr val="000000"/>
                </a:solidFill>
              </a:rPr>
              <a:t> </a:t>
            </a:r>
            <a:r>
              <a:rPr lang="de-DE" sz="1600" dirty="0" err="1" smtClean="0">
                <a:solidFill>
                  <a:srgbClr val="000000"/>
                </a:solidFill>
              </a:rPr>
              <a:t>that</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came</a:t>
            </a:r>
            <a:r>
              <a:rPr lang="de-DE" sz="1600" dirty="0">
                <a:solidFill>
                  <a:srgbClr val="000000"/>
                </a:solidFill>
              </a:rPr>
              <a:t> </a:t>
            </a:r>
            <a:r>
              <a:rPr lang="de-DE" sz="1600" dirty="0" err="1">
                <a:solidFill>
                  <a:srgbClr val="000000"/>
                </a:solidFill>
              </a:rPr>
              <a:t>here</a:t>
            </a:r>
            <a:r>
              <a:rPr lang="de-DE" sz="1600" dirty="0">
                <a:solidFill>
                  <a:srgbClr val="000000"/>
                </a:solidFill>
              </a:rPr>
              <a:t> </a:t>
            </a:r>
            <a:r>
              <a:rPr lang="de-DE" sz="1600" dirty="0" err="1">
                <a:solidFill>
                  <a:srgbClr val="000000"/>
                </a:solidFill>
              </a:rPr>
              <a:t>to</a:t>
            </a:r>
            <a:r>
              <a:rPr lang="de-DE" sz="1600" dirty="0">
                <a:solidFill>
                  <a:srgbClr val="000000"/>
                </a:solidFill>
              </a:rPr>
              <a:t> do.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3682"/>
            <a:ext cx="2042653" cy="121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63557"/>
            <a:ext cx="13112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322" y="4648200"/>
            <a:ext cx="1752600" cy="20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46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801314"/>
          </a:xfrm>
          <a:prstGeom prst="rect">
            <a:avLst/>
          </a:prstGeom>
          <a:noFill/>
        </p:spPr>
        <p:txBody>
          <a:bodyPr wrap="square" rtlCol="0">
            <a:spAutoFit/>
          </a:bodyPr>
          <a:lstStyle/>
          <a:p>
            <a:r>
              <a:rPr lang="de-DE" sz="1800" b="1" dirty="0" err="1" smtClean="0">
                <a:solidFill>
                  <a:srgbClr val="C00000"/>
                </a:solidFill>
              </a:rPr>
              <a:t>Switzerland</a:t>
            </a:r>
            <a:endParaRPr lang="de-DE" sz="1800" b="1" dirty="0" smtClean="0">
              <a:solidFill>
                <a:srgbClr val="C00000"/>
              </a:solidFill>
            </a:endParaRPr>
          </a:p>
          <a:p>
            <a:r>
              <a:rPr lang="de-DE" sz="1600" b="1" dirty="0" err="1" smtClean="0"/>
              <a:t>For</a:t>
            </a:r>
            <a:r>
              <a:rPr lang="de-DE" sz="1600" b="1" dirty="0" smtClean="0"/>
              <a:t> US + European:</a:t>
            </a:r>
          </a:p>
          <a:p>
            <a:r>
              <a:rPr lang="en-US" sz="1400" b="1" dirty="0"/>
              <a:t>Step 1: </a:t>
            </a:r>
            <a:r>
              <a:rPr lang="en-US" sz="1400" dirty="0"/>
              <a:t>Employee's manager should determine purpose and length of stay. For a stay less than 8 days, no permit is required</a:t>
            </a:r>
            <a:r>
              <a:rPr lang="en-US" sz="1400" dirty="0" smtClean="0"/>
              <a:t>.</a:t>
            </a:r>
          </a:p>
          <a:p>
            <a:endParaRPr lang="en-US" sz="1400" dirty="0" smtClean="0"/>
          </a:p>
          <a:p>
            <a:r>
              <a:rPr lang="en-US" sz="1400" b="1" dirty="0" smtClean="0"/>
              <a:t>For US:</a:t>
            </a:r>
            <a:endParaRPr lang="en-US" sz="1400" b="1" dirty="0"/>
          </a:p>
          <a:p>
            <a:r>
              <a:rPr lang="en-US" sz="1400" b="1" dirty="0"/>
              <a:t>Step 2: </a:t>
            </a:r>
            <a:r>
              <a:rPr lang="en-US" sz="1400" dirty="0" smtClean="0"/>
              <a:t>If </a:t>
            </a:r>
            <a:r>
              <a:rPr lang="en-US" sz="1400" dirty="0"/>
              <a:t>above 8 days - requirements for a 120-day permit: Employee needs to submit Employment contract, Contract of assignment (stating the reason for the work in Switzerland and the place of work), Employee's passport, Proof of education, </a:t>
            </a:r>
            <a:r>
              <a:rPr lang="en-US" sz="1400" dirty="0" smtClean="0"/>
              <a:t>CV, proving employee is </a:t>
            </a:r>
            <a:r>
              <a:rPr lang="en-US" sz="1400" dirty="0"/>
              <a:t>qualified for the job</a:t>
            </a:r>
            <a:r>
              <a:rPr lang="en-US" sz="1400" dirty="0" smtClean="0"/>
              <a:t>. Depending </a:t>
            </a:r>
            <a:r>
              <a:rPr lang="en-US" sz="1400" dirty="0"/>
              <a:t>on the type of permit the approval of the two responsible cantonal authorities or additionally the approval of the Federal authority is required. Applying for the entry visa at the Swiss representation in the country of residence</a:t>
            </a:r>
            <a:r>
              <a:rPr lang="en-US" sz="1400" dirty="0" smtClean="0"/>
              <a:t>. Length </a:t>
            </a:r>
            <a:r>
              <a:rPr lang="en-US" sz="1400" dirty="0"/>
              <a:t>of time the process takes place: Please </a:t>
            </a:r>
            <a:r>
              <a:rPr lang="en-US" sz="1400" dirty="0" smtClean="0"/>
              <a:t>calculate around </a:t>
            </a:r>
            <a:r>
              <a:rPr lang="en-US" sz="1400" dirty="0"/>
              <a:t>4 weeks.</a:t>
            </a:r>
          </a:p>
          <a:p>
            <a:endParaRPr lang="en-US" sz="1400" dirty="0" smtClean="0"/>
          </a:p>
          <a:p>
            <a:r>
              <a:rPr lang="en-US" sz="1400" b="1" dirty="0" smtClean="0"/>
              <a:t>For European:</a:t>
            </a:r>
          </a:p>
          <a:p>
            <a:r>
              <a:rPr lang="en-US" sz="1400" b="1" dirty="0" smtClean="0"/>
              <a:t>Step </a:t>
            </a:r>
            <a:r>
              <a:rPr lang="en-US" sz="1400" b="1" dirty="0"/>
              <a:t>2</a:t>
            </a:r>
            <a:r>
              <a:rPr lang="en-US" sz="1400" b="1" dirty="0" smtClean="0"/>
              <a:t>: </a:t>
            </a:r>
            <a:r>
              <a:rPr lang="en-US" sz="1400" dirty="0"/>
              <a:t>If above 8 days/a and below 90 days, online registration </a:t>
            </a:r>
            <a:r>
              <a:rPr lang="en-US" sz="1400" dirty="0" smtClean="0">
                <a:hlinkClick r:id="rId3"/>
              </a:rPr>
              <a:t>www.bfm.admin.ch</a:t>
            </a:r>
            <a:endParaRPr lang="en-US" sz="1400" dirty="0" smtClean="0"/>
          </a:p>
          <a:p>
            <a:r>
              <a:rPr lang="en-US" sz="1400" dirty="0" smtClean="0"/>
              <a:t>or </a:t>
            </a:r>
            <a:r>
              <a:rPr lang="en-US" sz="1400" dirty="0" smtClean="0">
                <a:hlinkClick r:id="rId4"/>
              </a:rPr>
              <a:t>www.seco.admin.ch</a:t>
            </a:r>
            <a:endParaRPr lang="en-US" sz="1400" dirty="0" smtClean="0"/>
          </a:p>
          <a:p>
            <a:r>
              <a:rPr lang="en-US" sz="1400" dirty="0" smtClean="0"/>
              <a:t>Registration </a:t>
            </a:r>
            <a:r>
              <a:rPr lang="en-US" sz="1400" dirty="0"/>
              <a:t>minimum 8 days before start of </a:t>
            </a:r>
            <a:r>
              <a:rPr lang="en-US" sz="1400" dirty="0" smtClean="0"/>
              <a:t>hands-on </a:t>
            </a:r>
            <a:r>
              <a:rPr lang="en-US" sz="1400" dirty="0"/>
              <a:t>work.</a:t>
            </a:r>
          </a:p>
          <a:p>
            <a:r>
              <a:rPr lang="en-US" sz="1400" b="1" dirty="0"/>
              <a:t>Step </a:t>
            </a:r>
            <a:r>
              <a:rPr lang="en-US" sz="1400" b="1" dirty="0" smtClean="0"/>
              <a:t>3: </a:t>
            </a:r>
            <a:r>
              <a:rPr lang="en-US" sz="1400" dirty="0"/>
              <a:t>HR Specialist applies for A1 certificate for </a:t>
            </a:r>
            <a:r>
              <a:rPr lang="en-US" sz="1400" dirty="0" smtClean="0"/>
              <a:t>employee</a:t>
            </a:r>
            <a:endParaRPr lang="en-US" sz="1400" dirty="0"/>
          </a:p>
          <a:p>
            <a:r>
              <a:rPr lang="en-US" sz="1400" b="1" dirty="0"/>
              <a:t>Step </a:t>
            </a:r>
            <a:r>
              <a:rPr lang="en-US" sz="1400" b="1" dirty="0" smtClean="0"/>
              <a:t>4: </a:t>
            </a:r>
            <a:r>
              <a:rPr lang="en-US" sz="1400" dirty="0"/>
              <a:t>Employee has to take the A1 certificate, registration document + copy of contract between MTS and the customer with him.</a:t>
            </a:r>
          </a:p>
          <a:p>
            <a:endParaRPr lang="de-DE" sz="1800" dirty="0"/>
          </a:p>
        </p:txBody>
      </p:sp>
      <p:sp>
        <p:nvSpPr>
          <p:cNvPr id="5" name="TextBox 4">
            <a:hlinkClick r:id="rId5"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41343"/>
            <a:ext cx="1959474" cy="12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smtClean="0">
                <a:solidFill>
                  <a:srgbClr val="C00000"/>
                </a:solidFill>
              </a:rPr>
              <a:t>Turkey</a:t>
            </a:r>
          </a:p>
          <a:p>
            <a:r>
              <a:rPr lang="de-DE" sz="1800" b="1" dirty="0" smtClean="0"/>
              <a:t>Main </a:t>
            </a:r>
            <a:r>
              <a:rPr lang="de-DE" sz="1800" b="1" dirty="0" err="1" smtClean="0"/>
              <a:t>rule</a:t>
            </a:r>
            <a:endParaRPr lang="de-DE" sz="1800" b="1" dirty="0" smtClean="0"/>
          </a:p>
          <a:p>
            <a:r>
              <a:rPr lang="en-US" sz="1600" dirty="0" smtClean="0"/>
              <a:t>Hands-on </a:t>
            </a:r>
            <a:r>
              <a:rPr lang="en-US" sz="1600" dirty="0"/>
              <a:t>work requires a work permit in most circumstances. Some specific work activities are permitted on an Assembly, Maintenance and Service (AMS) Visa for a period of up to 90 days, which can only be issued by a Turkish consulate abroad. </a:t>
            </a:r>
            <a:r>
              <a:rPr lang="en-US" sz="1600" dirty="0" smtClean="0"/>
              <a:t>This </a:t>
            </a:r>
            <a:r>
              <a:rPr lang="en-US" sz="1600" dirty="0"/>
              <a:t>process usually applies where the assignee is being sent to fulfill foreign contractual obligations to a Turkish client </a:t>
            </a:r>
            <a:r>
              <a:rPr lang="en-US" sz="1600" dirty="0" smtClean="0"/>
              <a:t>company. It will </a:t>
            </a:r>
            <a:r>
              <a:rPr lang="en-US" sz="1600" dirty="0"/>
              <a:t>require there be an existing service agreement or purchase order between the sending company and the host company. Assignees must remain on foreign payroll and contract. </a:t>
            </a:r>
            <a:endParaRPr lang="de-DE" sz="1600" dirty="0"/>
          </a:p>
          <a:p>
            <a:endParaRPr lang="en-US" sz="1600" dirty="0" smtClean="0"/>
          </a:p>
          <a:p>
            <a:r>
              <a:rPr lang="en-US" sz="1600" dirty="0" smtClean="0"/>
              <a:t>AMS </a:t>
            </a:r>
            <a:r>
              <a:rPr lang="en-US" sz="1600" dirty="0"/>
              <a:t>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371600"/>
            <a:ext cx="7848600" cy="3877985"/>
          </a:xfrm>
          <a:prstGeom prst="rect">
            <a:avLst/>
          </a:prstGeom>
          <a:noFill/>
        </p:spPr>
        <p:txBody>
          <a:bodyPr wrap="square" rtlCol="0">
            <a:spAutoFit/>
          </a:bodyPr>
          <a:lstStyle/>
          <a:p>
            <a:r>
              <a:rPr lang="de-DE" b="1" dirty="0" smtClean="0">
                <a:solidFill>
                  <a:srgbClr val="C00000"/>
                </a:solidFill>
              </a:rPr>
              <a:t>Turkey</a:t>
            </a:r>
          </a:p>
          <a:p>
            <a:r>
              <a:rPr lang="de-DE" sz="1800" b="1" dirty="0" err="1" smtClean="0"/>
              <a:t>For</a:t>
            </a:r>
            <a:r>
              <a:rPr lang="de-DE" sz="1800" b="1" dirty="0" smtClean="0"/>
              <a:t> US </a:t>
            </a:r>
            <a:r>
              <a:rPr lang="de-DE" sz="1800" b="1" dirty="0" err="1" smtClean="0"/>
              <a:t>and</a:t>
            </a:r>
            <a:r>
              <a:rPr lang="de-DE" sz="1800" b="1" dirty="0" smtClean="0"/>
              <a:t> European:</a:t>
            </a:r>
            <a:endParaRPr lang="de-DE" sz="1800" b="1" dirty="0"/>
          </a:p>
          <a:p>
            <a:r>
              <a:rPr lang="en-US" sz="1600" b="1" dirty="0"/>
              <a:t>Step 1: </a:t>
            </a:r>
            <a:r>
              <a:rPr lang="en-US" sz="1600" dirty="0"/>
              <a:t>Employee's manager should determine purpose and length of stay.</a:t>
            </a:r>
          </a:p>
          <a:p>
            <a:endParaRPr lang="en-US" sz="1600" dirty="0" smtClean="0"/>
          </a:p>
          <a:p>
            <a:r>
              <a:rPr lang="en-US" sz="1600" b="1" dirty="0" smtClean="0"/>
              <a:t>Step </a:t>
            </a:r>
            <a:r>
              <a:rPr lang="en-US" sz="1600" b="1" dirty="0"/>
              <a:t>2: </a:t>
            </a:r>
            <a:r>
              <a:rPr lang="en-US" sz="1600" dirty="0" smtClean="0"/>
              <a:t>Employee needs to apply for a </a:t>
            </a:r>
            <a:r>
              <a:rPr lang="en-US" sz="1600" dirty="0"/>
              <a:t>AMS </a:t>
            </a:r>
            <a:r>
              <a:rPr lang="en-US" sz="1600" dirty="0" smtClean="0"/>
              <a:t>visa - </a:t>
            </a:r>
            <a:r>
              <a:rPr lang="en-US" sz="1600" dirty="0"/>
              <a:t>the nearest Turkish mission to obtain work permit and visa (with passport, visa application form and a letter from employer and the Turkish company, photo, proof of accommodation, onward air ticket</a:t>
            </a:r>
            <a:r>
              <a:rPr lang="en-US" sz="1600" dirty="0" smtClean="0"/>
              <a:t>).</a:t>
            </a:r>
          </a:p>
          <a:p>
            <a:endParaRPr lang="en-US" sz="1600" dirty="0"/>
          </a:p>
          <a:p>
            <a:r>
              <a:rPr lang="en-US" sz="1600" b="1" dirty="0"/>
              <a:t>Step 3: </a:t>
            </a:r>
            <a:r>
              <a:rPr lang="en-US" sz="1600" dirty="0"/>
              <a:t>Employer - </a:t>
            </a:r>
            <a:r>
              <a:rPr lang="en-US" sz="1600" dirty="0" smtClean="0"/>
              <a:t>documents </a:t>
            </a:r>
            <a:r>
              <a:rPr lang="en-US" sz="1600" dirty="0"/>
              <a:t>should be submitted to the Turkish Ministry of </a:t>
            </a:r>
            <a:r>
              <a:rPr lang="en-US" sz="1600" dirty="0" err="1"/>
              <a:t>Labour</a:t>
            </a:r>
            <a:r>
              <a:rPr lang="en-US" sz="1600" dirty="0"/>
              <a:t> and Social Security (MLSS) within ten working days after your application. Find the list of those documents in the MLSS’s website </a:t>
            </a:r>
            <a:r>
              <a:rPr lang="en-US" sz="1600" dirty="0" smtClean="0">
                <a:hlinkClick r:id="rId3"/>
              </a:rPr>
              <a:t>http</a:t>
            </a:r>
            <a:r>
              <a:rPr lang="en-US" sz="1600" dirty="0">
                <a:hlinkClick r:id="rId3"/>
              </a:rPr>
              <a:t>://</a:t>
            </a:r>
            <a:r>
              <a:rPr lang="en-US" sz="1600" dirty="0" smtClean="0">
                <a:hlinkClick r:id="rId3"/>
              </a:rPr>
              <a:t>www.csgb.gov.tr</a:t>
            </a:r>
            <a:r>
              <a:rPr lang="en-US" sz="1600" dirty="0" smtClean="0"/>
              <a:t>.</a:t>
            </a:r>
          </a:p>
          <a:p>
            <a:r>
              <a:rPr lang="en-US" sz="1600" dirty="0" smtClean="0"/>
              <a:t>Applications </a:t>
            </a:r>
            <a:r>
              <a:rPr lang="en-US" sz="1600" dirty="0"/>
              <a:t>are finalized by the MLSS within thirty days at the latest. </a:t>
            </a:r>
            <a:endParaRPr lang="en-US" sz="1600" dirty="0" smtClean="0"/>
          </a:p>
          <a:p>
            <a:r>
              <a:rPr lang="en-US" sz="1600" dirty="0"/>
              <a:t>Length of time the process takes place: Please calculate around </a:t>
            </a:r>
            <a:r>
              <a:rPr lang="en-US" sz="1600" dirty="0" smtClean="0"/>
              <a:t>6 </a:t>
            </a:r>
            <a:r>
              <a:rPr lang="en-US" sz="1600" dirty="0"/>
              <a:t>weeks.</a:t>
            </a:r>
          </a:p>
          <a:p>
            <a:endParaRPr lang="de-DE" sz="16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0328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smtClean="0">
                <a:solidFill>
                  <a:srgbClr val="C00000"/>
                </a:solidFill>
              </a:rPr>
              <a:t>UK</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a:t>
            </a:r>
            <a:r>
              <a:rPr lang="en-US" sz="1600" dirty="0" smtClean="0"/>
              <a:t>organization</a:t>
            </a:r>
            <a:r>
              <a:rPr lang="en-US" sz="1600" dirty="0"/>
              <a:t>.</a:t>
            </a:r>
            <a:endParaRPr lang="de-DE" sz="1600" dirty="0"/>
          </a:p>
          <a:p>
            <a:pPr marL="0" indent="0">
              <a:buNone/>
            </a:pPr>
            <a:endParaRPr lang="en-US" sz="1600" dirty="0" smtClean="0"/>
          </a:p>
          <a:p>
            <a:pPr marL="0" indent="0">
              <a:buNone/>
            </a:pPr>
            <a:r>
              <a:rPr lang="en-US" sz="1600" dirty="0" smtClean="0"/>
              <a:t>Prior </a:t>
            </a:r>
            <a:r>
              <a:rPr lang="en-US" sz="1600" dirty="0"/>
              <a:t>work </a:t>
            </a:r>
            <a:r>
              <a:rPr lang="en-US" sz="1600" dirty="0" smtClean="0"/>
              <a:t>authorization </a:t>
            </a:r>
            <a:r>
              <a:rPr lang="en-US" sz="1600" dirty="0"/>
              <a:t>would be required for any productive work that does not fall under </a:t>
            </a:r>
            <a:r>
              <a:rPr lang="en-US" sz="1600" dirty="0" smtClean="0"/>
              <a:t>this or other exemptions </a:t>
            </a:r>
            <a:r>
              <a:rPr lang="en-US" sz="1600" dirty="0"/>
              <a:t>outlined for business visitors </a:t>
            </a:r>
            <a:r>
              <a:rPr lang="en-US" sz="1600" dirty="0" smtClean="0"/>
              <a:t>in the Excel file, e.g. work for several month. </a:t>
            </a:r>
            <a:r>
              <a:rPr lang="en-US" sz="1600" dirty="0"/>
              <a:t>Most typically this would require the UK company to Sponsor a Tier 2 visa </a:t>
            </a:r>
            <a:r>
              <a:rPr lang="en-US" sz="1600" dirty="0" smtClean="0"/>
              <a:t>in, </a:t>
            </a:r>
            <a:r>
              <a:rPr lang="en-US" sz="1600" dirty="0"/>
              <a:t>either the Tier 2 Intra-Company Transfer or the Tier 2 General category. </a:t>
            </a:r>
            <a:r>
              <a:rPr lang="en-US" sz="1600" dirty="0" smtClean="0"/>
              <a:t>The </a:t>
            </a:r>
            <a:r>
              <a:rPr lang="en-US" sz="1600" dirty="0"/>
              <a:t>role must be skilled to graduate degree level - engineering technicians will not qualify for Tier </a:t>
            </a:r>
            <a:r>
              <a:rPr lang="en-US" sz="1600" dirty="0" smtClean="0"/>
              <a:t>2. </a:t>
            </a:r>
          </a:p>
          <a:p>
            <a:pPr marL="0" indent="0">
              <a:buNone/>
            </a:pPr>
            <a:endParaRPr lang="en-US" sz="1600" dirty="0"/>
          </a:p>
          <a:p>
            <a:pPr marL="0" indent="0">
              <a:buNone/>
            </a:pPr>
            <a:endParaRPr lang="en-US" sz="1600" dirty="0"/>
          </a:p>
          <a:p>
            <a:pPr marL="0" indent="0">
              <a:buNone/>
            </a:pPr>
            <a:endParaRPr lang="en-US" sz="16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UK</a:t>
            </a:r>
          </a:p>
          <a:p>
            <a:pPr marL="0" indent="0">
              <a:buNone/>
            </a:pPr>
            <a:r>
              <a:rPr lang="en-US" sz="1600" b="1" dirty="0" smtClean="0"/>
              <a:t>For US:</a:t>
            </a:r>
          </a:p>
          <a:p>
            <a:pPr marL="0" indent="0">
              <a:buNone/>
            </a:pPr>
            <a:r>
              <a:rPr lang="en-US" sz="1600" dirty="0" smtClean="0"/>
              <a:t>Our </a:t>
            </a:r>
            <a:r>
              <a:rPr lang="en-US" sz="1600" dirty="0"/>
              <a:t>Sponsor </a:t>
            </a:r>
            <a:r>
              <a:rPr lang="en-US" sz="1600" dirty="0" err="1"/>
              <a:t>licence</a:t>
            </a:r>
            <a:r>
              <a:rPr lang="en-US" sz="1600" dirty="0"/>
              <a:t> is a Tier 2 ICT, if MTS </a:t>
            </a:r>
            <a:r>
              <a:rPr lang="en-US" sz="1600" dirty="0" smtClean="0"/>
              <a:t>employee needs </a:t>
            </a:r>
            <a:r>
              <a:rPr lang="en-US" sz="1600" dirty="0"/>
              <a:t>to work in UK for &gt; 90 days within 180-day period.</a:t>
            </a:r>
          </a:p>
          <a:p>
            <a:pPr marL="0" indent="0">
              <a:buNone/>
            </a:pPr>
            <a:r>
              <a:rPr lang="en-US" sz="1600" b="1" dirty="0"/>
              <a:t>Step 0: </a:t>
            </a:r>
            <a:r>
              <a:rPr lang="en-US" sz="1600" dirty="0"/>
              <a:t>Before our sponsor </a:t>
            </a:r>
            <a:r>
              <a:rPr lang="en-US" sz="1600" dirty="0" err="1"/>
              <a:t>licence</a:t>
            </a:r>
            <a:r>
              <a:rPr lang="en-US" sz="1600" dirty="0"/>
              <a:t> expires (2020), UK Admin needs to apply for MTS for </a:t>
            </a:r>
            <a:r>
              <a:rPr lang="en-US" sz="1600" dirty="0" err="1"/>
              <a:t>extention</a:t>
            </a:r>
            <a:r>
              <a:rPr lang="en-US" sz="1600" dirty="0"/>
              <a:t> + immediately apply as well for Tier 2 general sponsorship (to be ready if we want to hire a new </a:t>
            </a:r>
            <a:r>
              <a:rPr lang="en-US" sz="1600" dirty="0" smtClean="0"/>
              <a:t>employee </a:t>
            </a:r>
            <a:r>
              <a:rPr lang="en-US" sz="1600" dirty="0"/>
              <a:t>from outside UK/EU</a:t>
            </a:r>
            <a:r>
              <a:rPr lang="en-US" sz="1600" dirty="0" smtClean="0"/>
              <a:t>).</a:t>
            </a:r>
          </a:p>
          <a:p>
            <a:pPr marL="0" indent="0">
              <a:buNone/>
            </a:pPr>
            <a:endParaRPr lang="en-US" sz="1600" dirty="0"/>
          </a:p>
          <a:p>
            <a:pPr marL="0" indent="0">
              <a:buNone/>
            </a:pPr>
            <a:r>
              <a:rPr lang="en-US" sz="1600" b="1" dirty="0"/>
              <a:t>Step 1: </a:t>
            </a:r>
            <a:r>
              <a:rPr lang="en-US" sz="1600" dirty="0" smtClean="0"/>
              <a:t>HR Specialist needs </a:t>
            </a:r>
            <a:r>
              <a:rPr lang="en-US" sz="1600" dirty="0"/>
              <a:t>to check if </a:t>
            </a:r>
            <a:r>
              <a:rPr lang="en-US" sz="1600" dirty="0" smtClean="0"/>
              <a:t>employee is </a:t>
            </a:r>
            <a:r>
              <a:rPr lang="en-US" sz="1600" dirty="0"/>
              <a:t>eligible for </a:t>
            </a:r>
            <a:r>
              <a:rPr lang="en-US" sz="1600" dirty="0" smtClean="0"/>
              <a:t>sponsorship </a:t>
            </a:r>
            <a:r>
              <a:rPr lang="en-US" sz="1600" dirty="0"/>
              <a:t>(details of the proposed UK role, salary) - on web page of home </a:t>
            </a:r>
            <a:r>
              <a:rPr lang="en-US" sz="1600" dirty="0" smtClean="0"/>
              <a:t>office </a:t>
            </a:r>
            <a:r>
              <a:rPr lang="en-US" sz="1600" dirty="0"/>
              <a:t>authority</a:t>
            </a:r>
            <a:r>
              <a:rPr lang="en-US" sz="1600" dirty="0" smtClean="0"/>
              <a:t>.</a:t>
            </a:r>
          </a:p>
          <a:p>
            <a:pPr marL="0" indent="0">
              <a:buNone/>
            </a:pPr>
            <a:endParaRPr lang="en-US" sz="1600" dirty="0"/>
          </a:p>
          <a:p>
            <a:pPr marL="0" indent="0">
              <a:buNone/>
            </a:pPr>
            <a:r>
              <a:rPr lang="en-US" sz="1600" b="1" dirty="0"/>
              <a:t>Step 2: </a:t>
            </a:r>
            <a:r>
              <a:rPr lang="en-US" sz="1600" dirty="0"/>
              <a:t>UK Admin with access to the Sponsorship </a:t>
            </a:r>
            <a:r>
              <a:rPr lang="en-US" sz="1600" dirty="0" err="1"/>
              <a:t>Mgt</a:t>
            </a:r>
            <a:r>
              <a:rPr lang="en-US" sz="1600" dirty="0"/>
              <a:t> System needs to put into the Tier 2 ICT the specific dates from the employee, downloads the certificate. The Certificate of Sponsorship is similar to a work permit and has a unique reference number</a:t>
            </a:r>
            <a:r>
              <a:rPr lang="en-US" sz="1600" dirty="0" smtClean="0"/>
              <a:t>.</a:t>
            </a:r>
          </a:p>
          <a:p>
            <a:pPr marL="0" indent="0">
              <a:buNone/>
            </a:pPr>
            <a:endParaRPr lang="en-US" sz="1600" dirty="0"/>
          </a:p>
          <a:p>
            <a:pPr marL="0" indent="0">
              <a:buNone/>
            </a:pPr>
            <a:r>
              <a:rPr lang="en-US" sz="1600" b="1" dirty="0"/>
              <a:t>Step 3: </a:t>
            </a:r>
            <a:r>
              <a:rPr lang="en-US" sz="1600" dirty="0"/>
              <a:t>The </a:t>
            </a:r>
            <a:r>
              <a:rPr lang="en-US" sz="1600" dirty="0" smtClean="0"/>
              <a:t>employee takes </a:t>
            </a:r>
            <a:r>
              <a:rPr lang="en-US" sz="1600" dirty="0"/>
              <a:t>a copy to submit with their UK visa </a:t>
            </a:r>
            <a:r>
              <a:rPr lang="en-US" sz="1600" dirty="0" smtClean="0"/>
              <a:t>application.</a:t>
            </a:r>
          </a:p>
          <a:p>
            <a:pPr marL="0" indent="0">
              <a:buNone/>
            </a:pPr>
            <a:r>
              <a:rPr lang="en-US" sz="1600" dirty="0" smtClean="0"/>
              <a:t>Part </a:t>
            </a:r>
            <a:r>
              <a:rPr lang="en-US" sz="1600" dirty="0"/>
              <a:t>of the visa application will require the applicant to submit </a:t>
            </a:r>
            <a:r>
              <a:rPr lang="en-US" sz="1600" dirty="0" smtClean="0"/>
              <a:t>their</a:t>
            </a:r>
          </a:p>
          <a:p>
            <a:pPr marL="0" indent="0">
              <a:buNone/>
            </a:pPr>
            <a:r>
              <a:rPr lang="en-US" sz="1600" dirty="0" smtClean="0"/>
              <a:t>biometric </a:t>
            </a:r>
            <a:r>
              <a:rPr lang="en-US" sz="1600" dirty="0"/>
              <a:t>information (digital fingerprinting and </a:t>
            </a:r>
            <a:r>
              <a:rPr lang="en-US" sz="1600" dirty="0" smtClean="0"/>
              <a:t>picture) </a:t>
            </a:r>
            <a:r>
              <a:rPr lang="en-US" sz="1600" dirty="0"/>
              <a:t>and this </a:t>
            </a:r>
            <a:r>
              <a:rPr lang="en-US" sz="1600" dirty="0" smtClean="0"/>
              <a:t>must</a:t>
            </a:r>
          </a:p>
          <a:p>
            <a:pPr marL="0" indent="0">
              <a:buNone/>
            </a:pPr>
            <a:r>
              <a:rPr lang="en-US" sz="1600" dirty="0" smtClean="0"/>
              <a:t>be </a:t>
            </a:r>
            <a:r>
              <a:rPr lang="en-US" sz="1600" dirty="0"/>
              <a:t>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lnSpcReduction="10000"/>
          </a:bodyPr>
          <a:lstStyle/>
          <a:p>
            <a:pPr marL="0" indent="0">
              <a:buNone/>
            </a:pPr>
            <a:r>
              <a:rPr lang="de-DE" b="1" dirty="0" smtClean="0">
                <a:solidFill>
                  <a:srgbClr val="C00000"/>
                </a:solidFill>
              </a:rPr>
              <a:t>UK</a:t>
            </a:r>
          </a:p>
          <a:p>
            <a:pPr marL="0" indent="0">
              <a:buNone/>
            </a:pPr>
            <a:r>
              <a:rPr lang="en-US" sz="1600" b="1" dirty="0" smtClean="0"/>
              <a:t>Step </a:t>
            </a:r>
            <a:r>
              <a:rPr lang="en-US" sz="1600" b="1" dirty="0"/>
              <a:t>4: </a:t>
            </a:r>
            <a:r>
              <a:rPr lang="en-US" sz="1600" dirty="0"/>
              <a:t>If salary change or diff. JD, UK Admin needs to report this online</a:t>
            </a:r>
            <a:r>
              <a:rPr lang="en-US" sz="1600" dirty="0" smtClean="0"/>
              <a:t>.</a:t>
            </a:r>
          </a:p>
          <a:p>
            <a:pPr marL="0" indent="0">
              <a:buNone/>
            </a:pPr>
            <a:endParaRPr lang="en-US" sz="1600" dirty="0"/>
          </a:p>
          <a:p>
            <a:pPr marL="0" indent="0">
              <a:buNone/>
            </a:pPr>
            <a:r>
              <a:rPr lang="en-US" sz="1600" b="1" dirty="0"/>
              <a:t>Step 5: </a:t>
            </a:r>
            <a:r>
              <a:rPr lang="en-US" sz="1600" dirty="0" smtClean="0"/>
              <a:t>Employee </a:t>
            </a:r>
            <a:r>
              <a:rPr lang="en-US" sz="1600" dirty="0"/>
              <a:t>travels to UK within the validity of 30 day temp. visa. Upon arrival in the UK attend specific Post Office to collect Biometric Residence Permit (BRP). MTS to ensure right to work checks are carried out and relevant documentation is held</a:t>
            </a:r>
            <a:r>
              <a:rPr lang="en-US" sz="1600" dirty="0" smtClean="0"/>
              <a:t>.</a:t>
            </a:r>
          </a:p>
          <a:p>
            <a:pPr marL="0" indent="0">
              <a:buNone/>
            </a:pPr>
            <a:endParaRPr lang="en-US" sz="1600" dirty="0"/>
          </a:p>
          <a:p>
            <a:pPr marL="0" indent="0">
              <a:buNone/>
            </a:pPr>
            <a:r>
              <a:rPr lang="en-US" sz="1600" b="1" dirty="0"/>
              <a:t>Step 6: </a:t>
            </a:r>
            <a:r>
              <a:rPr lang="en-US" sz="1600" dirty="0"/>
              <a:t>UK Admin needs to collect + file copy of passport, visa, BRP, NI card, wage slip, contact details, contract etc</a:t>
            </a:r>
            <a:r>
              <a:rPr lang="en-US" sz="1600" dirty="0" smtClean="0"/>
              <a:t>.</a:t>
            </a:r>
          </a:p>
          <a:p>
            <a:pPr marL="0" indent="0">
              <a:buNone/>
            </a:pPr>
            <a:endParaRPr lang="en-US" sz="1600" dirty="0"/>
          </a:p>
          <a:p>
            <a:pPr marL="0" indent="0">
              <a:buNone/>
            </a:pPr>
            <a:r>
              <a:rPr lang="en-US" sz="1600" b="1" dirty="0"/>
              <a:t>Step 7: </a:t>
            </a:r>
            <a:r>
              <a:rPr lang="en-US" sz="1600" dirty="0"/>
              <a:t>UK Admin needs to put into the Tier 2 ICT the end date </a:t>
            </a:r>
            <a:r>
              <a:rPr lang="en-US" sz="1600"/>
              <a:t>after </a:t>
            </a:r>
            <a:r>
              <a:rPr lang="en-US" sz="1600" smtClean="0"/>
              <a:t>employee left </a:t>
            </a:r>
            <a:r>
              <a:rPr lang="en-US" sz="1600" dirty="0"/>
              <a:t>UK.</a:t>
            </a:r>
            <a:endParaRPr lang="de-DE" sz="1600" dirty="0"/>
          </a:p>
          <a:p>
            <a:pPr marL="0" indent="0">
              <a:buNone/>
            </a:pPr>
            <a:endParaRPr lang="de-DE" dirty="0" smtClean="0"/>
          </a:p>
          <a:p>
            <a:pPr marL="0" indent="0">
              <a:buNone/>
            </a:pPr>
            <a:r>
              <a:rPr lang="de-DE" sz="1800" b="1" dirty="0" err="1" smtClean="0"/>
              <a:t>For</a:t>
            </a:r>
            <a:r>
              <a:rPr lang="de-DE" sz="1800" b="1" dirty="0" smtClean="0"/>
              <a:t> European:</a:t>
            </a:r>
          </a:p>
          <a:p>
            <a:pPr marL="0" indent="0">
              <a:buNone/>
            </a:pPr>
            <a:r>
              <a:rPr lang="en-US" sz="1600" b="1" dirty="0"/>
              <a:t>Step 1: </a:t>
            </a:r>
            <a:r>
              <a:rPr lang="en-US" sz="1600" dirty="0"/>
              <a:t>HR Specialist applies for A1 certificate for </a:t>
            </a:r>
            <a:r>
              <a:rPr lang="en-US" sz="1600" dirty="0" smtClean="0"/>
              <a:t>employee</a:t>
            </a:r>
          </a:p>
          <a:p>
            <a:pPr marL="0" indent="0">
              <a:buNone/>
            </a:pPr>
            <a:endParaRPr lang="en-US" sz="1600" dirty="0"/>
          </a:p>
          <a:p>
            <a:pPr marL="0" indent="0">
              <a:buNone/>
            </a:pPr>
            <a:r>
              <a:rPr lang="en-US" sz="1600" b="1" dirty="0"/>
              <a:t>Step 2: </a:t>
            </a:r>
            <a:r>
              <a:rPr lang="en-US" sz="1600" dirty="0"/>
              <a:t>Employee has to take the A1 certificate with him</a:t>
            </a:r>
            <a:r>
              <a:rPr lang="en-US" sz="1600" dirty="0" smtClean="0"/>
              <a:t>.</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feld 1"/>
          <p:cNvSpPr txBox="1"/>
          <p:nvPr/>
        </p:nvSpPr>
        <p:spPr>
          <a:xfrm>
            <a:off x="457200" y="1219200"/>
            <a:ext cx="8001000" cy="4770537"/>
          </a:xfrm>
          <a:prstGeom prst="rect">
            <a:avLst/>
          </a:prstGeom>
          <a:noFill/>
        </p:spPr>
        <p:txBody>
          <a:bodyPr wrap="square" rtlCol="0">
            <a:spAutoFit/>
          </a:bodyPr>
          <a:lstStyle/>
          <a:p>
            <a:pPr lvl="0"/>
            <a:r>
              <a:rPr lang="de-DE" sz="1600" dirty="0" err="1" smtClean="0">
                <a:solidFill>
                  <a:srgbClr val="000000"/>
                </a:solidFill>
              </a:rPr>
              <a:t>When</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communicates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a:t>
            </a:r>
            <a:r>
              <a:rPr lang="de-DE" sz="1600" dirty="0" err="1" smtClean="0">
                <a:solidFill>
                  <a:srgbClr val="000000"/>
                </a:solidFill>
              </a:rPr>
              <a:t>working</a:t>
            </a:r>
            <a:endParaRPr lang="de-DE" sz="1600" dirty="0">
              <a:solidFill>
                <a:srgbClr val="000000"/>
              </a:solidFill>
            </a:endParaRPr>
          </a:p>
          <a:p>
            <a:pPr lvl="0"/>
            <a:r>
              <a:rPr lang="de-DE" sz="1600" dirty="0" smtClean="0">
                <a:solidFill>
                  <a:srgbClr val="000000"/>
                </a:solidFill>
              </a:rPr>
              <a:t>on </a:t>
            </a:r>
            <a:r>
              <a:rPr lang="de-DE" sz="1600" dirty="0" err="1">
                <a:solidFill>
                  <a:srgbClr val="000000"/>
                </a:solidFill>
              </a:rPr>
              <a:t>customer</a:t>
            </a:r>
            <a:r>
              <a:rPr lang="de-DE" sz="1600" dirty="0">
                <a:solidFill>
                  <a:srgbClr val="000000"/>
                </a:solidFill>
              </a:rPr>
              <a:t> </a:t>
            </a:r>
            <a:r>
              <a:rPr lang="de-DE" sz="1600" dirty="0" err="1">
                <a:solidFill>
                  <a:srgbClr val="000000"/>
                </a:solidFill>
              </a:rPr>
              <a:t>equipment</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informed</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smtClean="0">
                <a:solidFill>
                  <a:srgbClr val="000000"/>
                </a:solidFill>
              </a:rPr>
              <a:t>she</a:t>
            </a:r>
            <a:endParaRPr lang="de-DE" sz="1600" dirty="0">
              <a:solidFill>
                <a:srgbClr val="000000"/>
              </a:solidFill>
            </a:endParaRPr>
          </a:p>
          <a:p>
            <a:pPr lvl="0"/>
            <a:r>
              <a:rPr lang="de-DE" sz="1600" dirty="0" err="1" smtClean="0">
                <a:solidFill>
                  <a:srgbClr val="000000"/>
                </a:solidFill>
              </a:rPr>
              <a:t>should</a:t>
            </a:r>
            <a:r>
              <a:rPr lang="de-DE" sz="1600" dirty="0" smtClean="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applied</a:t>
            </a:r>
            <a:r>
              <a:rPr lang="de-DE" sz="1600" dirty="0">
                <a:solidFill>
                  <a:srgbClr val="000000"/>
                </a:solidFill>
              </a:rPr>
              <a:t> </a:t>
            </a:r>
            <a:r>
              <a:rPr lang="de-DE" sz="1600" dirty="0" err="1">
                <a:solidFill>
                  <a:srgbClr val="000000"/>
                </a:solidFill>
              </a:rPr>
              <a:t>for</a:t>
            </a:r>
            <a:r>
              <a:rPr lang="de-DE" sz="1600" dirty="0">
                <a:solidFill>
                  <a:srgbClr val="000000"/>
                </a:solidFill>
              </a:rPr>
              <a:t>, </a:t>
            </a:r>
            <a:r>
              <a:rPr lang="de-DE" sz="1600" dirty="0" err="1">
                <a:solidFill>
                  <a:srgbClr val="000000"/>
                </a:solidFill>
              </a:rPr>
              <a:t>to</a:t>
            </a:r>
            <a:r>
              <a:rPr lang="de-DE" sz="1600" dirty="0">
                <a:solidFill>
                  <a:srgbClr val="000000"/>
                </a:solidFill>
              </a:rPr>
              <a:t> do </a:t>
            </a:r>
            <a:r>
              <a:rPr lang="de-DE" sz="1600" dirty="0" err="1">
                <a:solidFill>
                  <a:srgbClr val="000000"/>
                </a:solidFill>
              </a:rPr>
              <a:t>this</a:t>
            </a:r>
            <a:r>
              <a:rPr lang="de-DE" sz="1600" dirty="0">
                <a:solidFill>
                  <a:srgbClr val="000000"/>
                </a:solidFill>
              </a:rPr>
              <a:t> </a:t>
            </a:r>
            <a:r>
              <a:rPr lang="de-DE" sz="1600" dirty="0" err="1">
                <a:solidFill>
                  <a:srgbClr val="000000"/>
                </a:solidFill>
              </a:rPr>
              <a:t>work</a:t>
            </a:r>
            <a:r>
              <a:rPr lang="de-DE" sz="1600" dirty="0">
                <a:solidFill>
                  <a:srgbClr val="000000"/>
                </a:solidFill>
              </a:rPr>
              <a:t>. </a:t>
            </a:r>
            <a:endParaRPr lang="de-DE" sz="1600" dirty="0" smtClean="0">
              <a:solidFill>
                <a:srgbClr val="000000"/>
              </a:solidFill>
            </a:endParaRPr>
          </a:p>
          <a:p>
            <a:pPr lvl="0"/>
            <a:endParaRPr lang="de-DE" sz="1600" dirty="0">
              <a:solidFill>
                <a:srgbClr val="000000"/>
              </a:solidFill>
            </a:endParaRPr>
          </a:p>
          <a:p>
            <a:pPr lvl="0"/>
            <a:endParaRPr lang="de-DE" sz="1600" dirty="0" smtClean="0">
              <a:solidFill>
                <a:srgbClr val="000000"/>
              </a:solidFill>
            </a:endParaRP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smtClean="0">
                <a:solidFill>
                  <a:srgbClr val="000000"/>
                </a:solidFill>
              </a:rPr>
              <a:t>The </a:t>
            </a:r>
            <a:r>
              <a:rPr lang="de-DE" sz="1600" dirty="0" err="1">
                <a:solidFill>
                  <a:srgbClr val="000000"/>
                </a:solidFill>
              </a:rPr>
              <a:t>immigration</a:t>
            </a:r>
            <a:r>
              <a:rPr lang="de-DE" sz="1600" dirty="0">
                <a:solidFill>
                  <a:srgbClr val="000000"/>
                </a:solidFill>
              </a:rPr>
              <a:t> </a:t>
            </a:r>
            <a:r>
              <a:rPr lang="de-DE" sz="1600" dirty="0" err="1">
                <a:solidFill>
                  <a:srgbClr val="000000"/>
                </a:solidFill>
              </a:rPr>
              <a:t>official</a:t>
            </a:r>
            <a:r>
              <a:rPr lang="de-DE" sz="1600" dirty="0">
                <a:solidFill>
                  <a:srgbClr val="000000"/>
                </a:solidFill>
              </a:rPr>
              <a:t> </a:t>
            </a:r>
            <a:r>
              <a:rPr lang="de-DE" sz="1600" dirty="0" err="1">
                <a:solidFill>
                  <a:srgbClr val="000000"/>
                </a:solidFill>
              </a:rPr>
              <a:t>explains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not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work</a:t>
            </a:r>
            <a:r>
              <a:rPr lang="de-DE" sz="1600" dirty="0">
                <a:solidFill>
                  <a:srgbClr val="000000"/>
                </a:solidFill>
              </a:rPr>
              <a:t> at </a:t>
            </a:r>
            <a:r>
              <a:rPr lang="de-DE" sz="1600" dirty="0" err="1">
                <a:solidFill>
                  <a:srgbClr val="000000"/>
                </a:solidFill>
              </a:rPr>
              <a:t>customer</a:t>
            </a:r>
            <a:r>
              <a:rPr lang="de-DE" sz="1600" dirty="0">
                <a:solidFill>
                  <a:srgbClr val="000000"/>
                </a:solidFill>
              </a:rPr>
              <a:t> </a:t>
            </a:r>
            <a:r>
              <a:rPr lang="de-DE" sz="1600" dirty="0" err="1" smtClean="0">
                <a:solidFill>
                  <a:srgbClr val="000000"/>
                </a:solidFill>
              </a:rPr>
              <a:t>site</a:t>
            </a:r>
            <a:r>
              <a:rPr lang="de-DE" sz="1600" dirty="0" smtClean="0">
                <a:solidFill>
                  <a:srgbClr val="000000"/>
                </a:solidFill>
              </a:rPr>
              <a:t> </a:t>
            </a:r>
            <a:r>
              <a:rPr lang="de-DE" sz="1600" dirty="0" err="1">
                <a:solidFill>
                  <a:srgbClr val="000000"/>
                </a:solidFill>
              </a:rPr>
              <a:t>without</a:t>
            </a:r>
            <a:r>
              <a:rPr lang="de-DE" sz="1600" dirty="0">
                <a:solidFill>
                  <a:srgbClr val="000000"/>
                </a:solidFill>
              </a:rPr>
              <a:t> </a:t>
            </a:r>
            <a:r>
              <a:rPr lang="de-DE" sz="1600" dirty="0" err="1">
                <a:solidFill>
                  <a:srgbClr val="000000"/>
                </a:solidFill>
              </a:rPr>
              <a:t>registration</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if</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gotten</a:t>
            </a:r>
            <a:r>
              <a:rPr lang="de-DE" sz="1600" dirty="0">
                <a:solidFill>
                  <a:srgbClr val="000000"/>
                </a:solidFill>
              </a:rPr>
              <a:t> hurt on </a:t>
            </a:r>
            <a:r>
              <a:rPr lang="de-DE" sz="1600" dirty="0" err="1">
                <a:solidFill>
                  <a:srgbClr val="000000"/>
                </a:solidFill>
              </a:rPr>
              <a:t>the</a:t>
            </a:r>
            <a:r>
              <a:rPr lang="de-DE" sz="1600" dirty="0">
                <a:solidFill>
                  <a:srgbClr val="000000"/>
                </a:solidFill>
              </a:rPr>
              <a:t> </a:t>
            </a:r>
            <a:r>
              <a:rPr lang="de-DE" sz="1600" dirty="0" err="1">
                <a:solidFill>
                  <a:srgbClr val="000000"/>
                </a:solidFill>
              </a:rPr>
              <a:t>job</a:t>
            </a:r>
            <a:r>
              <a:rPr lang="de-DE" sz="1600" dirty="0">
                <a:solidFill>
                  <a:srgbClr val="000000"/>
                </a:solidFill>
              </a:rPr>
              <a:t>, MTS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had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pay</a:t>
            </a:r>
            <a:r>
              <a:rPr lang="de-DE" sz="1600" dirty="0">
                <a:solidFill>
                  <a:srgbClr val="000000"/>
                </a:solidFill>
              </a:rPr>
              <a:t> a substantial </a:t>
            </a:r>
            <a:r>
              <a:rPr lang="de-DE" sz="1600" dirty="0" err="1">
                <a:solidFill>
                  <a:srgbClr val="000000"/>
                </a:solidFill>
              </a:rPr>
              <a:t>penalty</a:t>
            </a:r>
            <a:r>
              <a:rPr lang="de-DE" sz="1600" dirty="0">
                <a:solidFill>
                  <a:srgbClr val="000000"/>
                </a:solidFill>
              </a:rPr>
              <a:t> </a:t>
            </a:r>
            <a:r>
              <a:rPr lang="de-DE" sz="1600" dirty="0" err="1">
                <a:solidFill>
                  <a:srgbClr val="000000"/>
                </a:solidFill>
              </a:rPr>
              <a:t>for</a:t>
            </a:r>
            <a:r>
              <a:rPr lang="de-DE" sz="1600" dirty="0">
                <a:solidFill>
                  <a:srgbClr val="000000"/>
                </a:solidFill>
              </a:rPr>
              <a:t> not </a:t>
            </a:r>
            <a:r>
              <a:rPr lang="de-DE" sz="1600" dirty="0" err="1">
                <a:solidFill>
                  <a:srgbClr val="000000"/>
                </a:solidFill>
              </a:rPr>
              <a:t>taking</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neccesary</a:t>
            </a:r>
            <a:r>
              <a:rPr lang="de-DE" sz="1600" dirty="0">
                <a:solidFill>
                  <a:srgbClr val="000000"/>
                </a:solidFill>
              </a:rPr>
              <a:t> </a:t>
            </a:r>
            <a:r>
              <a:rPr lang="de-DE" sz="1600" dirty="0" err="1">
                <a:solidFill>
                  <a:srgbClr val="000000"/>
                </a:solidFill>
              </a:rPr>
              <a:t>steps</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inform</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government</a:t>
            </a:r>
            <a:r>
              <a:rPr lang="de-DE" sz="1600" dirty="0">
                <a:solidFill>
                  <a:srgbClr val="000000"/>
                </a:solidFill>
              </a:rPr>
              <a:t> </a:t>
            </a:r>
            <a:r>
              <a:rPr lang="de-DE" sz="1600" dirty="0" err="1">
                <a:solidFill>
                  <a:srgbClr val="000000"/>
                </a:solidFill>
              </a:rPr>
              <a:t>of</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smtClean="0">
                <a:solidFill>
                  <a:srgbClr val="000000"/>
                </a:solidFill>
              </a:rPr>
              <a:t>(</a:t>
            </a:r>
            <a:r>
              <a:rPr lang="de-DE" sz="1600" dirty="0" err="1" smtClean="0">
                <a:solidFill>
                  <a:srgbClr val="000000"/>
                </a:solidFill>
              </a:rPr>
              <a:t>dangerous</a:t>
            </a:r>
            <a:r>
              <a:rPr lang="de-DE" sz="1600" dirty="0" smtClean="0">
                <a:solidFill>
                  <a:srgbClr val="000000"/>
                </a:solidFill>
              </a:rPr>
              <a:t>) </a:t>
            </a:r>
            <a:r>
              <a:rPr lang="de-DE" sz="1600" dirty="0" err="1">
                <a:solidFill>
                  <a:srgbClr val="000000"/>
                </a:solidFill>
              </a:rPr>
              <a:t>nature</a:t>
            </a:r>
            <a:r>
              <a:rPr lang="de-DE" sz="1600" dirty="0">
                <a:solidFill>
                  <a:srgbClr val="000000"/>
                </a:solidFill>
              </a:rPr>
              <a:t> </a:t>
            </a:r>
            <a:r>
              <a:rPr lang="de-DE" sz="1600" dirty="0" err="1">
                <a:solidFill>
                  <a:srgbClr val="000000"/>
                </a:solidFill>
              </a:rPr>
              <a:t>of</a:t>
            </a:r>
            <a:r>
              <a:rPr lang="de-DE" sz="1600" dirty="0">
                <a:solidFill>
                  <a:srgbClr val="000000"/>
                </a:solidFill>
              </a:rPr>
              <a:t> her </a:t>
            </a:r>
            <a:r>
              <a:rPr lang="de-DE" sz="1600" dirty="0" err="1">
                <a:solidFill>
                  <a:srgbClr val="000000"/>
                </a:solidFill>
              </a:rPr>
              <a:t>work</a:t>
            </a:r>
            <a:r>
              <a:rPr lang="de-DE" sz="1600" dirty="0">
                <a:solidFill>
                  <a:srgbClr val="000000"/>
                </a:solidFill>
              </a:rPr>
              <a:t>.</a:t>
            </a: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a:solidFill>
                  <a:srgbClr val="000000"/>
                </a:solidFill>
              </a:rPr>
              <a:t>Angela </a:t>
            </a:r>
            <a:r>
              <a:rPr lang="de-DE" sz="1600" dirty="0" err="1">
                <a:solidFill>
                  <a:srgbClr val="000000"/>
                </a:solidFill>
              </a:rPr>
              <a:t>is</a:t>
            </a:r>
            <a:r>
              <a:rPr lang="de-DE" sz="1600" dirty="0">
                <a:solidFill>
                  <a:srgbClr val="000000"/>
                </a:solidFill>
              </a:rPr>
              <a:t> </a:t>
            </a:r>
            <a:r>
              <a:rPr lang="de-DE" sz="1600" dirty="0" err="1">
                <a:solidFill>
                  <a:srgbClr val="000000"/>
                </a:solidFill>
              </a:rPr>
              <a:t>ultimately</a:t>
            </a:r>
            <a:r>
              <a:rPr lang="de-DE" sz="1600" dirty="0">
                <a:solidFill>
                  <a:srgbClr val="000000"/>
                </a:solidFill>
              </a:rPr>
              <a:t> </a:t>
            </a:r>
            <a:r>
              <a:rPr lang="de-DE" sz="1600" dirty="0" err="1">
                <a:solidFill>
                  <a:srgbClr val="000000"/>
                </a:solidFill>
              </a:rPr>
              <a:t>given</a:t>
            </a:r>
            <a:r>
              <a:rPr lang="de-DE" sz="1600" dirty="0">
                <a:solidFill>
                  <a:srgbClr val="000000"/>
                </a:solidFill>
              </a:rPr>
              <a:t> a </a:t>
            </a:r>
            <a:r>
              <a:rPr lang="de-DE" sz="1600" dirty="0" err="1">
                <a:solidFill>
                  <a:srgbClr val="000000"/>
                </a:solidFill>
              </a:rPr>
              <a:t>warning</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return</a:t>
            </a:r>
            <a:r>
              <a:rPr lang="de-DE" sz="1600" dirty="0">
                <a:solidFill>
                  <a:srgbClr val="000000"/>
                </a:solidFill>
              </a:rPr>
              <a:t> </a:t>
            </a:r>
            <a:r>
              <a:rPr lang="de-DE" sz="1600" dirty="0" err="1">
                <a:solidFill>
                  <a:srgbClr val="000000"/>
                </a:solidFill>
              </a:rPr>
              <a:t>home</a:t>
            </a:r>
            <a:r>
              <a:rPr lang="de-DE" sz="1600" dirty="0">
                <a:solidFill>
                  <a:srgbClr val="000000"/>
                </a:solidFill>
              </a:rPr>
              <a:t>.  </a:t>
            </a:r>
            <a:r>
              <a:rPr lang="de-DE" sz="1600" dirty="0" err="1">
                <a:solidFill>
                  <a:srgbClr val="000000"/>
                </a:solidFill>
              </a:rPr>
              <a:t>However</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shaken</a:t>
            </a:r>
            <a:r>
              <a:rPr lang="de-DE" sz="1600" dirty="0">
                <a:solidFill>
                  <a:srgbClr val="000000"/>
                </a:solidFill>
              </a:rPr>
              <a:t> </a:t>
            </a:r>
            <a:r>
              <a:rPr lang="de-DE" sz="1600" dirty="0" err="1">
                <a:solidFill>
                  <a:srgbClr val="000000"/>
                </a:solidFill>
              </a:rPr>
              <a:t>by</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experience</a:t>
            </a:r>
            <a:r>
              <a:rPr lang="de-DE" sz="1600" dirty="0">
                <a:solidFill>
                  <a:srgbClr val="000000"/>
                </a:solidFill>
              </a:rPr>
              <a:t>.  “</a:t>
            </a:r>
            <a:r>
              <a:rPr lang="de-DE" sz="1600" dirty="0" err="1">
                <a:solidFill>
                  <a:srgbClr val="000000"/>
                </a:solidFill>
              </a:rPr>
              <a:t>It</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been</a:t>
            </a:r>
            <a:r>
              <a:rPr lang="de-DE" sz="1600" dirty="0">
                <a:solidFill>
                  <a:srgbClr val="000000"/>
                </a:solidFill>
              </a:rPr>
              <a:t> </a:t>
            </a:r>
            <a:r>
              <a:rPr lang="de-DE" sz="1600" dirty="0" err="1">
                <a:solidFill>
                  <a:srgbClr val="000000"/>
                </a:solidFill>
              </a:rPr>
              <a:t>nice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know</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these</a:t>
            </a:r>
            <a:r>
              <a:rPr lang="de-DE" sz="1600" dirty="0">
                <a:solidFill>
                  <a:srgbClr val="000000"/>
                </a:solidFill>
              </a:rPr>
              <a:t> </a:t>
            </a:r>
            <a:r>
              <a:rPr lang="de-DE" sz="1600" dirty="0" err="1">
                <a:solidFill>
                  <a:srgbClr val="000000"/>
                </a:solidFill>
              </a:rPr>
              <a:t>rules</a:t>
            </a:r>
            <a:r>
              <a:rPr lang="de-DE" sz="1600" dirty="0">
                <a:solidFill>
                  <a:srgbClr val="000000"/>
                </a:solidFill>
              </a:rPr>
              <a:t> </a:t>
            </a:r>
            <a:r>
              <a:rPr lang="de-DE" sz="1600" dirty="0" err="1">
                <a:solidFill>
                  <a:srgbClr val="000000"/>
                </a:solidFill>
              </a:rPr>
              <a:t>before</a:t>
            </a:r>
            <a:r>
              <a:rPr lang="de-DE" sz="1600" dirty="0">
                <a:solidFill>
                  <a:srgbClr val="000000"/>
                </a:solidFill>
              </a:rPr>
              <a:t> </a:t>
            </a:r>
            <a:r>
              <a:rPr lang="de-DE" sz="1600" dirty="0" err="1">
                <a:solidFill>
                  <a:srgbClr val="000000"/>
                </a:solidFill>
              </a:rPr>
              <a:t>my</a:t>
            </a:r>
            <a:r>
              <a:rPr lang="de-DE" sz="1600" dirty="0">
                <a:solidFill>
                  <a:srgbClr val="000000"/>
                </a:solidFill>
              </a:rPr>
              <a:t> </a:t>
            </a:r>
            <a:r>
              <a:rPr lang="de-DE" sz="1600" dirty="0" err="1">
                <a:solidFill>
                  <a:srgbClr val="000000"/>
                </a:solidFill>
              </a:rPr>
              <a:t>trip</a:t>
            </a:r>
            <a:r>
              <a:rPr lang="de-DE" sz="1600" dirty="0">
                <a:solidFill>
                  <a:srgbClr val="000000"/>
                </a:solidFill>
              </a:rPr>
              <a:t>!“ </a:t>
            </a:r>
            <a:r>
              <a:rPr lang="de-DE" sz="1600" dirty="0" err="1">
                <a:solidFill>
                  <a:srgbClr val="000000"/>
                </a:solidFill>
              </a:rPr>
              <a:t>thought</a:t>
            </a:r>
            <a:r>
              <a:rPr lang="de-DE" sz="1600" dirty="0">
                <a:solidFill>
                  <a:srgbClr val="000000"/>
                </a:solidFill>
              </a:rPr>
              <a:t> Angela.  </a:t>
            </a:r>
            <a:r>
              <a:rPr lang="de-DE" sz="1600" dirty="0" err="1">
                <a:solidFill>
                  <a:srgbClr val="000000"/>
                </a:solidFill>
              </a:rPr>
              <a:t>She</a:t>
            </a:r>
            <a:r>
              <a:rPr lang="de-DE" sz="1600" dirty="0">
                <a:solidFill>
                  <a:srgbClr val="000000"/>
                </a:solidFill>
              </a:rPr>
              <a:t> </a:t>
            </a:r>
            <a:r>
              <a:rPr lang="de-DE" sz="1600" dirty="0" err="1">
                <a:solidFill>
                  <a:srgbClr val="000000"/>
                </a:solidFill>
              </a:rPr>
              <a:t>makes</a:t>
            </a:r>
            <a:r>
              <a:rPr lang="de-DE" sz="1600" dirty="0">
                <a:solidFill>
                  <a:srgbClr val="000000"/>
                </a:solidFill>
              </a:rPr>
              <a:t> a </a:t>
            </a:r>
            <a:r>
              <a:rPr lang="de-DE" sz="1600" dirty="0" err="1">
                <a:solidFill>
                  <a:srgbClr val="000000"/>
                </a:solidFill>
              </a:rPr>
              <a:t>note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discuss</a:t>
            </a:r>
            <a:r>
              <a:rPr lang="de-DE" sz="1600" dirty="0">
                <a:solidFill>
                  <a:srgbClr val="000000"/>
                </a:solidFill>
              </a:rPr>
              <a:t> </a:t>
            </a:r>
            <a:r>
              <a:rPr lang="de-DE" sz="1600" dirty="0" err="1">
                <a:solidFill>
                  <a:srgbClr val="000000"/>
                </a:solidFill>
              </a:rPr>
              <a:t>this</a:t>
            </a:r>
            <a:r>
              <a:rPr lang="de-DE" sz="1600" dirty="0">
                <a:solidFill>
                  <a:srgbClr val="000000"/>
                </a:solidFill>
              </a:rPr>
              <a:t> </a:t>
            </a:r>
            <a:r>
              <a:rPr lang="de-DE" sz="1600" dirty="0" err="1">
                <a:solidFill>
                  <a:srgbClr val="000000"/>
                </a:solidFill>
              </a:rPr>
              <a:t>with</a:t>
            </a:r>
            <a:r>
              <a:rPr lang="de-DE" sz="1600" dirty="0">
                <a:solidFill>
                  <a:srgbClr val="000000"/>
                </a:solidFill>
              </a:rPr>
              <a:t> her </a:t>
            </a:r>
            <a:r>
              <a:rPr lang="de-DE" sz="1600" dirty="0" err="1">
                <a:solidFill>
                  <a:srgbClr val="000000"/>
                </a:solidFill>
              </a:rPr>
              <a:t>manager</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soon</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returns</a:t>
            </a:r>
            <a:r>
              <a:rPr lang="de-DE" sz="1600" dirty="0">
                <a:solidFill>
                  <a:srgbClr val="000000"/>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654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0"/>
            <a:ext cx="16033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Narrow" panose="020B0606020202030204" pitchFamily="34" charset="0"/>
              </a:rPr>
              <a:t>Introduction</a:t>
            </a:r>
            <a:endParaRPr lang="en-US" b="1" dirty="0">
              <a:latin typeface="Arial Narrow" panose="020B0606020202030204" pitchFamily="34" charset="0"/>
            </a:endParaRPr>
          </a:p>
        </p:txBody>
      </p:sp>
      <p:sp>
        <p:nvSpPr>
          <p:cNvPr id="3" name="Content Placeholder 2"/>
          <p:cNvSpPr>
            <a:spLocks noGrp="1"/>
          </p:cNvSpPr>
          <p:nvPr>
            <p:ph sz="quarter" idx="10"/>
          </p:nvPr>
        </p:nvSpPr>
        <p:spPr/>
        <p:txBody>
          <a:bodyPr/>
          <a:lstStyle/>
          <a:p>
            <a:r>
              <a:rPr lang="en-US" dirty="0" smtClean="0"/>
              <a:t>What could have Angela done differently?</a:t>
            </a:r>
          </a:p>
          <a:p>
            <a:pPr lvl="1"/>
            <a:r>
              <a:rPr lang="en-US" dirty="0" smtClean="0"/>
              <a:t>If Angela is going to be traveling internationally, then</a:t>
            </a:r>
            <a:br>
              <a:rPr lang="en-US" dirty="0" smtClean="0"/>
            </a:br>
            <a:r>
              <a:rPr lang="en-US" dirty="0" smtClean="0"/>
              <a:t>she needs to check with her supervisor and the travel</a:t>
            </a:r>
            <a:br>
              <a:rPr lang="en-US" dirty="0" smtClean="0"/>
            </a:br>
            <a:r>
              <a:rPr lang="en-US" dirty="0" smtClean="0"/>
              <a:t>department to ensure the proper steps are taken to</a:t>
            </a:r>
            <a:br>
              <a:rPr lang="en-US" dirty="0" smtClean="0"/>
            </a:br>
            <a:r>
              <a:rPr lang="en-US" dirty="0" smtClean="0"/>
              <a:t>ensure appropriate work papers.</a:t>
            </a:r>
          </a:p>
          <a:p>
            <a:endParaRPr lang="en-US" dirty="0" smtClean="0"/>
          </a:p>
          <a:p>
            <a:r>
              <a:rPr lang="en-US" dirty="0" smtClean="0"/>
              <a:t>Why is it important for Angela to file this paperwork?</a:t>
            </a:r>
          </a:p>
          <a:p>
            <a:pPr lvl="1"/>
            <a:r>
              <a:rPr lang="en-US" dirty="0" smtClean="0"/>
              <a:t>International law requires, for specific types of work, that employees provide registration or visas to clarify the work they will be engaged in.</a:t>
            </a:r>
          </a:p>
          <a:p>
            <a:pPr lvl="1"/>
            <a:endParaRPr lang="en-US" dirty="0"/>
          </a:p>
          <a:p>
            <a:r>
              <a:rPr lang="en-US" dirty="0" smtClean="0"/>
              <a:t>If you were Angela’s manager, what could you have done to prevent this problem?</a:t>
            </a:r>
          </a:p>
          <a:p>
            <a:pPr lvl="1"/>
            <a:r>
              <a:rPr lang="en-US" dirty="0" smtClean="0"/>
              <a:t>It is important for managers to confirm the purpose and length of the trip.  This information, along with the insights provided in this training, will help you support your employees to ensure the proper paperwork is completed.</a:t>
            </a:r>
          </a:p>
          <a:p>
            <a:pPr lvl="1"/>
            <a:endParaRPr lang="en-US"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0"/>
            <a:ext cx="2133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Why is this topic important to MTS and for you?</a:t>
            </a:r>
            <a:endParaRPr lang="en-US" sz="2400" b="1" dirty="0"/>
          </a:p>
        </p:txBody>
      </p:sp>
      <p:sp>
        <p:nvSpPr>
          <p:cNvPr id="4" name="Textfeld 3"/>
          <p:cNvSpPr txBox="1"/>
          <p:nvPr/>
        </p:nvSpPr>
        <p:spPr>
          <a:xfrm>
            <a:off x="4185616" y="2732543"/>
            <a:ext cx="2971799" cy="1015663"/>
          </a:xfrm>
          <a:prstGeom prst="rect">
            <a:avLst/>
          </a:prstGeom>
          <a:noFill/>
        </p:spPr>
        <p:txBody>
          <a:bodyPr wrap="square" rtlCol="0">
            <a:spAutoFit/>
          </a:bodyPr>
          <a:lstStyle/>
          <a:p>
            <a:pPr marL="0" indent="0">
              <a:buNone/>
            </a:pPr>
            <a:r>
              <a:rPr lang="en-US" sz="1500" dirty="0"/>
              <a:t>We have to follow laws and regulations </a:t>
            </a:r>
            <a:r>
              <a:rPr lang="en-US" sz="1500" dirty="0" smtClean="0"/>
              <a:t>that require </a:t>
            </a:r>
            <a:r>
              <a:rPr lang="en-US" sz="1500" dirty="0"/>
              <a:t>specific </a:t>
            </a:r>
            <a:r>
              <a:rPr lang="en-US" sz="1500" dirty="0" smtClean="0"/>
              <a:t>preparation </a:t>
            </a:r>
            <a:r>
              <a:rPr lang="en-US" sz="1500" dirty="0"/>
              <a:t>when </a:t>
            </a:r>
            <a:r>
              <a:rPr lang="en-US" sz="1500" dirty="0" smtClean="0"/>
              <a:t>traveling internationally </a:t>
            </a:r>
            <a:r>
              <a:rPr lang="en-US" sz="1500" dirty="0"/>
              <a:t>for work.</a:t>
            </a:r>
          </a:p>
        </p:txBody>
      </p:sp>
      <p:sp>
        <p:nvSpPr>
          <p:cNvPr id="5" name="Textfeld 4"/>
          <p:cNvSpPr txBox="1"/>
          <p:nvPr/>
        </p:nvSpPr>
        <p:spPr>
          <a:xfrm>
            <a:off x="364435" y="2563349"/>
            <a:ext cx="2820003" cy="630942"/>
          </a:xfrm>
          <a:prstGeom prst="rect">
            <a:avLst/>
          </a:prstGeom>
          <a:noFill/>
        </p:spPr>
        <p:txBody>
          <a:bodyPr wrap="none" rtlCol="0">
            <a:spAutoFit/>
          </a:bodyPr>
          <a:lstStyle/>
          <a:p>
            <a:pPr marL="0" indent="0">
              <a:buNone/>
            </a:pPr>
            <a:r>
              <a:rPr lang="en-US" sz="1500" dirty="0"/>
              <a:t>Employees travel international,</a:t>
            </a:r>
          </a:p>
          <a:p>
            <a:pPr marL="0" indent="0">
              <a:buNone/>
            </a:pPr>
            <a:r>
              <a:rPr lang="en-US" sz="1500" dirty="0"/>
              <a:t>doing hands-on work.</a:t>
            </a:r>
            <a:r>
              <a:rPr lang="en-US" dirty="0"/>
              <a:t>	</a:t>
            </a:r>
            <a:endParaRPr lang="de-DE" dirty="0"/>
          </a:p>
        </p:txBody>
      </p:sp>
      <p:sp>
        <p:nvSpPr>
          <p:cNvPr id="6" name="Textfeld 5"/>
          <p:cNvSpPr txBox="1"/>
          <p:nvPr/>
        </p:nvSpPr>
        <p:spPr>
          <a:xfrm>
            <a:off x="357808" y="4660451"/>
            <a:ext cx="3320140" cy="1477328"/>
          </a:xfrm>
          <a:prstGeom prst="rect">
            <a:avLst/>
          </a:prstGeom>
          <a:noFill/>
        </p:spPr>
        <p:txBody>
          <a:bodyPr wrap="none" rtlCol="0">
            <a:spAutoFit/>
          </a:bodyPr>
          <a:lstStyle/>
          <a:p>
            <a:pPr marL="88900" indent="0">
              <a:buNone/>
            </a:pPr>
            <a:r>
              <a:rPr lang="en-US" sz="1500" dirty="0"/>
              <a:t>Maintaining an ethical and</a:t>
            </a:r>
          </a:p>
          <a:p>
            <a:pPr marL="88900" indent="0">
              <a:buNone/>
            </a:pPr>
            <a:r>
              <a:rPr lang="en-US" sz="1500" dirty="0"/>
              <a:t>compliant workplace is critical</a:t>
            </a:r>
          </a:p>
          <a:p>
            <a:pPr marL="88900" indent="0">
              <a:buNone/>
            </a:pPr>
            <a:r>
              <a:rPr lang="en-US" sz="1500" dirty="0"/>
              <a:t>to the success of MTS. </a:t>
            </a:r>
            <a:r>
              <a:rPr lang="en-US" sz="1500" dirty="0" smtClean="0"/>
              <a:t>An</a:t>
            </a:r>
          </a:p>
          <a:p>
            <a:pPr marL="88900"/>
            <a:r>
              <a:rPr lang="en-US" sz="1500" dirty="0" smtClean="0"/>
              <a:t>understanding of the </a:t>
            </a:r>
            <a:r>
              <a:rPr lang="en-US" sz="1500" dirty="0"/>
              <a:t>content </a:t>
            </a:r>
            <a:r>
              <a:rPr lang="en-US" sz="1500" dirty="0" smtClean="0"/>
              <a:t>and</a:t>
            </a:r>
          </a:p>
          <a:p>
            <a:pPr marL="88900"/>
            <a:r>
              <a:rPr lang="en-US" sz="1500" dirty="0"/>
              <a:t>t</a:t>
            </a:r>
            <a:r>
              <a:rPr lang="en-US" sz="1500" dirty="0" smtClean="0"/>
              <a:t>raining will </a:t>
            </a:r>
            <a:r>
              <a:rPr lang="en-US" sz="1500" dirty="0"/>
              <a:t>help ensure </a:t>
            </a:r>
            <a:r>
              <a:rPr lang="en-US" sz="1500" dirty="0" smtClean="0"/>
              <a:t>compliance</a:t>
            </a:r>
            <a:br>
              <a:rPr lang="en-US" sz="1500" dirty="0" smtClean="0"/>
            </a:br>
            <a:r>
              <a:rPr lang="en-US" sz="1500" dirty="0" smtClean="0"/>
              <a:t>for you and </a:t>
            </a:r>
            <a:r>
              <a:rPr lang="en-US" sz="1500" dirty="0"/>
              <a:t>MTS.	</a:t>
            </a:r>
            <a:endParaRPr lang="de-DE" sz="1500" dirty="0"/>
          </a:p>
        </p:txBody>
      </p:sp>
      <p:sp>
        <p:nvSpPr>
          <p:cNvPr id="8" name="Textfeld 7"/>
          <p:cNvSpPr txBox="1"/>
          <p:nvPr/>
        </p:nvSpPr>
        <p:spPr>
          <a:xfrm>
            <a:off x="5257800" y="4876800"/>
            <a:ext cx="3752849" cy="1477328"/>
          </a:xfrm>
          <a:prstGeom prst="rect">
            <a:avLst/>
          </a:prstGeom>
          <a:noFill/>
        </p:spPr>
        <p:txBody>
          <a:bodyPr wrap="square" rtlCol="0">
            <a:spAutoFit/>
          </a:bodyPr>
          <a:lstStyle/>
          <a:p>
            <a:pPr marL="88900" indent="0">
              <a:buNone/>
            </a:pPr>
            <a:r>
              <a:rPr lang="en-US" sz="1500" dirty="0" smtClean="0"/>
              <a:t>If </a:t>
            </a:r>
            <a:r>
              <a:rPr lang="en-US" sz="1500" dirty="0"/>
              <a:t>you don’t follow the rules, you </a:t>
            </a:r>
          </a:p>
          <a:p>
            <a:pPr marL="88900" indent="0">
              <a:buNone/>
            </a:pPr>
            <a:r>
              <a:rPr lang="en-US" sz="1500" dirty="0" smtClean="0"/>
              <a:t>could </a:t>
            </a:r>
            <a:r>
              <a:rPr lang="en-US" sz="1500" dirty="0"/>
              <a:t>be prevented from traveling</a:t>
            </a:r>
          </a:p>
          <a:p>
            <a:pPr marL="88900" indent="0">
              <a:buNone/>
            </a:pPr>
            <a:r>
              <a:rPr lang="en-US" sz="1500" dirty="0" smtClean="0"/>
              <a:t>and </a:t>
            </a:r>
            <a:r>
              <a:rPr lang="en-US" sz="1500" dirty="0"/>
              <a:t>working in a specific country, you </a:t>
            </a:r>
          </a:p>
          <a:p>
            <a:pPr marL="88900" indent="0">
              <a:buNone/>
            </a:pPr>
            <a:r>
              <a:rPr lang="en-US" sz="1500" dirty="0" smtClean="0"/>
              <a:t>would </a:t>
            </a:r>
            <a:r>
              <a:rPr lang="en-US" sz="1500" dirty="0"/>
              <a:t>have limited ability to meet</a:t>
            </a:r>
          </a:p>
          <a:p>
            <a:pPr marL="88900" indent="0">
              <a:buNone/>
            </a:pPr>
            <a:r>
              <a:rPr lang="en-US" sz="1500" dirty="0" smtClean="0"/>
              <a:t>customer </a:t>
            </a:r>
            <a:r>
              <a:rPr lang="en-US" sz="1500" dirty="0"/>
              <a:t>needs and this could have </a:t>
            </a:r>
            <a:r>
              <a:rPr lang="en-US" sz="1500" dirty="0" smtClean="0"/>
              <a:t>a </a:t>
            </a:r>
            <a:r>
              <a:rPr lang="en-US" sz="1500" dirty="0"/>
              <a:t>negative impact on your </a:t>
            </a:r>
            <a:r>
              <a:rPr lang="en-US" sz="1500" dirty="0" smtClean="0"/>
              <a:t>performance</a:t>
            </a:r>
            <a:endParaRPr lang="en-US" sz="15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58" y="1119809"/>
            <a:ext cx="1374086" cy="139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16496"/>
            <a:ext cx="2121376" cy="16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86" y="3386034"/>
            <a:ext cx="186690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659" y="3207244"/>
            <a:ext cx="1650896" cy="16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Who needs to do the training?</a:t>
            </a:r>
            <a:endParaRPr lang="en-US" sz="2400" b="1" dirty="0"/>
          </a:p>
        </p:txBody>
      </p:sp>
      <p:sp>
        <p:nvSpPr>
          <p:cNvPr id="3" name="Content Placeholder 2"/>
          <p:cNvSpPr>
            <a:spLocks noGrp="1"/>
          </p:cNvSpPr>
          <p:nvPr>
            <p:ph sz="quarter" idx="10"/>
          </p:nvPr>
        </p:nvSpPr>
        <p:spPr/>
        <p:txBody>
          <a:bodyPr/>
          <a:lstStyle/>
          <a:p>
            <a:r>
              <a:rPr lang="de-DE" sz="1800" dirty="0" smtClean="0"/>
              <a:t>Managers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smtClean="0"/>
              <a:t>work</a:t>
            </a:r>
            <a:endParaRPr lang="de-DE" sz="1800" dirty="0" smtClean="0"/>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managers</a:t>
            </a:r>
            <a:r>
              <a:rPr lang="de-DE" sz="1800" dirty="0"/>
              <a:t>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a:t>work</a:t>
            </a:r>
            <a:endParaRPr lang="de-DE" sz="1800" dirty="0"/>
          </a:p>
          <a:p>
            <a:pPr marL="0" indent="0">
              <a:buNone/>
            </a:pPr>
            <a:endParaRPr lang="en-US" sz="1800" dirty="0" smtClean="0"/>
          </a:p>
          <a:p>
            <a:r>
              <a:rPr lang="de-DE" sz="1800" dirty="0" err="1" smtClean="0"/>
              <a:t>Employees</a:t>
            </a:r>
            <a:r>
              <a:rPr lang="de-DE" sz="1800" dirty="0" smtClean="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smtClean="0"/>
              <a:t>doing</a:t>
            </a:r>
            <a:r>
              <a:rPr lang="de-DE" sz="1800" dirty="0" smtClean="0"/>
              <a:t> </a:t>
            </a:r>
            <a:r>
              <a:rPr lang="de-DE" sz="1800" dirty="0" err="1"/>
              <a:t>hands</a:t>
            </a:r>
            <a:r>
              <a:rPr lang="de-DE" sz="1800" dirty="0"/>
              <a:t>-on </a:t>
            </a:r>
            <a:r>
              <a:rPr lang="de-DE" sz="1800" dirty="0" err="1"/>
              <a:t>work</a:t>
            </a:r>
            <a:r>
              <a:rPr lang="de-DE" sz="1800" dirty="0"/>
              <a:t> </a:t>
            </a:r>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employees</a:t>
            </a:r>
            <a:r>
              <a:rPr lang="de-DE" sz="1800" dirty="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a:t>doning</a:t>
            </a:r>
            <a:r>
              <a:rPr lang="de-DE" sz="1800" dirty="0"/>
              <a:t> </a:t>
            </a:r>
            <a:r>
              <a:rPr lang="de-DE" sz="1800" dirty="0" err="1"/>
              <a:t>hands</a:t>
            </a:r>
            <a:r>
              <a:rPr lang="de-DE" sz="1800" dirty="0"/>
              <a:t>-on </a:t>
            </a:r>
            <a:r>
              <a:rPr lang="de-DE" sz="1800" dirty="0" err="1"/>
              <a:t>work</a:t>
            </a:r>
            <a:r>
              <a:rPr lang="de-DE" sz="1800" dirty="0"/>
              <a:t> </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a:p>
          <a:p>
            <a:pPr marL="0" indent="0">
              <a:buNone/>
            </a:pPr>
            <a:endParaRPr lang="en-US"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0742" y="4803020"/>
            <a:ext cx="3196515" cy="1723549"/>
          </a:xfrm>
          <a:prstGeom prst="rect">
            <a:avLst/>
          </a:prstGeom>
          <a:noFill/>
        </p:spPr>
        <p:txBody>
          <a:bodyPr wrap="square" rtlCol="0">
            <a:spAutoFit/>
          </a:bodyPr>
          <a:lstStyle/>
          <a:p>
            <a:r>
              <a:rPr lang="en-US" sz="1500" dirty="0" smtClean="0"/>
              <a:t>If </a:t>
            </a:r>
            <a:r>
              <a:rPr lang="en-US" sz="1500" dirty="0"/>
              <a:t>the employee would have </a:t>
            </a:r>
            <a:r>
              <a:rPr lang="en-US" sz="1500" dirty="0" smtClean="0"/>
              <a:t>an</a:t>
            </a:r>
          </a:p>
          <a:p>
            <a:r>
              <a:rPr lang="en-US" sz="1500" dirty="0" smtClean="0"/>
              <a:t>accident </a:t>
            </a:r>
            <a:r>
              <a:rPr lang="en-US" sz="1500" dirty="0"/>
              <a:t>at customer </a:t>
            </a:r>
            <a:r>
              <a:rPr lang="en-US" sz="1500" dirty="0" smtClean="0"/>
              <a:t>site</a:t>
            </a:r>
            <a:r>
              <a:rPr lang="en-US" sz="1500" dirty="0"/>
              <a:t>, </a:t>
            </a:r>
            <a:r>
              <a:rPr lang="en-US" sz="1500" dirty="0" smtClean="0"/>
              <a:t>the</a:t>
            </a:r>
          </a:p>
          <a:p>
            <a:r>
              <a:rPr lang="en-US" sz="1500" dirty="0" smtClean="0"/>
              <a:t>accident/governmental </a:t>
            </a:r>
            <a:r>
              <a:rPr lang="en-US" sz="1500" dirty="0"/>
              <a:t>insurance </a:t>
            </a:r>
          </a:p>
          <a:p>
            <a:r>
              <a:rPr lang="en-US" sz="1500" dirty="0" smtClean="0"/>
              <a:t>may </a:t>
            </a:r>
            <a:r>
              <a:rPr lang="en-US" sz="1500" dirty="0"/>
              <a:t>not cover the costs and MTS </a:t>
            </a:r>
          </a:p>
          <a:p>
            <a:r>
              <a:rPr lang="en-US" sz="1500" dirty="0" smtClean="0"/>
              <a:t>has </a:t>
            </a:r>
            <a:r>
              <a:rPr lang="en-US" sz="1500" dirty="0"/>
              <a:t>to pay everything (for MTS 	</a:t>
            </a:r>
            <a:endParaRPr lang="en-US" sz="1500" dirty="0" smtClean="0"/>
          </a:p>
          <a:p>
            <a:r>
              <a:rPr lang="en-US" sz="1500" dirty="0" smtClean="0"/>
              <a:t>employees </a:t>
            </a:r>
            <a:r>
              <a:rPr lang="en-US" sz="1500" dirty="0"/>
              <a:t>and/or the customers </a:t>
            </a:r>
            <a:endParaRPr lang="en-US" sz="1500" dirty="0" smtClean="0"/>
          </a:p>
          <a:p>
            <a:r>
              <a:rPr lang="en-US" sz="1500" dirty="0" smtClean="0"/>
              <a:t>employee </a:t>
            </a:r>
            <a:r>
              <a:rPr lang="en-US" sz="1500" dirty="0"/>
              <a:t>who is impacted</a:t>
            </a:r>
            <a:r>
              <a:rPr lang="en-US" sz="1500" dirty="0" smtClean="0"/>
              <a:t>)</a:t>
            </a:r>
            <a:r>
              <a:rPr lang="en-US" sz="1600" dirty="0" smtClean="0"/>
              <a:t>	</a:t>
            </a:r>
            <a:endParaRPr lang="en-US" sz="1600"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smtClean="0"/>
              <a:t>Which consequences we could see if </a:t>
            </a:r>
            <a:r>
              <a:rPr lang="en-US" sz="2400" b="1" dirty="0"/>
              <a:t>we don’t follow the </a:t>
            </a:r>
            <a:r>
              <a:rPr lang="en-US" sz="2400" b="1" dirty="0" smtClean="0"/>
              <a:t>rules?</a:t>
            </a:r>
            <a:endParaRPr lang="en-US" sz="2400" b="1" dirty="0"/>
          </a:p>
        </p:txBody>
      </p:sp>
      <p:sp>
        <p:nvSpPr>
          <p:cNvPr id="5" name="Textfeld 4"/>
          <p:cNvSpPr txBox="1"/>
          <p:nvPr/>
        </p:nvSpPr>
        <p:spPr>
          <a:xfrm>
            <a:off x="501540" y="2796570"/>
            <a:ext cx="2805576" cy="784830"/>
          </a:xfrm>
          <a:prstGeom prst="rect">
            <a:avLst/>
          </a:prstGeom>
          <a:noFill/>
        </p:spPr>
        <p:txBody>
          <a:bodyPr wrap="none" rtlCol="0">
            <a:spAutoFit/>
          </a:bodyPr>
          <a:lstStyle/>
          <a:p>
            <a:r>
              <a:rPr lang="en-US" sz="1500" dirty="0"/>
              <a:t>The employee has to leave</a:t>
            </a:r>
          </a:p>
          <a:p>
            <a:r>
              <a:rPr lang="en-US" sz="1500" dirty="0"/>
              <a:t>the country (and the customer)</a:t>
            </a:r>
          </a:p>
          <a:p>
            <a:r>
              <a:rPr lang="en-US" sz="1500" dirty="0"/>
              <a:t>i</a:t>
            </a:r>
            <a:r>
              <a:rPr lang="en-US" sz="1500" dirty="0" smtClean="0"/>
              <a:t>mmediately.</a:t>
            </a:r>
            <a:endParaRPr lang="en-US" sz="1500" dirty="0"/>
          </a:p>
        </p:txBody>
      </p:sp>
      <p:sp>
        <p:nvSpPr>
          <p:cNvPr id="7" name="Textfeld 6"/>
          <p:cNvSpPr txBox="1"/>
          <p:nvPr/>
        </p:nvSpPr>
        <p:spPr>
          <a:xfrm>
            <a:off x="4458987" y="2597360"/>
            <a:ext cx="2472152" cy="323165"/>
          </a:xfrm>
          <a:prstGeom prst="rect">
            <a:avLst/>
          </a:prstGeom>
          <a:noFill/>
        </p:spPr>
        <p:txBody>
          <a:bodyPr wrap="none" rtlCol="0">
            <a:spAutoFit/>
          </a:bodyPr>
          <a:lstStyle/>
          <a:p>
            <a:r>
              <a:rPr lang="en-US" sz="1500" dirty="0"/>
              <a:t>MTS may has to pay a </a:t>
            </a:r>
            <a:r>
              <a:rPr lang="en-US" sz="1500" dirty="0" smtClean="0"/>
              <a:t>fine</a:t>
            </a:r>
            <a:endParaRPr lang="en-US" sz="1500" dirty="0"/>
          </a:p>
        </p:txBody>
      </p:sp>
      <p:sp>
        <p:nvSpPr>
          <p:cNvPr id="8" name="Textfeld 7"/>
          <p:cNvSpPr txBox="1"/>
          <p:nvPr/>
        </p:nvSpPr>
        <p:spPr>
          <a:xfrm>
            <a:off x="685799" y="5280074"/>
            <a:ext cx="3773187" cy="1246495"/>
          </a:xfrm>
          <a:prstGeom prst="rect">
            <a:avLst/>
          </a:prstGeom>
          <a:noFill/>
        </p:spPr>
        <p:txBody>
          <a:bodyPr wrap="square" rtlCol="0">
            <a:spAutoFit/>
          </a:bodyPr>
          <a:lstStyle/>
          <a:p>
            <a:r>
              <a:rPr lang="en-US" sz="1500" dirty="0"/>
              <a:t>The employee </a:t>
            </a:r>
            <a:r>
              <a:rPr lang="en-US" sz="1500" dirty="0" smtClean="0"/>
              <a:t>could </a:t>
            </a:r>
            <a:r>
              <a:rPr lang="en-US" sz="1500" dirty="0"/>
              <a:t>be </a:t>
            </a:r>
            <a:r>
              <a:rPr lang="en-US" sz="1500" dirty="0" smtClean="0"/>
              <a:t>detained and/or refused authorization to continue traveling, at any time, by immigration officials, in any Schengen member state (EU).</a:t>
            </a:r>
            <a:endParaRPr lang="de-DE" sz="1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20" y="1082606"/>
            <a:ext cx="1682372" cy="16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830549"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00150"/>
            <a:ext cx="1742142"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81000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TotalTime>
  <Words>5885</Words>
  <Application>Microsoft Office PowerPoint</Application>
  <PresentationFormat>On-screen Show (4:3)</PresentationFormat>
  <Paragraphs>638</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PowerPoint Presentation</vt:lpstr>
      <vt:lpstr>Doing hands-on work in Europe (immigration requirements)</vt:lpstr>
      <vt:lpstr>Objective &amp; Agenda</vt:lpstr>
      <vt:lpstr>Introduction</vt:lpstr>
      <vt:lpstr>Introduction</vt:lpstr>
      <vt:lpstr>Introduction</vt:lpstr>
      <vt:lpstr>Why is this topic important to MTS and for you?</vt:lpstr>
      <vt:lpstr>Who needs to do the training?</vt:lpstr>
      <vt:lpstr>PowerPoint Presentation</vt:lpstr>
      <vt:lpstr>These business activities are permissible!</vt:lpstr>
      <vt:lpstr>General advice</vt:lpstr>
      <vt:lpstr>Responsibilities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172</cp:revision>
  <dcterms:created xsi:type="dcterms:W3CDTF">2016-12-14T18:38:18Z</dcterms:created>
  <dcterms:modified xsi:type="dcterms:W3CDTF">2017-03-08T15:43:13Z</dcterms:modified>
</cp:coreProperties>
</file>