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76" r:id="rId1"/>
    <p:sldMasterId id="2147483926" r:id="rId2"/>
    <p:sldMasterId id="2147483946" r:id="rId3"/>
  </p:sldMasterIdLst>
  <p:notesMasterIdLst>
    <p:notesMasterId r:id="rId63"/>
  </p:notesMasterIdLst>
  <p:handoutMasterIdLst>
    <p:handoutMasterId r:id="rId64"/>
  </p:handoutMasterIdLst>
  <p:sldIdLst>
    <p:sldId id="968" r:id="rId4"/>
    <p:sldId id="885" r:id="rId5"/>
    <p:sldId id="969" r:id="rId6"/>
    <p:sldId id="884" r:id="rId7"/>
    <p:sldId id="941" r:id="rId8"/>
    <p:sldId id="942" r:id="rId9"/>
    <p:sldId id="970" r:id="rId10"/>
    <p:sldId id="943" r:id="rId11"/>
    <p:sldId id="921" r:id="rId12"/>
    <p:sldId id="919" r:id="rId13"/>
    <p:sldId id="971" r:id="rId14"/>
    <p:sldId id="924" r:id="rId15"/>
    <p:sldId id="972" r:id="rId16"/>
    <p:sldId id="973" r:id="rId17"/>
    <p:sldId id="974" r:id="rId18"/>
    <p:sldId id="945" r:id="rId19"/>
    <p:sldId id="927" r:id="rId20"/>
    <p:sldId id="928" r:id="rId21"/>
    <p:sldId id="929" r:id="rId22"/>
    <p:sldId id="930" r:id="rId23"/>
    <p:sldId id="975" r:id="rId24"/>
    <p:sldId id="976" r:id="rId25"/>
    <p:sldId id="977" r:id="rId26"/>
    <p:sldId id="978" r:id="rId27"/>
    <p:sldId id="934" r:id="rId28"/>
    <p:sldId id="886" r:id="rId29"/>
    <p:sldId id="876" r:id="rId30"/>
    <p:sldId id="931" r:id="rId31"/>
    <p:sldId id="935" r:id="rId32"/>
    <p:sldId id="880" r:id="rId33"/>
    <p:sldId id="881" r:id="rId34"/>
    <p:sldId id="938" r:id="rId35"/>
    <p:sldId id="939" r:id="rId36"/>
    <p:sldId id="946" r:id="rId37"/>
    <p:sldId id="947" r:id="rId38"/>
    <p:sldId id="948" r:id="rId39"/>
    <p:sldId id="949" r:id="rId40"/>
    <p:sldId id="950" r:id="rId41"/>
    <p:sldId id="951" r:id="rId42"/>
    <p:sldId id="952" r:id="rId43"/>
    <p:sldId id="953" r:id="rId44"/>
    <p:sldId id="888" r:id="rId45"/>
    <p:sldId id="932" r:id="rId46"/>
    <p:sldId id="933" r:id="rId47"/>
    <p:sldId id="964" r:id="rId48"/>
    <p:sldId id="736" r:id="rId49"/>
    <p:sldId id="955" r:id="rId50"/>
    <p:sldId id="966" r:id="rId51"/>
    <p:sldId id="979" r:id="rId52"/>
    <p:sldId id="980" r:id="rId53"/>
    <p:sldId id="965" r:id="rId54"/>
    <p:sldId id="963" r:id="rId55"/>
    <p:sldId id="958" r:id="rId56"/>
    <p:sldId id="960" r:id="rId57"/>
    <p:sldId id="962" r:id="rId58"/>
    <p:sldId id="889" r:id="rId59"/>
    <p:sldId id="915" r:id="rId60"/>
    <p:sldId id="917" r:id="rId61"/>
    <p:sldId id="916" r:id="rId62"/>
  </p:sldIdLst>
  <p:sldSz cx="9144000" cy="6858000" type="screen4x3"/>
  <p:notesSz cx="7010400" cy="9296400"/>
  <p:defaultTextStyle>
    <a:defPPr>
      <a:defRPr lang="ru-RU"/>
    </a:defPPr>
    <a:lvl1pPr algn="l" defTabSz="457200" rtl="0" fontAlgn="base">
      <a:spcBef>
        <a:spcPct val="0"/>
      </a:spcBef>
      <a:spcAft>
        <a:spcPct val="0"/>
      </a:spcAft>
      <a:buSzPct val="100000"/>
      <a:defRPr kern="1200">
        <a:solidFill>
          <a:schemeClr val="tx1"/>
        </a:solidFill>
        <a:latin typeface="Arial" charset="0"/>
        <a:ea typeface="+mn-ea"/>
        <a:cs typeface="Arial" charset="0"/>
      </a:defRPr>
    </a:lvl1pPr>
    <a:lvl2pPr marL="457200" indent="-457200" algn="l" defTabSz="457200" rtl="0" fontAlgn="base">
      <a:spcBef>
        <a:spcPct val="0"/>
      </a:spcBef>
      <a:spcAft>
        <a:spcPct val="0"/>
      </a:spcAft>
      <a:buSzPct val="100000"/>
      <a:defRPr kern="1200">
        <a:solidFill>
          <a:schemeClr val="tx1"/>
        </a:solidFill>
        <a:latin typeface="Arial" charset="0"/>
        <a:ea typeface="+mn-ea"/>
        <a:cs typeface="Arial" charset="0"/>
      </a:defRPr>
    </a:lvl2pPr>
    <a:lvl3pPr marL="914400" indent="-914400" algn="l" defTabSz="457200" rtl="0" fontAlgn="base">
      <a:spcBef>
        <a:spcPct val="0"/>
      </a:spcBef>
      <a:spcAft>
        <a:spcPct val="0"/>
      </a:spcAft>
      <a:buSzPct val="100000"/>
      <a:defRPr kern="1200">
        <a:solidFill>
          <a:schemeClr val="tx1"/>
        </a:solidFill>
        <a:latin typeface="Arial" charset="0"/>
        <a:ea typeface="+mn-ea"/>
        <a:cs typeface="Arial" charset="0"/>
      </a:defRPr>
    </a:lvl3pPr>
    <a:lvl4pPr marL="1371600" indent="-1371600" algn="l" defTabSz="457200" rtl="0" fontAlgn="base">
      <a:spcBef>
        <a:spcPct val="0"/>
      </a:spcBef>
      <a:spcAft>
        <a:spcPct val="0"/>
      </a:spcAft>
      <a:buSzPct val="100000"/>
      <a:defRPr kern="1200">
        <a:solidFill>
          <a:schemeClr val="tx1"/>
        </a:solidFill>
        <a:latin typeface="Arial" charset="0"/>
        <a:ea typeface="+mn-ea"/>
        <a:cs typeface="Arial" charset="0"/>
      </a:defRPr>
    </a:lvl4pPr>
    <a:lvl5pPr marL="1828800" indent="-1828800" algn="l" defTabSz="457200" rtl="0" fontAlgn="base">
      <a:spcBef>
        <a:spcPct val="0"/>
      </a:spcBef>
      <a:spcAft>
        <a:spcPct val="0"/>
      </a:spcAft>
      <a:buSzPct val="100000"/>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7622" autoAdjust="0"/>
  </p:normalViewPr>
  <p:slideViewPr>
    <p:cSldViewPr>
      <p:cViewPr>
        <p:scale>
          <a:sx n="100" d="100"/>
          <a:sy n="100" d="100"/>
        </p:scale>
        <p:origin x="-1299" y="-3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1854"/>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notesMaster" Target="notesMasters/notesMaster1.xml"/><Relationship Id="rId68" Type="http://schemas.openxmlformats.org/officeDocument/2006/relationships/tableStyles" Target="tableStyles.xml"/><Relationship Id="rId7" Type="http://schemas.openxmlformats.org/officeDocument/2006/relationships/slide" Target="slides/slide4.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viewProps" Target="view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61" Type="http://schemas.openxmlformats.org/officeDocument/2006/relationships/slide" Target="slides/slide58.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handoutMaster" Target="handoutMasters/handoutMaster1.xml"/><Relationship Id="rId8" Type="http://schemas.openxmlformats.org/officeDocument/2006/relationships/slide" Target="slides/slide5.xml"/><Relationship Id="rId51" Type="http://schemas.openxmlformats.org/officeDocument/2006/relationships/slide" Target="slides/slide48.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theme" Target="theme/theme1.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sz="quarter" idx="1"/>
          </p:nvPr>
        </p:nvSpPr>
        <p:spPr>
          <a:xfrm>
            <a:off x="3970938" y="1"/>
            <a:ext cx="3037840" cy="464820"/>
          </a:xfrm>
          <a:prstGeom prst="rect">
            <a:avLst/>
          </a:prstGeom>
        </p:spPr>
        <p:txBody>
          <a:bodyPr vert="horz" lIns="93177" tIns="46589" rIns="93177" bIns="46589" rtlCol="0"/>
          <a:lstStyle>
            <a:lvl1pPr algn="r">
              <a:defRPr sz="1200"/>
            </a:lvl1pPr>
          </a:lstStyle>
          <a:p>
            <a:fld id="{67A20E99-9523-4F5C-AEED-60A54A03C707}" type="datetimeFigureOut">
              <a:rPr lang="en-US" smtClean="0"/>
              <a:t>5/3/2019</a:t>
            </a:fld>
            <a:endParaRPr lang="en-US" dirty="0"/>
          </a:p>
        </p:txBody>
      </p:sp>
      <p:sp>
        <p:nvSpPr>
          <p:cNvPr id="4" name="Footer Placeholder 3"/>
          <p:cNvSpPr>
            <a:spLocks noGrp="1"/>
          </p:cNvSpPr>
          <p:nvPr>
            <p:ph type="ftr" sz="quarter" idx="2"/>
          </p:nvPr>
        </p:nvSpPr>
        <p:spPr>
          <a:xfrm>
            <a:off x="0" y="8829968"/>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938" y="8829968"/>
            <a:ext cx="3037840" cy="464820"/>
          </a:xfrm>
          <a:prstGeom prst="rect">
            <a:avLst/>
          </a:prstGeom>
        </p:spPr>
        <p:txBody>
          <a:bodyPr vert="horz" lIns="93177" tIns="46589" rIns="93177" bIns="46589" rtlCol="0" anchor="b"/>
          <a:lstStyle>
            <a:lvl1pPr algn="r">
              <a:defRPr sz="1200"/>
            </a:lvl1pPr>
          </a:lstStyle>
          <a:p>
            <a:fld id="{A61DB928-64B1-4A03-A030-7A15BE0DDFEB}" type="slidenum">
              <a:rPr lang="en-US" smtClean="0"/>
              <a:t>‹#›</a:t>
            </a:fld>
            <a:endParaRPr lang="en-US" dirty="0"/>
          </a:p>
        </p:txBody>
      </p:sp>
    </p:spTree>
    <p:extLst>
      <p:ext uri="{BB962C8B-B14F-4D97-AF65-F5344CB8AC3E}">
        <p14:creationId xmlns:p14="http://schemas.microsoft.com/office/powerpoint/2010/main" val="30742378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3075" name="Rectangle 3"/>
          <p:cNvSpPr>
            <a:spLocks noGrp="1" noChangeArrowheads="1"/>
          </p:cNvSpPr>
          <p:nvPr>
            <p:ph type="dt" idx="1"/>
          </p:nvPr>
        </p:nvSpPr>
        <p:spPr bwMode="auto">
          <a:xfrm>
            <a:off x="3970938" y="1"/>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lvl1pPr eaLnBrk="0" hangingPunct="0">
              <a:defRPr smtClean="0"/>
            </a:lvl1pPr>
          </a:lstStyle>
          <a:p>
            <a:pPr>
              <a:defRPr/>
            </a:pPr>
            <a:endParaRPr lang="ru-RU" altLang="en-US"/>
          </a:p>
        </p:txBody>
      </p:sp>
      <p:sp>
        <p:nvSpPr>
          <p:cNvPr id="76804"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701040" y="4415791"/>
            <a:ext cx="560832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t" anchorCtr="0" compatLnSpc="1">
            <a:prstTxWarp prst="textNoShape">
              <a:avLst/>
            </a:prstTxWarp>
          </a:bodyPr>
          <a:lstStyle/>
          <a:p>
            <a:pPr lvl="0"/>
            <a:r>
              <a:rPr lang="ru-RU" altLang="en-US" noProof="0" smtClean="0"/>
              <a:t>Click to edit Master text styles</a:t>
            </a:r>
          </a:p>
          <a:p>
            <a:pPr lvl="1"/>
            <a:r>
              <a:rPr lang="ru-RU" altLang="en-US" noProof="0" smtClean="0"/>
              <a:t>Second level</a:t>
            </a:r>
          </a:p>
          <a:p>
            <a:pPr lvl="2"/>
            <a:r>
              <a:rPr lang="ru-RU" altLang="en-US" noProof="0" smtClean="0"/>
              <a:t>Third level</a:t>
            </a:r>
          </a:p>
          <a:p>
            <a:pPr lvl="3"/>
            <a:r>
              <a:rPr lang="ru-RU" altLang="en-US" noProof="0" smtClean="0"/>
              <a:t>Fourth level</a:t>
            </a:r>
          </a:p>
          <a:p>
            <a:pPr lvl="4"/>
            <a:r>
              <a:rPr lang="ru-RU" altLang="en-US" noProof="0" smtClean="0"/>
              <a:t>Fifth level</a:t>
            </a:r>
          </a:p>
        </p:txBody>
      </p:sp>
      <p:sp>
        <p:nvSpPr>
          <p:cNvPr id="3078" name="Rectangle 6"/>
          <p:cNvSpPr>
            <a:spLocks noGrp="1" noChangeArrowheads="1"/>
          </p:cNvSpPr>
          <p:nvPr>
            <p:ph type="ftr" sz="quarter" idx="4"/>
          </p:nvPr>
        </p:nvSpPr>
        <p:spPr bwMode="auto">
          <a:xfrm>
            <a:off x="0"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endParaRPr lang="ru-RU" altLang="en-US"/>
          </a:p>
        </p:txBody>
      </p:sp>
      <p:sp>
        <p:nvSpPr>
          <p:cNvPr id="3079" name="Rectangle 7"/>
          <p:cNvSpPr>
            <a:spLocks noGrp="1" noChangeArrowheads="1"/>
          </p:cNvSpPr>
          <p:nvPr>
            <p:ph type="sldNum" sz="quarter" idx="5"/>
          </p:nvPr>
        </p:nvSpPr>
        <p:spPr bwMode="auto">
          <a:xfrm>
            <a:off x="3970938" y="8829968"/>
            <a:ext cx="3037840"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177" tIns="46589" rIns="93177" bIns="46589" numCol="1" anchor="b" anchorCtr="0" compatLnSpc="1">
            <a:prstTxWarp prst="textNoShape">
              <a:avLst/>
            </a:prstTxWarp>
          </a:bodyPr>
          <a:lstStyle>
            <a:lvl1pPr eaLnBrk="0" hangingPunct="0">
              <a:defRPr smtClean="0"/>
            </a:lvl1pPr>
          </a:lstStyle>
          <a:p>
            <a:pPr>
              <a:defRPr/>
            </a:pPr>
            <a:fld id="{3BA0A048-D0AC-4D1F-ADF0-CA8570DECCC4}" type="slidenum">
              <a:rPr lang="ru-RU" altLang="en-US"/>
              <a:pPr>
                <a:defRPr/>
              </a:pPr>
              <a:t>‹#›</a:t>
            </a:fld>
            <a:endParaRPr lang="ru-RU" altLang="en-US"/>
          </a:p>
        </p:txBody>
      </p:sp>
    </p:spTree>
    <p:extLst>
      <p:ext uri="{BB962C8B-B14F-4D97-AF65-F5344CB8AC3E}">
        <p14:creationId xmlns:p14="http://schemas.microsoft.com/office/powerpoint/2010/main" val="80937158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buSzPct val="100000"/>
      <a:defRPr sz="1200" kern="1200">
        <a:solidFill>
          <a:schemeClr val="tx1"/>
        </a:solidFill>
        <a:latin typeface="Calibri" charset="0"/>
        <a:ea typeface="+mn-ea"/>
        <a:cs typeface="+mn-cs"/>
      </a:defRPr>
    </a:lvl1pPr>
    <a:lvl2pPr marL="457200" algn="l" rtl="0" eaLnBrk="0" fontAlgn="base" hangingPunct="0">
      <a:spcBef>
        <a:spcPct val="30000"/>
      </a:spcBef>
      <a:spcAft>
        <a:spcPct val="0"/>
      </a:spcAft>
      <a:buSzPct val="100000"/>
      <a:defRPr sz="1200" kern="1200">
        <a:solidFill>
          <a:schemeClr val="tx1"/>
        </a:solidFill>
        <a:latin typeface="Calibri" charset="0"/>
        <a:ea typeface="+mn-ea"/>
        <a:cs typeface="+mn-cs"/>
      </a:defRPr>
    </a:lvl2pPr>
    <a:lvl3pPr marL="914400" algn="l" rtl="0" eaLnBrk="0" fontAlgn="base" hangingPunct="0">
      <a:spcBef>
        <a:spcPct val="30000"/>
      </a:spcBef>
      <a:spcAft>
        <a:spcPct val="0"/>
      </a:spcAft>
      <a:buSzPct val="100000"/>
      <a:defRPr sz="1200" kern="1200">
        <a:solidFill>
          <a:schemeClr val="tx1"/>
        </a:solidFill>
        <a:latin typeface="Calibri" charset="0"/>
        <a:ea typeface="+mn-ea"/>
        <a:cs typeface="+mn-cs"/>
      </a:defRPr>
    </a:lvl3pPr>
    <a:lvl4pPr marL="1371600" algn="l" rtl="0" eaLnBrk="0" fontAlgn="base" hangingPunct="0">
      <a:spcBef>
        <a:spcPct val="30000"/>
      </a:spcBef>
      <a:spcAft>
        <a:spcPct val="0"/>
      </a:spcAft>
      <a:buSzPct val="100000"/>
      <a:defRPr sz="1200" kern="1200">
        <a:solidFill>
          <a:schemeClr val="tx1"/>
        </a:solidFill>
        <a:latin typeface="Calibri" charset="0"/>
        <a:ea typeface="+mn-ea"/>
        <a:cs typeface="+mn-cs"/>
      </a:defRPr>
    </a:lvl4pPr>
    <a:lvl5pPr marL="1828800" algn="l" rtl="0" eaLnBrk="0" fontAlgn="base" hangingPunct="0">
      <a:spcBef>
        <a:spcPct val="30000"/>
      </a:spcBef>
      <a:spcAft>
        <a:spcPct val="0"/>
      </a:spcAft>
      <a:buSzPct val="100000"/>
      <a:defRPr sz="1200" kern="1200">
        <a:solidFill>
          <a:schemeClr val="tx1"/>
        </a:solidFill>
        <a:latin typeface="Calibri"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757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Arial" charset="0"/>
              </a:defRPr>
            </a:lvl1pPr>
            <a:lvl2pPr marL="757024" indent="-291163">
              <a:defRPr>
                <a:solidFill>
                  <a:schemeClr val="tx1"/>
                </a:solidFill>
                <a:latin typeface="Arial" charset="0"/>
              </a:defRPr>
            </a:lvl2pPr>
            <a:lvl3pPr marL="1164653" indent="-232930">
              <a:defRPr>
                <a:solidFill>
                  <a:schemeClr val="tx1"/>
                </a:solidFill>
                <a:latin typeface="Arial" charset="0"/>
              </a:defRPr>
            </a:lvl3pPr>
            <a:lvl4pPr marL="1630514" indent="-232930">
              <a:defRPr>
                <a:solidFill>
                  <a:schemeClr val="tx1"/>
                </a:solidFill>
                <a:latin typeface="Arial" charset="0"/>
              </a:defRPr>
            </a:lvl4pPr>
            <a:lvl5pPr marL="2096375" indent="-232930">
              <a:defRPr>
                <a:solidFill>
                  <a:schemeClr val="tx1"/>
                </a:solidFill>
                <a:latin typeface="Arial" charset="0"/>
              </a:defRPr>
            </a:lvl5pPr>
            <a:lvl6pPr marL="2562236" indent="-232930" defTabSz="465861" fontAlgn="base">
              <a:spcBef>
                <a:spcPct val="0"/>
              </a:spcBef>
              <a:spcAft>
                <a:spcPct val="0"/>
              </a:spcAft>
              <a:defRPr>
                <a:solidFill>
                  <a:schemeClr val="tx1"/>
                </a:solidFill>
                <a:latin typeface="Arial" charset="0"/>
              </a:defRPr>
            </a:lvl6pPr>
            <a:lvl7pPr marL="3028096" indent="-232930" defTabSz="465861" fontAlgn="base">
              <a:spcBef>
                <a:spcPct val="0"/>
              </a:spcBef>
              <a:spcAft>
                <a:spcPct val="0"/>
              </a:spcAft>
              <a:defRPr>
                <a:solidFill>
                  <a:schemeClr val="tx1"/>
                </a:solidFill>
                <a:latin typeface="Arial" charset="0"/>
              </a:defRPr>
            </a:lvl7pPr>
            <a:lvl8pPr marL="3493957" indent="-232930" defTabSz="465861" fontAlgn="base">
              <a:spcBef>
                <a:spcPct val="0"/>
              </a:spcBef>
              <a:spcAft>
                <a:spcPct val="0"/>
              </a:spcAft>
              <a:defRPr>
                <a:solidFill>
                  <a:schemeClr val="tx1"/>
                </a:solidFill>
                <a:latin typeface="Arial" charset="0"/>
              </a:defRPr>
            </a:lvl8pPr>
            <a:lvl9pPr marL="3959819" indent="-232930" defTabSz="465861" fontAlgn="base">
              <a:spcBef>
                <a:spcPct val="0"/>
              </a:spcBef>
              <a:spcAft>
                <a:spcPct val="0"/>
              </a:spcAft>
              <a:defRPr>
                <a:solidFill>
                  <a:schemeClr val="tx1"/>
                </a:solidFill>
                <a:latin typeface="Arial" charset="0"/>
              </a:defRPr>
            </a:lvl9pPr>
          </a:lstStyle>
          <a:p>
            <a:pPr>
              <a:defRPr/>
            </a:pPr>
            <a:endParaRPr lang="en-US" altLang="en-US" dirty="0" smtClean="0">
              <a:solidFill>
                <a:prstClr val="black"/>
              </a:solidFill>
              <a:latin typeface="Calibri"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12</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13</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14</a:t>
            </a:fld>
            <a:endParaRPr lang="ru-RU" altLang="en-US"/>
          </a:p>
        </p:txBody>
      </p:sp>
    </p:spTree>
    <p:extLst>
      <p:ext uri="{BB962C8B-B14F-4D97-AF65-F5344CB8AC3E}">
        <p14:creationId xmlns:p14="http://schemas.microsoft.com/office/powerpoint/2010/main" val="35757465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15</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16</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23</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29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https://www.lexology.com/library/detail.aspx?g=310d5b2c-a1b5-401f-9961-af29e8f6e329</a:t>
            </a:r>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34</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https://www.lexology.com/library/detail.aspx?g=310d5b2c-a1b5-401f-9961-af29e8f6e329</a:t>
            </a:r>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39</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40</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41</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6</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43</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44</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45</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46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47</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48</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r>
              <a:rPr lang="en-US" b="1" u="sng" dirty="0">
                <a:latin typeface="+mn-lt"/>
              </a:rPr>
              <a:t>Example 5: A Distasteful Trade</a:t>
            </a:r>
          </a:p>
          <a:p>
            <a:r>
              <a:rPr lang="en-US" dirty="0">
                <a:latin typeface="+mn-lt"/>
              </a:rPr>
              <a:t> </a:t>
            </a:r>
          </a:p>
          <a:p>
            <a:r>
              <a:rPr lang="en-US" dirty="0">
                <a:latin typeface="+mn-lt"/>
              </a:rPr>
              <a:t>The following scenario will explain many aspects of quid pro quo sexual harassment.</a:t>
            </a:r>
          </a:p>
          <a:p>
            <a:r>
              <a:rPr lang="en-US" dirty="0">
                <a:latin typeface="+mn-lt"/>
              </a:rPr>
              <a:t> </a:t>
            </a:r>
          </a:p>
          <a:p>
            <a:r>
              <a:rPr lang="en-US" dirty="0">
                <a:latin typeface="+mn-lt"/>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49</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r>
              <a:rPr lang="en-US" b="1" u="sng" dirty="0">
                <a:latin typeface="+mn-lt"/>
              </a:rPr>
              <a:t>Example 5: A Distasteful Trade</a:t>
            </a:r>
          </a:p>
          <a:p>
            <a:r>
              <a:rPr lang="en-US" dirty="0">
                <a:latin typeface="+mn-lt"/>
              </a:rPr>
              <a:t> </a:t>
            </a:r>
          </a:p>
          <a:p>
            <a:r>
              <a:rPr lang="en-US" dirty="0">
                <a:latin typeface="+mn-lt"/>
              </a:rPr>
              <a:t>The following scenario will explain many aspects of quid pro quo sexual harassment.</a:t>
            </a:r>
          </a:p>
          <a:p>
            <a:r>
              <a:rPr lang="en-US" dirty="0">
                <a:latin typeface="+mn-lt"/>
              </a:rPr>
              <a:t> </a:t>
            </a:r>
          </a:p>
          <a:p>
            <a:r>
              <a:rPr lang="en-US" dirty="0">
                <a:latin typeface="+mn-lt"/>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50</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51</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52</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7</a:t>
            </a:fld>
            <a:endParaRPr lang="ru-RU" altLang="en-US"/>
          </a:p>
        </p:txBody>
      </p:sp>
    </p:spTree>
    <p:extLst>
      <p:ext uri="{BB962C8B-B14F-4D97-AF65-F5344CB8AC3E}">
        <p14:creationId xmlns:p14="http://schemas.microsoft.com/office/powerpoint/2010/main" val="135207082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53</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54</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1100" y="696913"/>
            <a:ext cx="4648200" cy="3486150"/>
          </a:xfrm>
        </p:spPr>
      </p:sp>
      <p:sp>
        <p:nvSpPr>
          <p:cNvPr id="3" name="Notes Placeholder 2"/>
          <p:cNvSpPr>
            <a:spLocks noGrp="1"/>
          </p:cNvSpPr>
          <p:nvPr>
            <p:ph type="body" idx="1"/>
          </p:nvPr>
        </p:nvSpPr>
        <p:spPr>
          <a:xfrm>
            <a:off x="701040" y="4415790"/>
            <a:ext cx="5608320" cy="4183380"/>
          </a:xfrm>
          <a:prstGeom prst="rect">
            <a:avLst/>
          </a:prstGeom>
        </p:spPr>
        <p:txBody>
          <a:bodyPr>
            <a:normAutofit/>
          </a:bodyPr>
          <a:lstStyle/>
          <a:p>
            <a:r>
              <a:rPr lang="en-US" dirty="0" smtClean="0">
                <a:latin typeface="+mn-lt"/>
              </a:rPr>
              <a:t> </a:t>
            </a:r>
            <a:endParaRPr lang="en-US" dirty="0">
              <a:latin typeface="+mn-lt"/>
            </a:endParaRPr>
          </a:p>
        </p:txBody>
      </p:sp>
      <p:sp>
        <p:nvSpPr>
          <p:cNvPr id="4" name="Slide Number Placeholder 3"/>
          <p:cNvSpPr>
            <a:spLocks noGrp="1"/>
          </p:cNvSpPr>
          <p:nvPr>
            <p:ph type="sldNum" sz="quarter" idx="10"/>
          </p:nvPr>
        </p:nvSpPr>
        <p:spPr/>
        <p:txBody>
          <a:bodyPr/>
          <a:lstStyle/>
          <a:p>
            <a:fld id="{F6DA9C80-B631-4EC4-8253-F63CFD0157DF}" type="slidenum">
              <a:rPr lang="en-US" smtClean="0">
                <a:solidFill>
                  <a:prstClr val="black"/>
                </a:solidFill>
              </a:rPr>
              <a:pPr/>
              <a:t>55</a:t>
            </a:fld>
            <a:endParaRPr lang="en-US" dirty="0">
              <a:solidFill>
                <a:prstClr val="black"/>
              </a:solidFill>
            </a:endParaRPr>
          </a:p>
        </p:txBody>
      </p:sp>
    </p:spTree>
    <p:extLst>
      <p:ext uri="{BB962C8B-B14F-4D97-AF65-F5344CB8AC3E}">
        <p14:creationId xmlns:p14="http://schemas.microsoft.com/office/powerpoint/2010/main" val="434605386"/>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56</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57</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58</a:t>
            </a:fld>
            <a:endParaRPr lang="ru-RU" altLang="en-US"/>
          </a:p>
        </p:txBody>
      </p:sp>
    </p:spTree>
    <p:extLst>
      <p:ext uri="{BB962C8B-B14F-4D97-AF65-F5344CB8AC3E}">
        <p14:creationId xmlns:p14="http://schemas.microsoft.com/office/powerpoint/2010/main" val="1181183518"/>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59</a:t>
            </a:fld>
            <a:endParaRPr lang="ru-RU" altLang="en-US"/>
          </a:p>
        </p:txBody>
      </p:sp>
    </p:spTree>
    <p:extLst>
      <p:ext uri="{BB962C8B-B14F-4D97-AF65-F5344CB8AC3E}">
        <p14:creationId xmlns:p14="http://schemas.microsoft.com/office/powerpoint/2010/main" val="4109554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8</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9</a:t>
            </a:fld>
            <a:endParaRPr lang="ru-RU" altLang="en-US"/>
          </a:p>
        </p:txBody>
      </p:sp>
    </p:spTree>
    <p:extLst>
      <p:ext uri="{BB962C8B-B14F-4D97-AF65-F5344CB8AC3E}">
        <p14:creationId xmlns:p14="http://schemas.microsoft.com/office/powerpoint/2010/main" val="26235943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10</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3BA0A048-D0AC-4D1F-ADF0-CA8570DECCC4}" type="slidenum">
              <a:rPr lang="ru-RU" altLang="en-US" smtClean="0"/>
              <a:pPr>
                <a:defRPr/>
              </a:pPr>
              <a:t>11</a:t>
            </a:fld>
            <a:endParaRPr lang="ru-RU" altLang="en-US"/>
          </a:p>
        </p:txBody>
      </p:sp>
    </p:spTree>
    <p:extLst>
      <p:ext uri="{BB962C8B-B14F-4D97-AF65-F5344CB8AC3E}">
        <p14:creationId xmlns:p14="http://schemas.microsoft.com/office/powerpoint/2010/main" val="22033310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ED855D8A-B850-4BE1-9803-E648F55B7922}"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6339F8EA-9A62-43E8-ABAB-936B6162675B}" type="slidenum">
              <a:rPr lang="ru-RU" altLang="en-US"/>
              <a:pPr>
                <a:defRPr/>
              </a:pPr>
              <a:t>‹#›</a:t>
            </a:fld>
            <a:endParaRPr lang="ru-RU" altLang="en-US"/>
          </a:p>
        </p:txBody>
      </p:sp>
    </p:spTree>
    <p:extLst>
      <p:ext uri="{BB962C8B-B14F-4D97-AF65-F5344CB8AC3E}">
        <p14:creationId xmlns:p14="http://schemas.microsoft.com/office/powerpoint/2010/main" val="18293076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E2D137DF-7DAB-4CC6-A8DD-FBBE84D3E495}"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07FF353D-0C2D-4D50-AAD2-59F11F654672}" type="slidenum">
              <a:rPr lang="ru-RU" altLang="en-US"/>
              <a:pPr>
                <a:defRPr/>
              </a:pPr>
              <a:t>‹#›</a:t>
            </a:fld>
            <a:endParaRPr lang="ru-RU" altLang="en-US"/>
          </a:p>
        </p:txBody>
      </p:sp>
    </p:spTree>
    <p:extLst>
      <p:ext uri="{BB962C8B-B14F-4D97-AF65-F5344CB8AC3E}">
        <p14:creationId xmlns:p14="http://schemas.microsoft.com/office/powerpoint/2010/main" val="11854511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76200"/>
            <a:ext cx="20574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76200"/>
            <a:ext cx="60198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360B66C5-8EC1-4BC4-9138-2DDDD45C9348}"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036796A9-88C7-44B7-9E08-705AD878CED0}" type="slidenum">
              <a:rPr lang="ru-RU" altLang="en-US"/>
              <a:pPr>
                <a:defRPr/>
              </a:pPr>
              <a:t>‹#›</a:t>
            </a:fld>
            <a:endParaRPr lang="ru-RU" altLang="en-US"/>
          </a:p>
        </p:txBody>
      </p:sp>
    </p:spTree>
    <p:extLst>
      <p:ext uri="{BB962C8B-B14F-4D97-AF65-F5344CB8AC3E}">
        <p14:creationId xmlns:p14="http://schemas.microsoft.com/office/powerpoint/2010/main" val="34084710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5" name="Date Placeholder 2"/>
          <p:cNvSpPr>
            <a:spLocks noGrp="1"/>
          </p:cNvSpPr>
          <p:nvPr>
            <p:ph type="dt" sz="half" idx="10"/>
          </p:nvPr>
        </p:nvSpPr>
        <p:spPr/>
        <p:txBody>
          <a:bodyPr/>
          <a:lstStyle>
            <a:lvl1pPr>
              <a:defRPr/>
            </a:lvl1pPr>
          </a:lstStyle>
          <a:p>
            <a:pPr>
              <a:defRPr/>
            </a:pPr>
            <a:fld id="{8C518669-FB74-4D09-A198-BACF55B0AA65}" type="datetime1">
              <a:rPr lang="en-US">
                <a:solidFill>
                  <a:srgbClr val="9C4636">
                    <a:tint val="75000"/>
                  </a:srgbClr>
                </a:solidFill>
              </a:rPr>
              <a:pPr>
                <a:defRPr/>
              </a:pPr>
              <a:t>5/3/2019</a:t>
            </a:fld>
            <a:endParaRPr lang="en-US" dirty="0">
              <a:solidFill>
                <a:srgbClr val="9C4636">
                  <a:tint val="75000"/>
                </a:srgbClr>
              </a:solidFill>
            </a:endParaRPr>
          </a:p>
        </p:txBody>
      </p:sp>
      <p:sp>
        <p:nvSpPr>
          <p:cNvPr id="6"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169DC1A6-4FF7-4AD7-B384-3D1F3B7DFB8A}"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34304430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SzTx/>
              <a:defRPr/>
            </a:pPr>
            <a:endParaRPr lang="en-US" dirty="0">
              <a:solidFill>
                <a:prstClr val="white"/>
              </a:solidFill>
            </a:endParaRPr>
          </a:p>
        </p:txBody>
      </p:sp>
      <p:pic>
        <p:nvPicPr>
          <p:cNvPr id="7" name="Picture 9" descr="FL_Stainless Square-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52B0622F-5751-4850-A1B4-1E3899C0A9C8}" type="datetime1">
              <a:rPr lang="en-US">
                <a:solidFill>
                  <a:srgbClr val="9C4636">
                    <a:tint val="75000"/>
                  </a:srgbClr>
                </a:solidFill>
              </a:rPr>
              <a:pPr>
                <a:defRPr/>
              </a:pPr>
              <a:t>5/3/2019</a:t>
            </a:fld>
            <a:endParaRPr lang="en-US" dirty="0">
              <a:solidFill>
                <a:srgbClr val="9C4636">
                  <a:tint val="75000"/>
                </a:srgb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54BF6CF-FF9C-44CB-8B10-6FBD72C274A4}"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5087734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FEEEB16-47BB-4DFC-BDC9-61EAAB127088}" type="datetime1">
              <a:rPr lang="en-US">
                <a:solidFill>
                  <a:srgbClr val="9C4636">
                    <a:tint val="75000"/>
                  </a:srgbClr>
                </a:solidFill>
              </a:rPr>
              <a:pPr>
                <a:defRPr/>
              </a:pPr>
              <a:t>5/3/2019</a:t>
            </a:fld>
            <a:endParaRPr lang="en-US" dirty="0">
              <a:solidFill>
                <a:srgbClr val="9C4636">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7CD5AC45-5B46-4114-B408-2134BEEA5ABF}"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42443242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2_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A74B3DBB-310F-4064-B8C3-D784E83D6A62}" type="datetime1">
              <a:rPr lang="en-US">
                <a:solidFill>
                  <a:srgbClr val="9C4636">
                    <a:tint val="75000"/>
                  </a:srgbClr>
                </a:solidFill>
              </a:rPr>
              <a:pPr>
                <a:defRPr/>
              </a:pPr>
              <a:t>5/3/2019</a:t>
            </a:fld>
            <a:endParaRPr lang="en-US" dirty="0">
              <a:solidFill>
                <a:srgbClr val="9C4636">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9B35D4CA-7186-4A40-B877-7EC04D982E2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2932562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0" y="0"/>
            <a:ext cx="9144000"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5" name="Date Placeholder 2"/>
          <p:cNvSpPr>
            <a:spLocks noGrp="1"/>
          </p:cNvSpPr>
          <p:nvPr>
            <p:ph type="dt" sz="half" idx="10"/>
          </p:nvPr>
        </p:nvSpPr>
        <p:spPr/>
        <p:txBody>
          <a:bodyPr/>
          <a:lstStyle>
            <a:lvl1pPr>
              <a:defRPr/>
            </a:lvl1pPr>
          </a:lstStyle>
          <a:p>
            <a:pPr>
              <a:defRPr/>
            </a:pPr>
            <a:fld id="{500DF7CA-4636-4505-AEFE-9C73297D77A3}" type="datetime1">
              <a:rPr lang="en-US">
                <a:solidFill>
                  <a:srgbClr val="9C4636">
                    <a:tint val="75000"/>
                  </a:srgbClr>
                </a:solidFill>
              </a:rPr>
              <a:pPr>
                <a:defRPr/>
              </a:pPr>
              <a:t>5/3/2019</a:t>
            </a:fld>
            <a:endParaRPr lang="en-US" dirty="0">
              <a:solidFill>
                <a:srgbClr val="9C4636">
                  <a:tint val="75000"/>
                </a:srgbClr>
              </a:solidFill>
            </a:endParaRPr>
          </a:p>
        </p:txBody>
      </p:sp>
      <p:sp>
        <p:nvSpPr>
          <p:cNvPr id="6"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7" name="Slide Number Placeholder 4"/>
          <p:cNvSpPr>
            <a:spLocks noGrp="1"/>
          </p:cNvSpPr>
          <p:nvPr>
            <p:ph type="sldNum" sz="quarter" idx="12"/>
          </p:nvPr>
        </p:nvSpPr>
        <p:spPr/>
        <p:txBody>
          <a:bodyPr/>
          <a:lstStyle>
            <a:lvl1pPr>
              <a:defRPr/>
            </a:lvl1pPr>
          </a:lstStyle>
          <a:p>
            <a:pPr>
              <a:defRPr/>
            </a:pPr>
            <a:fld id="{D1A7E9D0-BD6B-4B04-B456-EA12C88AE1E2}"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37858405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5729288"/>
            <a:ext cx="9282113" cy="1254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a:extLst>
              <a:ext uri="{28A0092B-C50C-407E-A947-70E740481C1C}">
                <a14:useLocalDpi xmlns:a14="http://schemas.microsoft.com/office/drawing/2010/main" val="0"/>
              </a:ext>
            </a:extLst>
          </a:blip>
          <a:srcRect l="32001"/>
          <a:stretch>
            <a:fillRect/>
          </a:stretch>
        </p:blipFill>
        <p:spPr bwMode="auto">
          <a:xfrm>
            <a:off x="0" y="0"/>
            <a:ext cx="9282113" cy="1252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Rectangle 5"/>
          <p:cNvSpPr/>
          <p:nvPr userDrawn="1"/>
        </p:nvSpPr>
        <p:spPr>
          <a:xfrm>
            <a:off x="-119063" y="1165225"/>
            <a:ext cx="9401176" cy="4891088"/>
          </a:xfrm>
          <a:prstGeom prst="rect">
            <a:avLst/>
          </a:prstGeom>
          <a:solidFill>
            <a:schemeClr val="bg1"/>
          </a:solidFill>
          <a:ln>
            <a:noFill/>
          </a:ln>
          <a:effectLst>
            <a:outerShdw blurRad="63500" sx="103000" sy="103000" algn="ctr" rotWithShape="0">
              <a:schemeClr val="tx1">
                <a:lumMod val="65000"/>
                <a:lumOff val="35000"/>
                <a:alpha val="40000"/>
              </a:schemeClr>
            </a:outerShdw>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buSzTx/>
              <a:defRPr/>
            </a:pPr>
            <a:endParaRPr lang="en-US" dirty="0">
              <a:solidFill>
                <a:prstClr val="white"/>
              </a:solidFill>
            </a:endParaRPr>
          </a:p>
        </p:txBody>
      </p:sp>
      <p:pic>
        <p:nvPicPr>
          <p:cNvPr id="7" name="Picture 9" descr="FL_Stainless Square-01.pn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858963" y="555625"/>
            <a:ext cx="5353050" cy="4014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1408953" y="3886200"/>
            <a:ext cx="6400800" cy="1752600"/>
          </a:xfrm>
        </p:spPr>
        <p:txBody>
          <a:bodyPr>
            <a:normAutofit/>
          </a:bodyPr>
          <a:lstStyle>
            <a:lvl1pPr marL="0" indent="0" algn="ctr">
              <a:buNone/>
              <a:defRPr sz="1800">
                <a:solidFill>
                  <a:srgbClr val="8A8A8A"/>
                </a:solidFill>
                <a:latin typeface="+mn-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8" name="Date Placeholder 3"/>
          <p:cNvSpPr>
            <a:spLocks noGrp="1"/>
          </p:cNvSpPr>
          <p:nvPr>
            <p:ph type="dt" sz="half" idx="10"/>
          </p:nvPr>
        </p:nvSpPr>
        <p:spPr/>
        <p:txBody>
          <a:bodyPr/>
          <a:lstStyle>
            <a:lvl1pPr>
              <a:defRPr/>
            </a:lvl1pPr>
          </a:lstStyle>
          <a:p>
            <a:pPr>
              <a:defRPr/>
            </a:pPr>
            <a:fld id="{6B481F75-937B-4167-B135-A628B347AB38}" type="datetime1">
              <a:rPr lang="en-US">
                <a:solidFill>
                  <a:srgbClr val="9C4636">
                    <a:tint val="75000"/>
                  </a:srgbClr>
                </a:solidFill>
              </a:rPr>
              <a:pPr>
                <a:defRPr/>
              </a:pPr>
              <a:t>5/3/2019</a:t>
            </a:fld>
            <a:endParaRPr lang="en-US" dirty="0">
              <a:solidFill>
                <a:srgbClr val="9C4636">
                  <a:tint val="75000"/>
                </a:srgbClr>
              </a:solidFill>
            </a:endParaRPr>
          </a:p>
        </p:txBody>
      </p:sp>
      <p:sp>
        <p:nvSpPr>
          <p:cNvPr id="9"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10" name="Slide Number Placeholder 5"/>
          <p:cNvSpPr>
            <a:spLocks noGrp="1"/>
          </p:cNvSpPr>
          <p:nvPr>
            <p:ph type="sldNum" sz="quarter" idx="12"/>
          </p:nvPr>
        </p:nvSpPr>
        <p:spPr/>
        <p:txBody>
          <a:bodyPr/>
          <a:lstStyle>
            <a:lvl1pPr>
              <a:defRPr/>
            </a:lvl1pPr>
          </a:lstStyle>
          <a:p>
            <a:pPr>
              <a:defRPr/>
            </a:pPr>
            <a:fld id="{B6411ED4-BEDE-449B-B815-265584025E8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4736034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2A39A522-519B-4E10-8DD7-BDEA0C94DCEE}" type="datetime1">
              <a:rPr lang="en-US">
                <a:solidFill>
                  <a:srgbClr val="9C4636">
                    <a:tint val="75000"/>
                  </a:srgbClr>
                </a:solidFill>
              </a:rPr>
              <a:pPr>
                <a:defRPr/>
              </a:pPr>
              <a:t>5/3/2019</a:t>
            </a:fld>
            <a:endParaRPr lang="en-US" dirty="0">
              <a:solidFill>
                <a:srgbClr val="9C4636">
                  <a:tint val="75000"/>
                </a:srgb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4" name="Slide Number Placeholder 5"/>
          <p:cNvSpPr>
            <a:spLocks noGrp="1"/>
          </p:cNvSpPr>
          <p:nvPr>
            <p:ph type="sldNum" sz="quarter" idx="12"/>
          </p:nvPr>
        </p:nvSpPr>
        <p:spPr/>
        <p:txBody>
          <a:bodyPr/>
          <a:lstStyle>
            <a:lvl1pPr>
              <a:defRPr/>
            </a:lvl1pPr>
          </a:lstStyle>
          <a:p>
            <a:pPr>
              <a:defRPr/>
            </a:pPr>
            <a:fld id="{3E3575BB-E8FC-4430-9B47-FD1499008158}"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32470311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2_Felhaber Larson Template">
    <p:spTree>
      <p:nvGrpSpPr>
        <p:cNvPr id="1" name=""/>
        <p:cNvGrpSpPr/>
        <p:nvPr/>
      </p:nvGrpSpPr>
      <p:grpSpPr>
        <a:xfrm>
          <a:off x="0" y="0"/>
          <a:ext cx="0" cy="0"/>
          <a:chOff x="0" y="0"/>
          <a:chExt cx="0" cy="0"/>
        </a:xfrm>
      </p:grpSpPr>
      <p:pic>
        <p:nvPicPr>
          <p:cNvPr id="4" name="Picture 6"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14485" b="19432"/>
          <a:stretch>
            <a:fillRect/>
          </a:stretch>
        </p:blipFill>
        <p:spPr bwMode="auto">
          <a:xfrm>
            <a:off x="0" y="0"/>
            <a:ext cx="9144000" cy="827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7" descr="Felhaber powerpoint bckgrds-14.png"/>
          <p:cNvPicPr>
            <a:picLocks noChangeAspect="1"/>
          </p:cNvPicPr>
          <p:nvPr userDrawn="1"/>
        </p:nvPicPr>
        <p:blipFill>
          <a:blip r:embed="rId2" cstate="print">
            <a:extLst>
              <a:ext uri="{28A0092B-C50C-407E-A947-70E740481C1C}">
                <a14:useLocalDpi xmlns:a14="http://schemas.microsoft.com/office/drawing/2010/main" val="0"/>
              </a:ext>
            </a:extLst>
          </a:blip>
          <a:srcRect t="87810" b="-1405"/>
          <a:stretch>
            <a:fillRect/>
          </a:stretch>
        </p:blipFill>
        <p:spPr bwMode="auto">
          <a:xfrm>
            <a:off x="0" y="804863"/>
            <a:ext cx="9144000" cy="169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Content Placeholder 5"/>
          <p:cNvSpPr>
            <a:spLocks noGrp="1"/>
          </p:cNvSpPr>
          <p:nvPr>
            <p:ph sz="quarter" idx="4"/>
          </p:nvPr>
        </p:nvSpPr>
        <p:spPr>
          <a:xfrm>
            <a:off x="1693389" y="2419600"/>
            <a:ext cx="5939321" cy="3544961"/>
          </a:xfrm>
        </p:spPr>
        <p:txBody>
          <a:bodyPr>
            <a:normAutofit/>
          </a:bodyPr>
          <a:lstStyle>
            <a:lvl1pPr>
              <a:defRPr sz="1600">
                <a:solidFill>
                  <a:srgbClr val="8A8A8A"/>
                </a:solidFill>
                <a:latin typeface="Copperplate Gothic Light" panose="020E0507020206020404" pitchFamily="34" charset="0"/>
              </a:defRPr>
            </a:lvl1pPr>
            <a:lvl2pPr>
              <a:defRPr sz="1600">
                <a:solidFill>
                  <a:srgbClr val="8A8A8A"/>
                </a:solidFill>
                <a:latin typeface="Copperplate Gothic Light" panose="020E0507020206020404" pitchFamily="34" charset="0"/>
              </a:defRPr>
            </a:lvl2pPr>
            <a:lvl3pPr>
              <a:defRPr sz="1600">
                <a:solidFill>
                  <a:srgbClr val="8A8A8A"/>
                </a:solidFill>
                <a:latin typeface="Copperplate Gothic Light" panose="020E0507020206020404" pitchFamily="34" charset="0"/>
              </a:defRPr>
            </a:lvl3pPr>
            <a:lvl4pPr>
              <a:defRPr sz="1600">
                <a:solidFill>
                  <a:srgbClr val="8A8A8A"/>
                </a:solidFill>
                <a:latin typeface="Copperplate Gothic Light" panose="020E0507020206020404" pitchFamily="34" charset="0"/>
              </a:defRPr>
            </a:lvl4pPr>
            <a:lvl5pPr>
              <a:defRPr sz="1600">
                <a:solidFill>
                  <a:srgbClr val="8A8A8A"/>
                </a:solidFill>
                <a:latin typeface="Copperplate Gothic Light" panose="020E0507020206020404"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itle 1"/>
          <p:cNvSpPr>
            <a:spLocks noGrp="1"/>
          </p:cNvSpPr>
          <p:nvPr>
            <p:ph type="ctrTitle"/>
          </p:nvPr>
        </p:nvSpPr>
        <p:spPr>
          <a:xfrm>
            <a:off x="1693389" y="1780631"/>
            <a:ext cx="5939321" cy="638969"/>
          </a:xfrm>
        </p:spPr>
        <p:txBody>
          <a:bodyPr/>
          <a:lstStyle>
            <a:lvl1pPr>
              <a:defRPr sz="2400">
                <a:latin typeface="Copperplate Gothic Light" panose="020E0507020206020404" pitchFamily="34" charset="0"/>
              </a:defRPr>
            </a:lvl1pPr>
          </a:lstStyle>
          <a:p>
            <a:r>
              <a:rPr lang="en-US" dirty="0" smtClean="0"/>
              <a:t>Click to edit Master title style</a:t>
            </a:r>
            <a:endParaRPr lang="en-US" dirty="0"/>
          </a:p>
        </p:txBody>
      </p:sp>
      <p:sp>
        <p:nvSpPr>
          <p:cNvPr id="6" name="Date Placeholder 2"/>
          <p:cNvSpPr>
            <a:spLocks noGrp="1"/>
          </p:cNvSpPr>
          <p:nvPr>
            <p:ph type="dt" sz="half" idx="10"/>
          </p:nvPr>
        </p:nvSpPr>
        <p:spPr/>
        <p:txBody>
          <a:bodyPr/>
          <a:lstStyle>
            <a:lvl1pPr>
              <a:defRPr/>
            </a:lvl1pPr>
          </a:lstStyle>
          <a:p>
            <a:pPr>
              <a:defRPr/>
            </a:pPr>
            <a:fld id="{BAA95B89-6D06-4A9B-A60C-CBACD9867C45}" type="datetime1">
              <a:rPr lang="en-US">
                <a:solidFill>
                  <a:srgbClr val="9C4636">
                    <a:tint val="75000"/>
                  </a:srgbClr>
                </a:solidFill>
              </a:rPr>
              <a:pPr>
                <a:defRPr/>
              </a:pPr>
              <a:t>5/3/2019</a:t>
            </a:fld>
            <a:endParaRPr lang="en-US" dirty="0">
              <a:solidFill>
                <a:srgbClr val="9C4636">
                  <a:tint val="75000"/>
                </a:srgbClr>
              </a:solidFill>
            </a:endParaRPr>
          </a:p>
        </p:txBody>
      </p:sp>
      <p:sp>
        <p:nvSpPr>
          <p:cNvPr id="7" name="Footer Placeholder 3"/>
          <p:cNvSpPr>
            <a:spLocks noGrp="1"/>
          </p:cNvSpPr>
          <p:nvPr>
            <p:ph type="ftr" sz="quarter" idx="11"/>
          </p:nvPr>
        </p:nvSpPr>
        <p:spPr/>
        <p:txBody>
          <a:bodyPr/>
          <a:lstStyle>
            <a:lvl1pPr>
              <a:defRPr/>
            </a:lvl1pPr>
          </a:lstStyle>
          <a:p>
            <a:pPr>
              <a:defRPr/>
            </a:pPr>
            <a:endParaRPr lang="en-US" dirty="0">
              <a:solidFill>
                <a:srgbClr val="9C4636">
                  <a:tint val="75000"/>
                </a:srgbClr>
              </a:solidFill>
            </a:endParaRPr>
          </a:p>
        </p:txBody>
      </p:sp>
      <p:sp>
        <p:nvSpPr>
          <p:cNvPr id="8" name="Slide Number Placeholder 4"/>
          <p:cNvSpPr>
            <a:spLocks noGrp="1"/>
          </p:cNvSpPr>
          <p:nvPr>
            <p:ph type="sldNum" sz="quarter" idx="12"/>
          </p:nvPr>
        </p:nvSpPr>
        <p:spPr/>
        <p:txBody>
          <a:bodyPr/>
          <a:lstStyle>
            <a:lvl1pPr>
              <a:defRPr/>
            </a:lvl1pPr>
          </a:lstStyle>
          <a:p>
            <a:pPr>
              <a:defRPr/>
            </a:pPr>
            <a:fld id="{0026785E-1BC2-441A-858D-33E150C6F739}" type="slidenum">
              <a:rPr lang="en-US">
                <a:solidFill>
                  <a:srgbClr val="9C4636">
                    <a:tint val="75000"/>
                  </a:srgbClr>
                </a:solidFill>
              </a:rPr>
              <a:pPr>
                <a:defRPr/>
              </a:pPr>
              <a:t>‹#›</a:t>
            </a:fld>
            <a:endParaRPr lang="en-US" dirty="0">
              <a:solidFill>
                <a:srgbClr val="9C4636">
                  <a:tint val="75000"/>
                </a:srgbClr>
              </a:solidFill>
            </a:endParaRPr>
          </a:p>
        </p:txBody>
      </p:sp>
    </p:spTree>
    <p:extLst>
      <p:ext uri="{BB962C8B-B14F-4D97-AF65-F5344CB8AC3E}">
        <p14:creationId xmlns:p14="http://schemas.microsoft.com/office/powerpoint/2010/main" val="16368778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4"/>
          <p:cNvSpPr>
            <a:spLocks noGrp="1" noChangeArrowheads="1"/>
          </p:cNvSpPr>
          <p:nvPr>
            <p:ph type="dt" sz="half" idx="10"/>
          </p:nvPr>
        </p:nvSpPr>
        <p:spPr>
          <a:ln/>
        </p:spPr>
        <p:txBody>
          <a:bodyPr/>
          <a:lstStyle>
            <a:lvl1pPr>
              <a:defRPr/>
            </a:lvl1pPr>
          </a:lstStyle>
          <a:p>
            <a:pPr>
              <a:defRPr/>
            </a:pPr>
            <a:fld id="{3581592C-C13F-4970-83C0-E575202CA147}"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E59B524D-E37A-4232-AC46-9B3B9CE1F50F}" type="slidenum">
              <a:rPr lang="ru-RU" altLang="en-US"/>
              <a:pPr>
                <a:defRPr/>
              </a:pPr>
              <a:t>‹#›</a:t>
            </a:fld>
            <a:endParaRPr lang="ru-RU" altLang="en-US"/>
          </a:p>
        </p:txBody>
      </p:sp>
    </p:spTree>
    <p:extLst>
      <p:ext uri="{BB962C8B-B14F-4D97-AF65-F5344CB8AC3E}">
        <p14:creationId xmlns:p14="http://schemas.microsoft.com/office/powerpoint/2010/main" val="3078744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4"/>
          <p:cNvSpPr>
            <a:spLocks noGrp="1" noChangeArrowheads="1"/>
          </p:cNvSpPr>
          <p:nvPr>
            <p:ph type="dt" sz="half" idx="10"/>
          </p:nvPr>
        </p:nvSpPr>
        <p:spPr>
          <a:ln/>
        </p:spPr>
        <p:txBody>
          <a:bodyPr/>
          <a:lstStyle>
            <a:lvl1pPr>
              <a:defRPr/>
            </a:lvl1pPr>
          </a:lstStyle>
          <a:p>
            <a:pPr>
              <a:defRPr/>
            </a:pPr>
            <a:fld id="{8375FE92-47E6-431C-8F12-3FB6334300A8}" type="datetime1">
              <a:rPr lang="ru-RU" altLang="en-US"/>
              <a:pPr>
                <a:defRPr/>
              </a:pPr>
              <a:t>03.05.2019</a:t>
            </a:fld>
            <a:endParaRPr lang="ru-RU" altLang="en-US"/>
          </a:p>
        </p:txBody>
      </p:sp>
      <p:sp>
        <p:nvSpPr>
          <p:cNvPr id="5"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6" name="Rectangle 16"/>
          <p:cNvSpPr>
            <a:spLocks noGrp="1" noChangeArrowheads="1"/>
          </p:cNvSpPr>
          <p:nvPr>
            <p:ph type="sldNum" sz="quarter" idx="12"/>
          </p:nvPr>
        </p:nvSpPr>
        <p:spPr>
          <a:ln/>
        </p:spPr>
        <p:txBody>
          <a:bodyPr/>
          <a:lstStyle>
            <a:lvl1pPr>
              <a:defRPr/>
            </a:lvl1pPr>
          </a:lstStyle>
          <a:p>
            <a:pPr>
              <a:defRPr/>
            </a:pPr>
            <a:fld id="{6FB92649-A666-4297-91E5-59D0881C86BC}" type="slidenum">
              <a:rPr lang="ru-RU" altLang="en-US"/>
              <a:pPr>
                <a:defRPr/>
              </a:pPr>
              <a:t>‹#›</a:t>
            </a:fld>
            <a:endParaRPr lang="ru-RU" altLang="en-US"/>
          </a:p>
        </p:txBody>
      </p:sp>
    </p:spTree>
    <p:extLst>
      <p:ext uri="{BB962C8B-B14F-4D97-AF65-F5344CB8AC3E}">
        <p14:creationId xmlns:p14="http://schemas.microsoft.com/office/powerpoint/2010/main" val="34218561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26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4"/>
          <p:cNvSpPr>
            <a:spLocks noGrp="1" noChangeArrowheads="1"/>
          </p:cNvSpPr>
          <p:nvPr>
            <p:ph type="dt" sz="half" idx="10"/>
          </p:nvPr>
        </p:nvSpPr>
        <p:spPr>
          <a:ln/>
        </p:spPr>
        <p:txBody>
          <a:bodyPr/>
          <a:lstStyle>
            <a:lvl1pPr>
              <a:defRPr/>
            </a:lvl1pPr>
          </a:lstStyle>
          <a:p>
            <a:pPr>
              <a:defRPr/>
            </a:pPr>
            <a:fld id="{C6303F53-E4E2-41D7-A479-9328370141F7}"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2212D1BB-CEEC-4B55-916A-8BB0654412AA}" type="slidenum">
              <a:rPr lang="ru-RU" altLang="en-US"/>
              <a:pPr>
                <a:defRPr/>
              </a:pPr>
              <a:t>‹#›</a:t>
            </a:fld>
            <a:endParaRPr lang="ru-RU" altLang="en-US"/>
          </a:p>
        </p:txBody>
      </p:sp>
    </p:spTree>
    <p:extLst>
      <p:ext uri="{BB962C8B-B14F-4D97-AF65-F5344CB8AC3E}">
        <p14:creationId xmlns:p14="http://schemas.microsoft.com/office/powerpoint/2010/main" val="1063521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4"/>
          <p:cNvSpPr>
            <a:spLocks noGrp="1" noChangeArrowheads="1"/>
          </p:cNvSpPr>
          <p:nvPr>
            <p:ph type="dt" sz="half" idx="10"/>
          </p:nvPr>
        </p:nvSpPr>
        <p:spPr>
          <a:ln/>
        </p:spPr>
        <p:txBody>
          <a:bodyPr/>
          <a:lstStyle>
            <a:lvl1pPr>
              <a:defRPr/>
            </a:lvl1pPr>
          </a:lstStyle>
          <a:p>
            <a:pPr>
              <a:defRPr/>
            </a:pPr>
            <a:fld id="{545ECCC6-65D4-4351-973D-6C5C5E609A80}" type="datetime1">
              <a:rPr lang="ru-RU" altLang="en-US"/>
              <a:pPr>
                <a:defRPr/>
              </a:pPr>
              <a:t>03.05.2019</a:t>
            </a:fld>
            <a:endParaRPr lang="ru-RU" altLang="en-US"/>
          </a:p>
        </p:txBody>
      </p:sp>
      <p:sp>
        <p:nvSpPr>
          <p:cNvPr id="8"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9" name="Rectangle 16"/>
          <p:cNvSpPr>
            <a:spLocks noGrp="1" noChangeArrowheads="1"/>
          </p:cNvSpPr>
          <p:nvPr>
            <p:ph type="sldNum" sz="quarter" idx="12"/>
          </p:nvPr>
        </p:nvSpPr>
        <p:spPr>
          <a:ln/>
        </p:spPr>
        <p:txBody>
          <a:bodyPr/>
          <a:lstStyle>
            <a:lvl1pPr>
              <a:defRPr/>
            </a:lvl1pPr>
          </a:lstStyle>
          <a:p>
            <a:pPr>
              <a:defRPr/>
            </a:pPr>
            <a:fld id="{8219092F-8094-4EEB-9605-B56AD6F7B919}" type="slidenum">
              <a:rPr lang="ru-RU" altLang="en-US"/>
              <a:pPr>
                <a:defRPr/>
              </a:pPr>
              <a:t>‹#›</a:t>
            </a:fld>
            <a:endParaRPr lang="ru-RU" altLang="en-US"/>
          </a:p>
        </p:txBody>
      </p:sp>
    </p:spTree>
    <p:extLst>
      <p:ext uri="{BB962C8B-B14F-4D97-AF65-F5344CB8AC3E}">
        <p14:creationId xmlns:p14="http://schemas.microsoft.com/office/powerpoint/2010/main" val="39250278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4"/>
          <p:cNvSpPr>
            <a:spLocks noGrp="1" noChangeArrowheads="1"/>
          </p:cNvSpPr>
          <p:nvPr>
            <p:ph type="dt" sz="half" idx="10"/>
          </p:nvPr>
        </p:nvSpPr>
        <p:spPr>
          <a:ln/>
        </p:spPr>
        <p:txBody>
          <a:bodyPr/>
          <a:lstStyle>
            <a:lvl1pPr>
              <a:defRPr/>
            </a:lvl1pPr>
          </a:lstStyle>
          <a:p>
            <a:pPr>
              <a:defRPr/>
            </a:pPr>
            <a:fld id="{845C2354-A3B8-42EA-8BBE-1DC1238FC2F9}" type="datetime1">
              <a:rPr lang="ru-RU" altLang="en-US"/>
              <a:pPr>
                <a:defRPr/>
              </a:pPr>
              <a:t>03.05.2019</a:t>
            </a:fld>
            <a:endParaRPr lang="ru-RU" altLang="en-US"/>
          </a:p>
        </p:txBody>
      </p:sp>
      <p:sp>
        <p:nvSpPr>
          <p:cNvPr id="4"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5" name="Rectangle 16"/>
          <p:cNvSpPr>
            <a:spLocks noGrp="1" noChangeArrowheads="1"/>
          </p:cNvSpPr>
          <p:nvPr>
            <p:ph type="sldNum" sz="quarter" idx="12"/>
          </p:nvPr>
        </p:nvSpPr>
        <p:spPr>
          <a:ln/>
        </p:spPr>
        <p:txBody>
          <a:bodyPr/>
          <a:lstStyle>
            <a:lvl1pPr>
              <a:defRPr/>
            </a:lvl1pPr>
          </a:lstStyle>
          <a:p>
            <a:pPr>
              <a:defRPr/>
            </a:pPr>
            <a:fld id="{9FA3B867-D733-4B1F-9B1B-2F0667944B09}" type="slidenum">
              <a:rPr lang="ru-RU" altLang="en-US"/>
              <a:pPr>
                <a:defRPr/>
              </a:pPr>
              <a:t>‹#›</a:t>
            </a:fld>
            <a:endParaRPr lang="ru-RU" altLang="en-US"/>
          </a:p>
        </p:txBody>
      </p:sp>
    </p:spTree>
    <p:extLst>
      <p:ext uri="{BB962C8B-B14F-4D97-AF65-F5344CB8AC3E}">
        <p14:creationId xmlns:p14="http://schemas.microsoft.com/office/powerpoint/2010/main" val="27437866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4"/>
          <p:cNvSpPr>
            <a:spLocks noGrp="1" noChangeArrowheads="1"/>
          </p:cNvSpPr>
          <p:nvPr>
            <p:ph type="dt" sz="half" idx="10"/>
          </p:nvPr>
        </p:nvSpPr>
        <p:spPr>
          <a:ln/>
        </p:spPr>
        <p:txBody>
          <a:bodyPr/>
          <a:lstStyle>
            <a:lvl1pPr>
              <a:defRPr/>
            </a:lvl1pPr>
          </a:lstStyle>
          <a:p>
            <a:pPr>
              <a:defRPr/>
            </a:pPr>
            <a:fld id="{C6C6ED13-DF3A-4AA2-8823-B92E247522E1}" type="datetime1">
              <a:rPr lang="ru-RU" altLang="en-US"/>
              <a:pPr>
                <a:defRPr/>
              </a:pPr>
              <a:t>03.05.2019</a:t>
            </a:fld>
            <a:endParaRPr lang="ru-RU" altLang="en-US"/>
          </a:p>
        </p:txBody>
      </p:sp>
      <p:sp>
        <p:nvSpPr>
          <p:cNvPr id="3"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4" name="Rectangle 16"/>
          <p:cNvSpPr>
            <a:spLocks noGrp="1" noChangeArrowheads="1"/>
          </p:cNvSpPr>
          <p:nvPr>
            <p:ph type="sldNum" sz="quarter" idx="12"/>
          </p:nvPr>
        </p:nvSpPr>
        <p:spPr>
          <a:ln/>
        </p:spPr>
        <p:txBody>
          <a:bodyPr/>
          <a:lstStyle>
            <a:lvl1pPr>
              <a:defRPr/>
            </a:lvl1pPr>
          </a:lstStyle>
          <a:p>
            <a:pPr>
              <a:defRPr/>
            </a:pPr>
            <a:fld id="{514E8021-CEB4-4A2C-89B3-3ED6AE8372D4}" type="slidenum">
              <a:rPr lang="ru-RU" altLang="en-US"/>
              <a:pPr>
                <a:defRPr/>
              </a:pPr>
              <a:t>‹#›</a:t>
            </a:fld>
            <a:endParaRPr lang="ru-RU" altLang="en-US"/>
          </a:p>
        </p:txBody>
      </p:sp>
    </p:spTree>
    <p:extLst>
      <p:ext uri="{BB962C8B-B14F-4D97-AF65-F5344CB8AC3E}">
        <p14:creationId xmlns:p14="http://schemas.microsoft.com/office/powerpoint/2010/main" val="115402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fld id="{6043017C-0D71-4134-851F-E919B3A98470}"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65D7AB20-4ADB-4A44-A4DC-14ADDEE4DDEE}" type="slidenum">
              <a:rPr lang="ru-RU" altLang="en-US"/>
              <a:pPr>
                <a:defRPr/>
              </a:pPr>
              <a:t>‹#›</a:t>
            </a:fld>
            <a:endParaRPr lang="ru-RU" altLang="en-US"/>
          </a:p>
        </p:txBody>
      </p:sp>
    </p:spTree>
    <p:extLst>
      <p:ext uri="{BB962C8B-B14F-4D97-AF65-F5344CB8AC3E}">
        <p14:creationId xmlns:p14="http://schemas.microsoft.com/office/powerpoint/2010/main" val="11906944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4"/>
          <p:cNvSpPr>
            <a:spLocks noGrp="1" noChangeArrowheads="1"/>
          </p:cNvSpPr>
          <p:nvPr>
            <p:ph type="dt" sz="half" idx="10"/>
          </p:nvPr>
        </p:nvSpPr>
        <p:spPr>
          <a:ln/>
        </p:spPr>
        <p:txBody>
          <a:bodyPr/>
          <a:lstStyle>
            <a:lvl1pPr>
              <a:defRPr/>
            </a:lvl1pPr>
          </a:lstStyle>
          <a:p>
            <a:pPr>
              <a:defRPr/>
            </a:pPr>
            <a:fld id="{9CD89FB3-2BF9-4670-B61F-184337FF5B44}" type="datetime1">
              <a:rPr lang="ru-RU" altLang="en-US"/>
              <a:pPr>
                <a:defRPr/>
              </a:pPr>
              <a:t>03.05.2019</a:t>
            </a:fld>
            <a:endParaRPr lang="ru-RU" altLang="en-US"/>
          </a:p>
        </p:txBody>
      </p:sp>
      <p:sp>
        <p:nvSpPr>
          <p:cNvPr id="6" name="Rectangle 15"/>
          <p:cNvSpPr>
            <a:spLocks noGrp="1" noChangeArrowheads="1"/>
          </p:cNvSpPr>
          <p:nvPr>
            <p:ph type="ftr" sz="quarter" idx="11"/>
          </p:nvPr>
        </p:nvSpPr>
        <p:spPr>
          <a:ln/>
        </p:spPr>
        <p:txBody>
          <a:bodyPr/>
          <a:lstStyle>
            <a:lvl1pPr>
              <a:defRPr/>
            </a:lvl1pPr>
          </a:lstStyle>
          <a:p>
            <a:pPr>
              <a:defRPr/>
            </a:pPr>
            <a:endParaRPr lang="ru-RU" altLang="en-US"/>
          </a:p>
        </p:txBody>
      </p:sp>
      <p:sp>
        <p:nvSpPr>
          <p:cNvPr id="7" name="Rectangle 16"/>
          <p:cNvSpPr>
            <a:spLocks noGrp="1" noChangeArrowheads="1"/>
          </p:cNvSpPr>
          <p:nvPr>
            <p:ph type="sldNum" sz="quarter" idx="12"/>
          </p:nvPr>
        </p:nvSpPr>
        <p:spPr>
          <a:ln/>
        </p:spPr>
        <p:txBody>
          <a:bodyPr/>
          <a:lstStyle>
            <a:lvl1pPr>
              <a:defRPr/>
            </a:lvl1pPr>
          </a:lstStyle>
          <a:p>
            <a:pPr>
              <a:defRPr/>
            </a:pPr>
            <a:fld id="{EA9CE3A3-5096-482E-9806-85A89443D5E6}" type="slidenum">
              <a:rPr lang="ru-RU" altLang="en-US"/>
              <a:pPr>
                <a:defRPr/>
              </a:pPr>
              <a:t>‹#›</a:t>
            </a:fld>
            <a:endParaRPr lang="ru-RU" altLang="en-US"/>
          </a:p>
        </p:txBody>
      </p:sp>
    </p:spTree>
    <p:extLst>
      <p:ext uri="{BB962C8B-B14F-4D97-AF65-F5344CB8AC3E}">
        <p14:creationId xmlns:p14="http://schemas.microsoft.com/office/powerpoint/2010/main" val="27542997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5" Type="http://schemas.openxmlformats.org/officeDocument/2006/relationships/theme" Target="../theme/theme2.xml"/><Relationship Id="rId4"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18.xml"/><Relationship Id="rId2" Type="http://schemas.openxmlformats.org/officeDocument/2006/relationships/slideLayout" Target="../slideLayouts/slideLayout17.xml"/><Relationship Id="rId1" Type="http://schemas.openxmlformats.org/officeDocument/2006/relationships/slideLayout" Target="../slideLayouts/slideLayout16.xml"/><Relationship Id="rId5" Type="http://schemas.openxmlformats.org/officeDocument/2006/relationships/theme" Target="../theme/theme3.xml"/><Relationship Id="rId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10"/>
          <p:cNvPicPr preferRelativeResize="0">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51" name="Picture 11"/>
          <p:cNvPicPr preferRelativeResize="0">
            <a:picLocks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052" name="Rectangle 12"/>
          <p:cNvSpPr>
            <a:spLocks noGrp="1" noChangeArrowheads="1"/>
          </p:cNvSpPr>
          <p:nvPr>
            <p:ph type="title"/>
          </p:nvPr>
        </p:nvSpPr>
        <p:spPr bwMode="auto">
          <a:xfrm>
            <a:off x="457200" y="76200"/>
            <a:ext cx="8229600" cy="1143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ru-RU" altLang="en-US" smtClean="0"/>
              <a:t>Click to edit Master title style</a:t>
            </a:r>
          </a:p>
        </p:txBody>
      </p:sp>
      <p:sp>
        <p:nvSpPr>
          <p:cNvPr id="2053" name="Rectangle 13"/>
          <p:cNvSpPr>
            <a:spLocks noGrp="1" noChangeArrowheads="1"/>
          </p:cNvSpPr>
          <p:nvPr>
            <p:ph type="body" idx="1"/>
          </p:nvPr>
        </p:nvSpPr>
        <p:spPr bwMode="auto">
          <a:xfrm>
            <a:off x="457200" y="1600200"/>
            <a:ext cx="8229600" cy="42672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ru-RU" altLang="en-US" smtClean="0"/>
              <a:t>Click to edit Master text styles</a:t>
            </a:r>
          </a:p>
          <a:p>
            <a:pPr lvl="0"/>
            <a:r>
              <a:rPr lang="ru-RU" altLang="en-US" smtClean="0"/>
              <a:t>Second level</a:t>
            </a:r>
          </a:p>
          <a:p>
            <a:pPr lvl="0"/>
            <a:r>
              <a:rPr lang="ru-RU" altLang="en-US" smtClean="0"/>
              <a:t>Third level</a:t>
            </a:r>
          </a:p>
          <a:p>
            <a:pPr lvl="0"/>
            <a:r>
              <a:rPr lang="ru-RU" altLang="en-US" smtClean="0"/>
              <a:t>Fourth level</a:t>
            </a:r>
          </a:p>
          <a:p>
            <a:pPr lvl="0"/>
            <a:r>
              <a:rPr lang="ru-RU" altLang="en-US" smtClean="0"/>
              <a:t>Fifth level</a:t>
            </a:r>
          </a:p>
        </p:txBody>
      </p:sp>
      <p:sp>
        <p:nvSpPr>
          <p:cNvPr id="1038" name="Rectangle 14"/>
          <p:cNvSpPr>
            <a:spLocks noGrp="1" noChangeArrowheads="1"/>
          </p:cNvSpPr>
          <p:nvPr>
            <p:ph type="dt" sz="half" idx="2"/>
          </p:nvPr>
        </p:nvSpPr>
        <p:spPr bwMode="auto">
          <a:xfrm>
            <a:off x="533400" y="599122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fld id="{F5D9B2EB-59AA-45CA-B6F9-0FF4204ECC76}" type="datetime1">
              <a:rPr lang="ru-RU" altLang="en-US"/>
              <a:pPr>
                <a:defRPr/>
              </a:pPr>
              <a:t>03.05.2019</a:t>
            </a:fld>
            <a:endParaRPr lang="ru-RU" altLang="en-US"/>
          </a:p>
        </p:txBody>
      </p:sp>
      <p:sp>
        <p:nvSpPr>
          <p:cNvPr id="1039" name="Rectangle 15"/>
          <p:cNvSpPr>
            <a:spLocks noGrp="1" noChangeArrowheads="1"/>
          </p:cNvSpPr>
          <p:nvPr>
            <p:ph type="ftr" sz="quarter" idx="3"/>
          </p:nvPr>
        </p:nvSpPr>
        <p:spPr bwMode="auto">
          <a:xfrm>
            <a:off x="3200400" y="5991225"/>
            <a:ext cx="2895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endParaRPr lang="ru-RU" altLang="en-US"/>
          </a:p>
        </p:txBody>
      </p:sp>
      <p:sp>
        <p:nvSpPr>
          <p:cNvPr id="1040" name="Rectangle 16"/>
          <p:cNvSpPr>
            <a:spLocks noGrp="1" noChangeArrowheads="1"/>
          </p:cNvSpPr>
          <p:nvPr>
            <p:ph type="sldNum" sz="quarter" idx="4"/>
          </p:nvPr>
        </p:nvSpPr>
        <p:spPr bwMode="auto">
          <a:xfrm>
            <a:off x="6553200" y="5991225"/>
            <a:ext cx="2133600" cy="365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algn="ctr">
                <a:solidFill>
                  <a:srgbClr val="000000"/>
                </a:solidFill>
                <a:prstDash val="solid"/>
                <a:miter lim="800000"/>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eaLnBrk="0" hangingPunct="0">
              <a:defRPr smtClean="0"/>
            </a:lvl1pPr>
          </a:lstStyle>
          <a:p>
            <a:pPr>
              <a:defRPr/>
            </a:pPr>
            <a:fld id="{DB628906-C056-4270-BC3C-6CC810338E23}" type="slidenum">
              <a:rPr lang="ru-RU" altLang="en-US"/>
              <a:pPr>
                <a:defRPr/>
              </a:pPr>
              <a:t>‹#›</a:t>
            </a:fld>
            <a:endParaRPr lang="ru-RU" altLang="en-US"/>
          </a:p>
        </p:txBody>
      </p:sp>
    </p:spTree>
  </p:cSld>
  <p:clrMap bg1="lt1" tx1="dk1" bg2="lt2" tx2="dk2" accent1="accent1" accent2="accent2" accent3="accent3" accent4="accent4" accent5="accent5" accent6="accent6" hlink="hlink" folHlink="folHlink"/>
  <p:sldLayoutIdLst>
    <p:sldLayoutId id="2147483912" r:id="rId1"/>
    <p:sldLayoutId id="2147483913" r:id="rId2"/>
    <p:sldLayoutId id="2147483914" r:id="rId3"/>
    <p:sldLayoutId id="2147483915" r:id="rId4"/>
    <p:sldLayoutId id="2147483916" r:id="rId5"/>
    <p:sldLayoutId id="2147483917" r:id="rId6"/>
    <p:sldLayoutId id="2147483918" r:id="rId7"/>
    <p:sldLayoutId id="2147483919" r:id="rId8"/>
    <p:sldLayoutId id="2147483920" r:id="rId9"/>
    <p:sldLayoutId id="2147483921" r:id="rId10"/>
    <p:sldLayoutId id="2147483922" r:id="rId11"/>
  </p:sldLayoutIdLst>
  <p:txStyles>
    <p:titleStyle>
      <a:lvl1pPr algn="l" defTabSz="457200" rtl="0" eaLnBrk="0" fontAlgn="base" hangingPunct="0">
        <a:spcBef>
          <a:spcPct val="0"/>
        </a:spcBef>
        <a:spcAft>
          <a:spcPct val="0"/>
        </a:spcAft>
        <a:buSzPct val="100000"/>
        <a:defRPr sz="4000" b="1">
          <a:solidFill>
            <a:schemeClr val="bg1"/>
          </a:solidFill>
          <a:latin typeface="+mj-lt"/>
          <a:ea typeface="+mj-ea"/>
          <a:cs typeface="+mj-cs"/>
        </a:defRPr>
      </a:lvl1pPr>
      <a:lvl2pPr algn="l" defTabSz="457200" rtl="0" eaLnBrk="0" fontAlgn="base" hangingPunct="0">
        <a:spcBef>
          <a:spcPct val="0"/>
        </a:spcBef>
        <a:spcAft>
          <a:spcPct val="0"/>
        </a:spcAft>
        <a:buSzPct val="100000"/>
        <a:defRPr sz="4000" b="1">
          <a:solidFill>
            <a:schemeClr val="bg1"/>
          </a:solidFill>
          <a:latin typeface="Arial" charset="0"/>
          <a:cs typeface="Arial" charset="0"/>
        </a:defRPr>
      </a:lvl2pPr>
      <a:lvl3pPr algn="l" defTabSz="457200" rtl="0" eaLnBrk="0" fontAlgn="base" hangingPunct="0">
        <a:spcBef>
          <a:spcPct val="0"/>
        </a:spcBef>
        <a:spcAft>
          <a:spcPct val="0"/>
        </a:spcAft>
        <a:buSzPct val="100000"/>
        <a:defRPr sz="4000" b="1">
          <a:solidFill>
            <a:schemeClr val="bg1"/>
          </a:solidFill>
          <a:latin typeface="Arial" charset="0"/>
          <a:cs typeface="Arial" charset="0"/>
        </a:defRPr>
      </a:lvl3pPr>
      <a:lvl4pPr algn="l" defTabSz="457200" rtl="0" eaLnBrk="0" fontAlgn="base" hangingPunct="0">
        <a:spcBef>
          <a:spcPct val="0"/>
        </a:spcBef>
        <a:spcAft>
          <a:spcPct val="0"/>
        </a:spcAft>
        <a:buSzPct val="100000"/>
        <a:defRPr sz="4000" b="1">
          <a:solidFill>
            <a:schemeClr val="bg1"/>
          </a:solidFill>
          <a:latin typeface="Arial" charset="0"/>
          <a:cs typeface="Arial" charset="0"/>
        </a:defRPr>
      </a:lvl4pPr>
      <a:lvl5pPr algn="l" defTabSz="457200" rtl="0" eaLnBrk="0" fontAlgn="base" hangingPunct="0">
        <a:spcBef>
          <a:spcPct val="0"/>
        </a:spcBef>
        <a:spcAft>
          <a:spcPct val="0"/>
        </a:spcAft>
        <a:buSzPct val="100000"/>
        <a:defRPr sz="4000" b="1">
          <a:solidFill>
            <a:schemeClr val="bg1"/>
          </a:solidFill>
          <a:latin typeface="Arial" charset="0"/>
          <a:cs typeface="Arial" charset="0"/>
        </a:defRPr>
      </a:lvl5pPr>
      <a:lvl6pPr marL="457200" algn="l" defTabSz="457200" rtl="0" eaLnBrk="0" fontAlgn="base" hangingPunct="0">
        <a:spcBef>
          <a:spcPct val="0"/>
        </a:spcBef>
        <a:spcAft>
          <a:spcPct val="0"/>
        </a:spcAft>
        <a:buSzPct val="100000"/>
        <a:defRPr sz="4000" b="1">
          <a:solidFill>
            <a:schemeClr val="bg1"/>
          </a:solidFill>
          <a:latin typeface="Arial" charset="0"/>
          <a:cs typeface="Arial" charset="0"/>
        </a:defRPr>
      </a:lvl6pPr>
      <a:lvl7pPr marL="914400" algn="l" defTabSz="457200" rtl="0" eaLnBrk="0" fontAlgn="base" hangingPunct="0">
        <a:spcBef>
          <a:spcPct val="0"/>
        </a:spcBef>
        <a:spcAft>
          <a:spcPct val="0"/>
        </a:spcAft>
        <a:buSzPct val="100000"/>
        <a:defRPr sz="4000" b="1">
          <a:solidFill>
            <a:schemeClr val="bg1"/>
          </a:solidFill>
          <a:latin typeface="Arial" charset="0"/>
          <a:cs typeface="Arial" charset="0"/>
        </a:defRPr>
      </a:lvl7pPr>
      <a:lvl8pPr marL="1371600" algn="l" defTabSz="457200" rtl="0" eaLnBrk="0" fontAlgn="base" hangingPunct="0">
        <a:spcBef>
          <a:spcPct val="0"/>
        </a:spcBef>
        <a:spcAft>
          <a:spcPct val="0"/>
        </a:spcAft>
        <a:buSzPct val="100000"/>
        <a:defRPr sz="4000" b="1">
          <a:solidFill>
            <a:schemeClr val="bg1"/>
          </a:solidFill>
          <a:latin typeface="Arial" charset="0"/>
          <a:cs typeface="Arial" charset="0"/>
        </a:defRPr>
      </a:lvl8pPr>
      <a:lvl9pPr marL="1828800" algn="l" defTabSz="457200" rtl="0" eaLnBrk="0" fontAlgn="base" hangingPunct="0">
        <a:spcBef>
          <a:spcPct val="0"/>
        </a:spcBef>
        <a:spcAft>
          <a:spcPct val="0"/>
        </a:spcAft>
        <a:buSzPct val="100000"/>
        <a:defRPr sz="4000" b="1">
          <a:solidFill>
            <a:schemeClr val="bg1"/>
          </a:solidFill>
          <a:latin typeface="Arial" charset="0"/>
          <a:cs typeface="Arial" charset="0"/>
        </a:defRPr>
      </a:lvl9pPr>
    </p:titleStyle>
    <p:bodyStyle>
      <a:lvl1pPr marL="342900" indent="-342900" algn="l" defTabSz="457200" rtl="0" eaLnBrk="0" fontAlgn="base" hangingPunct="0">
        <a:spcBef>
          <a:spcPct val="20000"/>
        </a:spcBef>
        <a:spcAft>
          <a:spcPct val="0"/>
        </a:spcAft>
        <a:buSzPct val="100000"/>
        <a:buFont typeface="Arial" charset="0"/>
        <a:defRPr sz="3200">
          <a:solidFill>
            <a:schemeClr val="tx1"/>
          </a:solidFill>
          <a:latin typeface="+mn-lt"/>
          <a:ea typeface="+mn-ea"/>
          <a:cs typeface="+mn-cs"/>
        </a:defRPr>
      </a:lvl1pPr>
      <a:lvl2pPr marL="742950" indent="-285750" algn="l" defTabSz="457200" rtl="0" eaLnBrk="0" fontAlgn="base" hangingPunct="0">
        <a:spcBef>
          <a:spcPct val="20000"/>
        </a:spcBef>
        <a:spcAft>
          <a:spcPct val="0"/>
        </a:spcAft>
        <a:buSzPct val="100000"/>
        <a:buFont typeface="Arial" charset="0"/>
        <a:defRPr sz="2800">
          <a:solidFill>
            <a:srgbClr val="1A2473"/>
          </a:solidFill>
          <a:latin typeface="Calibri" charset="0"/>
          <a:cs typeface="+mn-cs"/>
        </a:defRPr>
      </a:lvl2pPr>
      <a:lvl3pPr marL="1143000" indent="-228600" algn="l" defTabSz="457200" rtl="0" eaLnBrk="0" fontAlgn="base" hangingPunct="0">
        <a:spcBef>
          <a:spcPct val="20000"/>
        </a:spcBef>
        <a:spcAft>
          <a:spcPct val="0"/>
        </a:spcAft>
        <a:buSzPct val="100000"/>
        <a:buFont typeface="Arial" charset="0"/>
        <a:defRPr sz="2400">
          <a:solidFill>
            <a:schemeClr val="tx1"/>
          </a:solidFill>
          <a:latin typeface="Calibri" charset="0"/>
          <a:cs typeface="+mn-cs"/>
        </a:defRPr>
      </a:lvl3pPr>
      <a:lvl4pPr marL="16002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4pPr>
      <a:lvl5pPr marL="20574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5pPr>
      <a:lvl6pPr marL="25146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6pPr>
      <a:lvl7pPr marL="29718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7pPr>
      <a:lvl8pPr marL="34290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8pPr>
      <a:lvl9pPr marL="3886200" indent="-228600" algn="l" defTabSz="457200" rtl="0" eaLnBrk="0" fontAlgn="base" hangingPunct="0">
        <a:spcBef>
          <a:spcPct val="20000"/>
        </a:spcBef>
        <a:spcAft>
          <a:spcPct val="0"/>
        </a:spcAft>
        <a:buSzPct val="100000"/>
        <a:buFont typeface="Arial" charset="0"/>
        <a:defRPr sz="2000">
          <a:solidFill>
            <a:schemeClr val="tx1"/>
          </a:solidFill>
          <a:latin typeface="Calibri" charset="0"/>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buSzTx/>
              <a:defRPr/>
            </a:pPr>
            <a:fld id="{F40D6748-4166-47F7-B13A-0A2FC6B91381}" type="datetime1">
              <a:rPr lang="en-US">
                <a:solidFill>
                  <a:srgbClr val="9C4636">
                    <a:tint val="75000"/>
                  </a:srgbClr>
                </a:solidFill>
              </a:rPr>
              <a:pPr>
                <a:buSzTx/>
                <a:defRPr/>
              </a:pPr>
              <a:t>5/3/2019</a:t>
            </a:fld>
            <a:endParaRPr lang="en-US" dirty="0">
              <a:solidFill>
                <a:srgbClr val="9C463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buSzTx/>
              <a:defRPr/>
            </a:pPr>
            <a:endParaRPr lang="en-US" dirty="0">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buSzTx/>
              <a:defRPr/>
            </a:pPr>
            <a:fld id="{DED0B6FC-934E-4B33-98E4-6F7CA19EFA90}" type="slidenum">
              <a:rPr lang="en-US">
                <a:solidFill>
                  <a:srgbClr val="9C4636">
                    <a:tint val="75000"/>
                  </a:srgbClr>
                </a:solidFill>
              </a:rPr>
              <a:pPr>
                <a:buSzTx/>
                <a:defRPr/>
              </a:pPr>
              <a:t>‹#›</a:t>
            </a:fld>
            <a:endParaRPr lang="en-US" dirty="0">
              <a:solidFill>
                <a:srgbClr val="9C4636">
                  <a:tint val="75000"/>
                </a:srgbClr>
              </a:solidFill>
            </a:endParaRPr>
          </a:p>
        </p:txBody>
      </p:sp>
    </p:spTree>
    <p:extLst>
      <p:ext uri="{BB962C8B-B14F-4D97-AF65-F5344CB8AC3E}">
        <p14:creationId xmlns:p14="http://schemas.microsoft.com/office/powerpoint/2010/main" val="3042875393"/>
      </p:ext>
    </p:extLst>
  </p:cSld>
  <p:clrMap bg1="lt1" tx1="dk1" bg2="lt2" tx2="dk2" accent1="accent1" accent2="accent2" accent3="accent3" accent4="accent4" accent5="accent5" accent6="accent6" hlink="hlink" folHlink="folHlink"/>
  <p:sldLayoutIdLst>
    <p:sldLayoutId id="2147483927" r:id="rId1"/>
    <p:sldLayoutId id="2147483928" r:id="rId2"/>
    <p:sldLayoutId id="2147483929" r:id="rId3"/>
    <p:sldLayoutId id="2147483930" r:id="rId4"/>
  </p:sldLayoutIdLst>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itchFamily="34" charset="0"/>
        </a:defRPr>
      </a:lvl2pPr>
      <a:lvl3pPr algn="l" defTabSz="457200" rtl="0" eaLnBrk="0" fontAlgn="base" hangingPunct="0">
        <a:spcBef>
          <a:spcPct val="0"/>
        </a:spcBef>
        <a:spcAft>
          <a:spcPct val="0"/>
        </a:spcAft>
        <a:defRPr sz="4400">
          <a:solidFill>
            <a:schemeClr val="tx1"/>
          </a:solidFill>
          <a:latin typeface="CG Omega" pitchFamily="34" charset="0"/>
        </a:defRPr>
      </a:lvl3pPr>
      <a:lvl4pPr algn="l" defTabSz="457200" rtl="0" eaLnBrk="0" fontAlgn="base" hangingPunct="0">
        <a:spcBef>
          <a:spcPct val="0"/>
        </a:spcBef>
        <a:spcAft>
          <a:spcPct val="0"/>
        </a:spcAft>
        <a:defRPr sz="4400">
          <a:solidFill>
            <a:schemeClr val="tx1"/>
          </a:solidFill>
          <a:latin typeface="CG Omega" pitchFamily="34" charset="0"/>
        </a:defRPr>
      </a:lvl4pPr>
      <a:lvl5pPr algn="l" defTabSz="457200" rtl="0" eaLnBrk="0" fontAlgn="base" hangingPunct="0">
        <a:spcBef>
          <a:spcPct val="0"/>
        </a:spcBef>
        <a:spcAft>
          <a:spcPct val="0"/>
        </a:spcAft>
        <a:defRPr sz="4400">
          <a:solidFill>
            <a:schemeClr val="tx1"/>
          </a:solidFill>
          <a:latin typeface="CG Omega" pitchFamily="34" charset="0"/>
        </a:defRPr>
      </a:lvl5pPr>
      <a:lvl6pPr marL="457200" algn="l" defTabSz="457200" rtl="0" fontAlgn="base">
        <a:spcBef>
          <a:spcPct val="0"/>
        </a:spcBef>
        <a:spcAft>
          <a:spcPct val="0"/>
        </a:spcAft>
        <a:defRPr sz="4400">
          <a:solidFill>
            <a:schemeClr val="tx1"/>
          </a:solidFill>
          <a:latin typeface="CG Omega" pitchFamily="34" charset="0"/>
        </a:defRPr>
      </a:lvl6pPr>
      <a:lvl7pPr marL="914400" algn="l" defTabSz="457200" rtl="0" fontAlgn="base">
        <a:spcBef>
          <a:spcPct val="0"/>
        </a:spcBef>
        <a:spcAft>
          <a:spcPct val="0"/>
        </a:spcAft>
        <a:defRPr sz="4400">
          <a:solidFill>
            <a:schemeClr val="tx1"/>
          </a:solidFill>
          <a:latin typeface="CG Omega" pitchFamily="34" charset="0"/>
        </a:defRPr>
      </a:lvl7pPr>
      <a:lvl8pPr marL="1371600" algn="l" defTabSz="457200" rtl="0" fontAlgn="base">
        <a:spcBef>
          <a:spcPct val="0"/>
        </a:spcBef>
        <a:spcAft>
          <a:spcPct val="0"/>
        </a:spcAft>
        <a:defRPr sz="4400">
          <a:solidFill>
            <a:schemeClr val="tx1"/>
          </a:solidFill>
          <a:latin typeface="CG Omega" pitchFamily="34" charset="0"/>
        </a:defRPr>
      </a:lvl8pPr>
      <a:lvl9pPr marL="1828800" algn="l" defTabSz="457200" rtl="0" fontAlgn="base">
        <a:spcBef>
          <a:spcPct val="0"/>
        </a:spcBef>
        <a:spcAft>
          <a:spcPct val="0"/>
        </a:spcAft>
        <a:defRPr sz="4400">
          <a:solidFill>
            <a:schemeClr val="tx1"/>
          </a:solidFill>
          <a:latin typeface="CG Omega" pitchFamily="34" charset="0"/>
        </a:defRPr>
      </a:lvl9pPr>
    </p:titleStyle>
    <p:bodyStyle>
      <a:lvl1pPr algn="l" defTabSz="457200" rtl="0" eaLnBrk="0" fontAlgn="base" hangingPunct="0">
        <a:spcBef>
          <a:spcPct val="20000"/>
        </a:spcBef>
        <a:spcAft>
          <a:spcPct val="0"/>
        </a:spcAft>
        <a:buFont typeface="Arial" charset="0"/>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693863" y="1936750"/>
            <a:ext cx="5938837" cy="422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Headline here</a:t>
            </a:r>
          </a:p>
        </p:txBody>
      </p:sp>
      <p:sp>
        <p:nvSpPr>
          <p:cNvPr id="1027" name="Text Placeholder 2"/>
          <p:cNvSpPr>
            <a:spLocks noGrp="1"/>
          </p:cNvSpPr>
          <p:nvPr>
            <p:ph type="body" idx="1"/>
          </p:nvPr>
        </p:nvSpPr>
        <p:spPr bwMode="auto">
          <a:xfrm>
            <a:off x="1693863" y="2359025"/>
            <a:ext cx="5938837" cy="3892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da-DK" altLang="en-US" smtClean="0"/>
              <a:t>Loremipsumdolor sit amet, consecteturadipiscingelit. Vivamus sollicitudinnecmetusnecegestas. Sed eget mi id ipsumegestaseleifend eget id est. Maecenasnecarcuornare, eleifendrisus id, sagittis.</a:t>
            </a:r>
          </a:p>
          <a:p>
            <a:pPr lvl="0"/>
            <a:endParaRPr lang="da-DK" altLang="en-US" smtClean="0"/>
          </a:p>
          <a:p>
            <a:pPr lvl="0"/>
            <a:r>
              <a:rPr lang="da-DK" altLang="en-US" smtClean="0"/>
              <a:t>•  Nullam vel orci eget anteefficitur</a:t>
            </a:r>
          </a:p>
          <a:p>
            <a:pPr lvl="0"/>
            <a:r>
              <a:rPr lang="da-DK" altLang="en-US" smtClean="0"/>
              <a:t>•  Taccumsan non aliquetnisi. </a:t>
            </a:r>
          </a:p>
          <a:p>
            <a:pPr lvl="0"/>
            <a:r>
              <a:rPr lang="da-DK" altLang="en-US" smtClean="0"/>
              <a:t>•  Nullamconsecteturdiam in convallis.</a:t>
            </a:r>
          </a:p>
          <a:p>
            <a:pPr lvl="0"/>
            <a:r>
              <a:rPr lang="da-DK" altLang="en-US" smtClean="0"/>
              <a:t>•  Molestietiam eget sempersem et feugiat. </a:t>
            </a:r>
            <a:endParaRPr lang="en-US" altLang="en-US" smtClean="0"/>
          </a:p>
          <a:p>
            <a:pPr lvl="0"/>
            <a:endParaRPr lang="en-US"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buSzTx/>
              <a:defRPr/>
            </a:pPr>
            <a:fld id="{25BBDA5C-1E29-4A8C-A44D-EAC497127FDF}" type="datetime1">
              <a:rPr lang="en-US">
                <a:solidFill>
                  <a:srgbClr val="9C4636">
                    <a:tint val="75000"/>
                  </a:srgbClr>
                </a:solidFill>
              </a:rPr>
              <a:pPr>
                <a:buSzTx/>
                <a:defRPr/>
              </a:pPr>
              <a:t>5/3/2019</a:t>
            </a:fld>
            <a:endParaRPr lang="en-US" dirty="0">
              <a:solidFill>
                <a:srgbClr val="9C4636">
                  <a:tint val="75000"/>
                </a:srgb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buSzTx/>
              <a:defRPr/>
            </a:pPr>
            <a:endParaRPr lang="en-US" dirty="0">
              <a:solidFill>
                <a:srgbClr val="9C4636">
                  <a:tint val="75000"/>
                </a:srgb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buSzTx/>
              <a:defRPr/>
            </a:pPr>
            <a:fld id="{652A9048-1F64-461E-A166-E76E5C7DE999}" type="slidenum">
              <a:rPr lang="en-US">
                <a:solidFill>
                  <a:srgbClr val="9C4636">
                    <a:tint val="75000"/>
                  </a:srgbClr>
                </a:solidFill>
              </a:rPr>
              <a:pPr>
                <a:buSzTx/>
                <a:defRPr/>
              </a:pPr>
              <a:t>‹#›</a:t>
            </a:fld>
            <a:endParaRPr lang="en-US" dirty="0">
              <a:solidFill>
                <a:srgbClr val="9C4636">
                  <a:tint val="75000"/>
                </a:srgbClr>
              </a:solidFill>
            </a:endParaRPr>
          </a:p>
        </p:txBody>
      </p:sp>
    </p:spTree>
    <p:extLst>
      <p:ext uri="{BB962C8B-B14F-4D97-AF65-F5344CB8AC3E}">
        <p14:creationId xmlns:p14="http://schemas.microsoft.com/office/powerpoint/2010/main" val="2116772860"/>
      </p:ext>
    </p:extLst>
  </p:cSld>
  <p:clrMap bg1="lt1" tx1="dk1" bg2="lt2" tx2="dk2" accent1="accent1" accent2="accent2" accent3="accent3" accent4="accent4" accent5="accent5" accent6="accent6" hlink="hlink" folHlink="folHlink"/>
  <p:sldLayoutIdLst>
    <p:sldLayoutId id="2147483947" r:id="rId1"/>
    <p:sldLayoutId id="2147483948" r:id="rId2"/>
    <p:sldLayoutId id="2147483949" r:id="rId3"/>
    <p:sldLayoutId id="2147483952" r:id="rId4"/>
  </p:sldLayoutIdLst>
  <p:hf hdr="0" ftr="0" dt="0"/>
  <p:txStyles>
    <p:titleStyle>
      <a:lvl1pPr algn="l" defTabSz="457200" rtl="0" eaLnBrk="0" fontAlgn="base" hangingPunct="0">
        <a:spcBef>
          <a:spcPct val="0"/>
        </a:spcBef>
        <a:spcAft>
          <a:spcPct val="0"/>
        </a:spcAft>
        <a:defRPr sz="4400" kern="1200">
          <a:solidFill>
            <a:schemeClr val="tx1"/>
          </a:solidFill>
          <a:latin typeface="CG Omega" panose="020B0502050508020304" pitchFamily="34" charset="0"/>
          <a:ea typeface="+mj-ea"/>
          <a:cs typeface="+mj-cs"/>
        </a:defRPr>
      </a:lvl1pPr>
      <a:lvl2pPr algn="l" defTabSz="457200" rtl="0" eaLnBrk="0" fontAlgn="base" hangingPunct="0">
        <a:spcBef>
          <a:spcPct val="0"/>
        </a:spcBef>
        <a:spcAft>
          <a:spcPct val="0"/>
        </a:spcAft>
        <a:defRPr sz="4400">
          <a:solidFill>
            <a:schemeClr val="tx1"/>
          </a:solidFill>
          <a:latin typeface="CG Omega" pitchFamily="34" charset="0"/>
        </a:defRPr>
      </a:lvl2pPr>
      <a:lvl3pPr algn="l" defTabSz="457200" rtl="0" eaLnBrk="0" fontAlgn="base" hangingPunct="0">
        <a:spcBef>
          <a:spcPct val="0"/>
        </a:spcBef>
        <a:spcAft>
          <a:spcPct val="0"/>
        </a:spcAft>
        <a:defRPr sz="4400">
          <a:solidFill>
            <a:schemeClr val="tx1"/>
          </a:solidFill>
          <a:latin typeface="CG Omega" pitchFamily="34" charset="0"/>
        </a:defRPr>
      </a:lvl3pPr>
      <a:lvl4pPr algn="l" defTabSz="457200" rtl="0" eaLnBrk="0" fontAlgn="base" hangingPunct="0">
        <a:spcBef>
          <a:spcPct val="0"/>
        </a:spcBef>
        <a:spcAft>
          <a:spcPct val="0"/>
        </a:spcAft>
        <a:defRPr sz="4400">
          <a:solidFill>
            <a:schemeClr val="tx1"/>
          </a:solidFill>
          <a:latin typeface="CG Omega" pitchFamily="34" charset="0"/>
        </a:defRPr>
      </a:lvl4pPr>
      <a:lvl5pPr algn="l" defTabSz="457200" rtl="0" eaLnBrk="0" fontAlgn="base" hangingPunct="0">
        <a:spcBef>
          <a:spcPct val="0"/>
        </a:spcBef>
        <a:spcAft>
          <a:spcPct val="0"/>
        </a:spcAft>
        <a:defRPr sz="4400">
          <a:solidFill>
            <a:schemeClr val="tx1"/>
          </a:solidFill>
          <a:latin typeface="CG Omega" pitchFamily="34" charset="0"/>
        </a:defRPr>
      </a:lvl5pPr>
      <a:lvl6pPr marL="457200" algn="l" defTabSz="457200" rtl="0" fontAlgn="base">
        <a:spcBef>
          <a:spcPct val="0"/>
        </a:spcBef>
        <a:spcAft>
          <a:spcPct val="0"/>
        </a:spcAft>
        <a:defRPr sz="4400">
          <a:solidFill>
            <a:schemeClr val="tx1"/>
          </a:solidFill>
          <a:latin typeface="CG Omega" pitchFamily="34" charset="0"/>
        </a:defRPr>
      </a:lvl6pPr>
      <a:lvl7pPr marL="914400" algn="l" defTabSz="457200" rtl="0" fontAlgn="base">
        <a:spcBef>
          <a:spcPct val="0"/>
        </a:spcBef>
        <a:spcAft>
          <a:spcPct val="0"/>
        </a:spcAft>
        <a:defRPr sz="4400">
          <a:solidFill>
            <a:schemeClr val="tx1"/>
          </a:solidFill>
          <a:latin typeface="CG Omega" pitchFamily="34" charset="0"/>
        </a:defRPr>
      </a:lvl7pPr>
      <a:lvl8pPr marL="1371600" algn="l" defTabSz="457200" rtl="0" fontAlgn="base">
        <a:spcBef>
          <a:spcPct val="0"/>
        </a:spcBef>
        <a:spcAft>
          <a:spcPct val="0"/>
        </a:spcAft>
        <a:defRPr sz="4400">
          <a:solidFill>
            <a:schemeClr val="tx1"/>
          </a:solidFill>
          <a:latin typeface="CG Omega" pitchFamily="34" charset="0"/>
        </a:defRPr>
      </a:lvl8pPr>
      <a:lvl9pPr marL="1828800" algn="l" defTabSz="457200" rtl="0" fontAlgn="base">
        <a:spcBef>
          <a:spcPct val="0"/>
        </a:spcBef>
        <a:spcAft>
          <a:spcPct val="0"/>
        </a:spcAft>
        <a:defRPr sz="4400">
          <a:solidFill>
            <a:schemeClr val="tx1"/>
          </a:solidFill>
          <a:latin typeface="CG Omega" pitchFamily="34" charset="0"/>
        </a:defRPr>
      </a:lvl9pPr>
    </p:titleStyle>
    <p:bodyStyle>
      <a:lvl1pPr algn="l" defTabSz="457200" rtl="0" eaLnBrk="0" fontAlgn="base" hangingPunct="0">
        <a:spcBef>
          <a:spcPct val="20000"/>
        </a:spcBef>
        <a:spcAft>
          <a:spcPct val="0"/>
        </a:spcAft>
        <a:buFont typeface="Arial" charset="0"/>
        <a:defRPr sz="3200" kern="1200">
          <a:solidFill>
            <a:srgbClr val="8A8A8A"/>
          </a:solidFill>
          <a:latin typeface="CG Omega" panose="020B0502050508020304" pitchFamily="34" charset="0"/>
          <a:ea typeface="+mn-ea"/>
          <a:cs typeface="+mn-cs"/>
        </a:defRPr>
      </a:lvl1pPr>
      <a:lvl2pPr marL="742950" indent="-285750" algn="l" defTabSz="457200"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defTabSz="457200"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defTabSz="457200"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9.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6.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9.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6.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6.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6.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6.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6.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6.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6.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6.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6.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p:cNvSpPr txBox="1">
            <a:spLocks/>
          </p:cNvSpPr>
          <p:nvPr/>
        </p:nvSpPr>
        <p:spPr bwMode="auto">
          <a:xfrm>
            <a:off x="683568" y="3501008"/>
            <a:ext cx="7848872" cy="24482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0" indent="0" algn="ctr" defTabSz="457200" rtl="0" eaLnBrk="0" fontAlgn="base" hangingPunct="0">
              <a:spcBef>
                <a:spcPct val="20000"/>
              </a:spcBef>
              <a:spcAft>
                <a:spcPct val="0"/>
              </a:spcAft>
              <a:buFont typeface="Arial" charset="0"/>
              <a:buNone/>
              <a:defRPr sz="1800" kern="1200">
                <a:solidFill>
                  <a:srgbClr val="8A8A8A"/>
                </a:solidFill>
                <a:latin typeface="+mn-lt"/>
                <a:ea typeface="+mn-ea"/>
                <a:cs typeface="+mn-cs"/>
              </a:defRPr>
            </a:lvl1pPr>
            <a:lvl2pPr marL="457200" indent="0" algn="ctr" defTabSz="457200" rtl="0" eaLnBrk="0" fontAlgn="base" hangingPunct="0">
              <a:spcBef>
                <a:spcPct val="20000"/>
              </a:spcBef>
              <a:spcAft>
                <a:spcPct val="0"/>
              </a:spcAft>
              <a:buFont typeface="Arial" charset="0"/>
              <a:buNone/>
              <a:defRPr sz="2800" kern="1200">
                <a:solidFill>
                  <a:schemeClr val="tx1">
                    <a:tint val="75000"/>
                  </a:schemeClr>
                </a:solidFill>
                <a:latin typeface="+mn-lt"/>
                <a:ea typeface="+mn-ea"/>
                <a:cs typeface="+mn-cs"/>
              </a:defRPr>
            </a:lvl2pPr>
            <a:lvl3pPr marL="914400" indent="0" algn="ctr" defTabSz="457200" rtl="0" eaLnBrk="0" fontAlgn="base" hangingPunct="0">
              <a:spcBef>
                <a:spcPct val="20000"/>
              </a:spcBef>
              <a:spcAft>
                <a:spcPct val="0"/>
              </a:spcAft>
              <a:buFont typeface="Arial" charset="0"/>
              <a:buNone/>
              <a:defRPr sz="2400" kern="1200">
                <a:solidFill>
                  <a:schemeClr val="tx1">
                    <a:tint val="75000"/>
                  </a:schemeClr>
                </a:solidFill>
                <a:latin typeface="+mn-lt"/>
                <a:ea typeface="+mn-ea"/>
                <a:cs typeface="+mn-cs"/>
              </a:defRPr>
            </a:lvl3pPr>
            <a:lvl4pPr marL="13716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4pPr>
            <a:lvl5pPr marL="1828800" indent="0" algn="ctr" defTabSz="457200" rtl="0" eaLnBrk="0" fontAlgn="base" hangingPunct="0">
              <a:spcBef>
                <a:spcPct val="20000"/>
              </a:spcBef>
              <a:spcAft>
                <a:spcPct val="0"/>
              </a:spcAft>
              <a:buFont typeface="Arial" charset="0"/>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eaLnBrk="1" fontAlgn="auto" hangingPunct="1">
              <a:spcAft>
                <a:spcPts val="0"/>
              </a:spcAft>
              <a:buSzTx/>
              <a:defRPr/>
            </a:pPr>
            <a:r>
              <a:rPr lang="en-US" sz="2800" b="1" cap="small" dirty="0" smtClean="0">
                <a:solidFill>
                  <a:schemeClr val="tx1"/>
                </a:solidFill>
              </a:rPr>
              <a:t>Manager Training </a:t>
            </a:r>
            <a:endParaRPr lang="en-US" sz="2800" b="1" cap="small" dirty="0">
              <a:solidFill>
                <a:schemeClr val="tx1"/>
              </a:solidFill>
            </a:endParaRPr>
          </a:p>
          <a:p>
            <a:pPr eaLnBrk="1" fontAlgn="auto" hangingPunct="1">
              <a:spcAft>
                <a:spcPts val="0"/>
              </a:spcAft>
              <a:buSzTx/>
              <a:defRPr/>
            </a:pPr>
            <a:r>
              <a:rPr lang="en-US" sz="2800" b="1" cap="small" dirty="0">
                <a:solidFill>
                  <a:schemeClr val="tx1"/>
                </a:solidFill>
              </a:rPr>
              <a:t>Unlawful Harassment And Offensive </a:t>
            </a:r>
            <a:r>
              <a:rPr lang="en-US" sz="2800" b="1" cap="small" dirty="0" smtClean="0">
                <a:solidFill>
                  <a:schemeClr val="tx1"/>
                </a:solidFill>
              </a:rPr>
              <a:t>Behavior</a:t>
            </a:r>
          </a:p>
          <a:p>
            <a:pPr eaLnBrk="1" fontAlgn="auto" hangingPunct="1">
              <a:spcAft>
                <a:spcPts val="0"/>
              </a:spcAft>
              <a:buSzTx/>
              <a:defRPr/>
            </a:pPr>
            <a:r>
              <a:rPr lang="en-US" sz="2800" b="1" cap="small" dirty="0" smtClean="0">
                <a:solidFill>
                  <a:schemeClr val="tx1"/>
                </a:solidFill>
              </a:rPr>
              <a:t>The </a:t>
            </a:r>
            <a:r>
              <a:rPr lang="en-US" sz="2800" b="1" cap="small" dirty="0">
                <a:solidFill>
                  <a:schemeClr val="tx1"/>
                </a:solidFill>
              </a:rPr>
              <a:t>Modal Shop, Inc.</a:t>
            </a:r>
          </a:p>
          <a:p>
            <a:pPr eaLnBrk="1" fontAlgn="auto" hangingPunct="1">
              <a:spcAft>
                <a:spcPts val="0"/>
              </a:spcAft>
              <a:buSzTx/>
              <a:defRPr/>
            </a:pPr>
            <a:r>
              <a:rPr lang="en-US" sz="2800" b="1" cap="small" dirty="0" smtClean="0">
                <a:solidFill>
                  <a:schemeClr val="tx1"/>
                </a:solidFill>
              </a:rPr>
              <a:t>May 8-9, </a:t>
            </a:r>
            <a:r>
              <a:rPr lang="en-US" sz="2800" b="1" cap="small" dirty="0">
                <a:solidFill>
                  <a:schemeClr val="tx1"/>
                </a:solidFill>
              </a:rPr>
              <a:t>2019</a:t>
            </a:r>
          </a:p>
          <a:p>
            <a:pPr eaLnBrk="1" fontAlgn="auto" hangingPunct="1">
              <a:spcAft>
                <a:spcPts val="0"/>
              </a:spcAft>
              <a:buSzTx/>
              <a:defRPr/>
            </a:pPr>
            <a:endParaRPr lang="en-US" sz="2800" b="1" cap="small" dirty="0">
              <a:solidFill>
                <a:schemeClr val="tx1"/>
              </a:solidFill>
            </a:endParaRPr>
          </a:p>
        </p:txBody>
      </p:sp>
    </p:spTree>
    <p:extLst>
      <p:ext uri="{BB962C8B-B14F-4D97-AF65-F5344CB8AC3E}">
        <p14:creationId xmlns:p14="http://schemas.microsoft.com/office/powerpoint/2010/main" val="408225171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27773"/>
            <a:ext cx="8208912" cy="4104456"/>
          </a:xfrm>
        </p:spPr>
        <p:txBody>
          <a:bodyPr numCol="2">
            <a:noAutofit/>
          </a:bodyPr>
          <a:lstStyle/>
          <a:p>
            <a:pPr marL="457200" indent="-457200">
              <a:lnSpc>
                <a:spcPct val="150000"/>
              </a:lnSpc>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Lewd jokes;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Sharing sexual </a:t>
            </a:r>
            <a:r>
              <a:rPr lang="en-US" altLang="en-US" sz="2000" dirty="0">
                <a:solidFill>
                  <a:schemeClr val="bg2">
                    <a:lumMod val="10000"/>
                  </a:schemeClr>
                </a:solidFill>
                <a:latin typeface="+mn-lt"/>
              </a:rPr>
              <a:t>anecdotes;</a:t>
            </a:r>
          </a:p>
          <a:p>
            <a:pPr marL="457200" indent="-457200">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Sexual innuendos;</a:t>
            </a:r>
          </a:p>
          <a:p>
            <a:pPr marL="457200" indent="-457200">
              <a:spcBef>
                <a:spcPts val="600"/>
              </a:spcBef>
              <a:spcAft>
                <a:spcPts val="600"/>
              </a:spcAft>
              <a:buClr>
                <a:schemeClr val="tx1"/>
              </a:buClr>
              <a:buFont typeface="Wingdings" pitchFamily="2" charset="2"/>
              <a:buChar char="Ø"/>
            </a:pPr>
            <a:r>
              <a:rPr lang="en-US" altLang="en-US" sz="2000" dirty="0">
                <a:solidFill>
                  <a:schemeClr val="bg2">
                    <a:lumMod val="10000"/>
                  </a:schemeClr>
                </a:solidFill>
                <a:latin typeface="+mn-lt"/>
              </a:rPr>
              <a:t>Sexual gestures;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sexual </a:t>
            </a:r>
            <a:r>
              <a:rPr lang="en-US" altLang="en-US" sz="2000" dirty="0">
                <a:solidFill>
                  <a:schemeClr val="bg2">
                    <a:lumMod val="10000"/>
                  </a:schemeClr>
                </a:solidFill>
                <a:latin typeface="+mn-lt"/>
              </a:rPr>
              <a:t>comments about someone’s appearance, clothing, or body </a:t>
            </a:r>
            <a:r>
              <a:rPr lang="en-US" altLang="en-US" sz="2000" dirty="0" smtClean="0">
                <a:solidFill>
                  <a:schemeClr val="bg2">
                    <a:lumMod val="10000"/>
                  </a:schemeClr>
                </a:solidFill>
                <a:latin typeface="+mn-lt"/>
              </a:rPr>
              <a:t>parts; </a:t>
            </a:r>
          </a:p>
          <a:p>
            <a:pPr marL="457200" indent="-457200">
              <a:spcBef>
                <a:spcPts val="600"/>
              </a:spcBef>
              <a:spcAft>
                <a:spcPts val="600"/>
              </a:spcAft>
              <a:buClr>
                <a:schemeClr val="tx1"/>
              </a:buClr>
              <a:buFont typeface="Wingdings" pitchFamily="2" charset="2"/>
              <a:buChar char="Ø"/>
            </a:pPr>
            <a:endParaRPr lang="en-US" sz="2000" dirty="0" smtClean="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pPr>
            <a:endParaRPr 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pPr>
            <a:r>
              <a:rPr lang="en-US" sz="2000" dirty="0" smtClean="0">
                <a:solidFill>
                  <a:schemeClr val="bg2">
                    <a:lumMod val="10000"/>
                  </a:schemeClr>
                </a:solidFill>
                <a:latin typeface="+mn-lt"/>
              </a:rPr>
              <a:t>Ogling or leering or whistling (staring in a sexually suggestive or offensive manner); </a:t>
            </a:r>
          </a:p>
          <a:p>
            <a:pPr marL="457200" indent="-457200">
              <a:spcBef>
                <a:spcPts val="600"/>
              </a:spcBef>
              <a:spcAft>
                <a:spcPts val="600"/>
              </a:spcAft>
              <a:buClr>
                <a:schemeClr val="tx1"/>
              </a:buClr>
              <a:buFont typeface="Wingdings" pitchFamily="2" charset="2"/>
              <a:buChar char="Ø"/>
            </a:pPr>
            <a:r>
              <a:rPr lang="en-US" sz="2000" dirty="0" smtClean="0">
                <a:solidFill>
                  <a:srgbClr val="000000"/>
                </a:solidFill>
                <a:latin typeface="+mn-lt"/>
              </a:rPr>
              <a:t>Inappropriate </a:t>
            </a:r>
            <a:r>
              <a:rPr lang="en-US" sz="2000" dirty="0">
                <a:solidFill>
                  <a:srgbClr val="000000"/>
                </a:solidFill>
                <a:latin typeface="+mn-lt"/>
              </a:rPr>
              <a:t>touching or “grooming”, including kissing, hugging, pinching, patting, stroking, rubbing, or purposefully brushing up against another </a:t>
            </a:r>
            <a:r>
              <a:rPr lang="en-US" sz="2000" dirty="0" smtClean="0">
                <a:solidFill>
                  <a:srgbClr val="000000"/>
                </a:solidFill>
                <a:latin typeface="+mn-lt"/>
              </a:rPr>
              <a:t>person;</a:t>
            </a:r>
            <a:endParaRPr lang="en-US" sz="2000" dirty="0">
              <a:solidFill>
                <a:srgbClr val="000000"/>
              </a:solidFill>
              <a:latin typeface="+mn-lt"/>
            </a:endParaRPr>
          </a:p>
        </p:txBody>
      </p:sp>
      <p:sp>
        <p:nvSpPr>
          <p:cNvPr id="3" name="Title 2"/>
          <p:cNvSpPr>
            <a:spLocks noGrp="1"/>
          </p:cNvSpPr>
          <p:nvPr>
            <p:ph type="ctrTitle"/>
          </p:nvPr>
        </p:nvSpPr>
        <p:spPr>
          <a:xfrm>
            <a:off x="323528" y="1340768"/>
            <a:ext cx="8496944" cy="720079"/>
          </a:xfrm>
        </p:spPr>
        <p:txBody>
          <a:bodyPr/>
          <a:lstStyle/>
          <a:p>
            <a:pPr algn="ctr">
              <a:defRPr/>
            </a:pPr>
            <a:r>
              <a:rPr lang="en-US" sz="2800" b="1" cap="small" dirty="0">
                <a:latin typeface="+mj-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10</a:t>
            </a:fld>
            <a:endParaRPr lang="en-US" sz="1000" dirty="0">
              <a:solidFill>
                <a:srgbClr val="9C4636">
                  <a:tint val="75000"/>
                </a:srgbClr>
              </a:solidFill>
            </a:endParaRPr>
          </a:p>
        </p:txBody>
      </p:sp>
      <p:sp>
        <p:nvSpPr>
          <p:cNvPr id="5" name="Rectangle 5"/>
          <p:cNvSpPr>
            <a:spLocks noChangeArrowheads="1"/>
          </p:cNvSpPr>
          <p:nvPr/>
        </p:nvSpPr>
        <p:spPr bwMode="auto">
          <a:xfrm>
            <a:off x="4846280" y="2486000"/>
            <a:ext cx="3775075" cy="41833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461963" indent="-461963">
              <a:spcBef>
                <a:spcPts val="672"/>
              </a:spcBef>
              <a:buClr>
                <a:schemeClr val="tx1"/>
              </a:buClr>
              <a:buFont typeface="Wingdings" pitchFamily="2" charset="2"/>
              <a:buChar char="Ø"/>
              <a:defRPr/>
            </a:pPr>
            <a:endParaRPr lang="en-US" altLang="en-US" sz="2800" dirty="0">
              <a:solidFill>
                <a:schemeClr val="bg2">
                  <a:lumMod val="10000"/>
                </a:schemeClr>
              </a:solidFill>
              <a:latin typeface="+mn-lt"/>
              <a:ea typeface="Verdana" pitchFamily="34" charset="0"/>
              <a:cs typeface="Verdana" pitchFamily="34" charset="0"/>
            </a:endParaRPr>
          </a:p>
          <a:p>
            <a:pPr>
              <a:spcBef>
                <a:spcPts val="672"/>
              </a:spcBef>
              <a:defRPr/>
            </a:pPr>
            <a:endParaRPr lang="en-US" sz="2800" kern="0" dirty="0">
              <a:solidFill>
                <a:schemeClr val="tx2"/>
              </a:solidFill>
              <a:latin typeface="Lucida Fax" panose="02060602050505020204" pitchFamily="18" charset="0"/>
              <a:ea typeface="Verdana" pitchFamily="34" charset="0"/>
              <a:cs typeface="Verdana" pitchFamily="34" charset="0"/>
            </a:endParaRPr>
          </a:p>
          <a:p>
            <a:pPr eaLnBrk="0" fontAlgn="auto" hangingPunct="0">
              <a:spcBef>
                <a:spcPts val="672"/>
              </a:spcBef>
              <a:spcAft>
                <a:spcPct val="0"/>
              </a:spcAft>
              <a:defRPr/>
            </a:pPr>
            <a:endParaRPr lang="en-US" sz="2800" dirty="0">
              <a:latin typeface="+mn-lt"/>
              <a:cs typeface="+mn-cs"/>
            </a:endParaRPr>
          </a:p>
          <a:p>
            <a:pPr marL="342900" indent="-342900" eaLnBrk="0" fontAlgn="auto" hangingPunct="0">
              <a:spcBef>
                <a:spcPts val="672"/>
              </a:spcBef>
              <a:spcAft>
                <a:spcPct val="0"/>
              </a:spcAft>
              <a:defRPr/>
            </a:pPr>
            <a:endParaRPr lang="en-US" sz="2800" dirty="0">
              <a:latin typeface="+mn-lt"/>
              <a:cs typeface="+mn-cs"/>
            </a:endParaRPr>
          </a:p>
        </p:txBody>
      </p:sp>
    </p:spTree>
    <p:extLst>
      <p:ext uri="{BB962C8B-B14F-4D97-AF65-F5344CB8AC3E}">
        <p14:creationId xmlns:p14="http://schemas.microsoft.com/office/powerpoint/2010/main" val="32049977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94614"/>
            <a:ext cx="8208912" cy="3454666"/>
          </a:xfrm>
        </p:spPr>
        <p:txBody>
          <a:bodyPr numCol="2">
            <a:noAutofit/>
          </a:bodyPr>
          <a:lstStyle/>
          <a:p>
            <a:pPr marL="457200" indent="-457200">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Asking sexual questions (questions about someone's sexual history or their sexual orientation);</a:t>
            </a:r>
          </a:p>
          <a:p>
            <a:pPr marL="457200" indent="-457200" algn="just" eaLnBrk="1" hangingPunct="1">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Hazing and other pranks;</a:t>
            </a:r>
          </a:p>
          <a:p>
            <a:pPr marL="457200" indent="-457200" algn="just" eaLnBrk="1" hangingPunct="1">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Sexually suggestive </a:t>
            </a:r>
            <a:r>
              <a:rPr lang="en-US" sz="1800" dirty="0">
                <a:solidFill>
                  <a:schemeClr val="bg2">
                    <a:lumMod val="10000"/>
                  </a:schemeClr>
                </a:solidFill>
                <a:latin typeface="+mn-lt"/>
              </a:rPr>
              <a:t>sounds;</a:t>
            </a:r>
          </a:p>
          <a:p>
            <a:pPr marL="457200" indent="-457200" algn="just" eaLnBrk="1" hangingPunct="1">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Rating a person's sexuality</a:t>
            </a:r>
            <a:r>
              <a:rPr lang="en-US" sz="1800" dirty="0" smtClean="0">
                <a:solidFill>
                  <a:schemeClr val="bg2">
                    <a:lumMod val="10000"/>
                  </a:schemeClr>
                </a:solidFill>
                <a:latin typeface="+mn-lt"/>
              </a:rPr>
              <a:t>;</a:t>
            </a:r>
          </a:p>
          <a:p>
            <a:pPr marL="457200" indent="-457200">
              <a:spcBef>
                <a:spcPts val="600"/>
              </a:spcBef>
              <a:spcAft>
                <a:spcPts val="600"/>
              </a:spcAft>
              <a:buClr>
                <a:schemeClr val="tx1"/>
              </a:buClr>
              <a:buFont typeface="Wingdings" pitchFamily="2" charset="2"/>
              <a:buChar char="Ø"/>
              <a:defRPr/>
            </a:pPr>
            <a:r>
              <a:rPr lang="en-US" sz="1800" dirty="0">
                <a:solidFill>
                  <a:schemeClr val="bg2">
                    <a:lumMod val="10000"/>
                  </a:schemeClr>
                </a:solidFill>
                <a:latin typeface="+mn-lt"/>
              </a:rPr>
              <a:t>Sexual slurs, name calling, intimidation, mockery, insults and put-downs;</a:t>
            </a:r>
          </a:p>
          <a:p>
            <a:pPr marL="457200" indent="-457200" algn="just">
              <a:spcBef>
                <a:spcPts val="600"/>
              </a:spcBef>
              <a:spcAft>
                <a:spcPts val="600"/>
              </a:spcAft>
              <a:buClr>
                <a:schemeClr val="tx1"/>
              </a:buClr>
              <a:buFont typeface="Wingdings" pitchFamily="2" charset="2"/>
              <a:buChar char="Ø"/>
              <a:defRPr/>
            </a:pPr>
            <a:endParaRPr lang="en-US" sz="1800" dirty="0" smtClean="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Sexual ridicule;</a:t>
            </a: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Interference </a:t>
            </a:r>
            <a:r>
              <a:rPr lang="en-US" sz="1800" dirty="0">
                <a:solidFill>
                  <a:schemeClr val="bg2">
                    <a:lumMod val="10000"/>
                  </a:schemeClr>
                </a:solidFill>
                <a:latin typeface="+mn-lt"/>
              </a:rPr>
              <a:t>or sabotage of  work performance;</a:t>
            </a: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Deliberate exclusion;  </a:t>
            </a:r>
            <a:endParaRPr lang="en-US" sz="1800" dirty="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Displays </a:t>
            </a:r>
            <a:r>
              <a:rPr lang="en-US" sz="1800" dirty="0">
                <a:solidFill>
                  <a:schemeClr val="bg2">
                    <a:lumMod val="10000"/>
                  </a:schemeClr>
                </a:solidFill>
                <a:latin typeface="+mn-lt"/>
              </a:rPr>
              <a:t>of pictures, calendars, cartoons, or other materials with sexually explicit or graphic </a:t>
            </a:r>
            <a:r>
              <a:rPr lang="en-US" sz="1800" dirty="0" smtClean="0">
                <a:solidFill>
                  <a:schemeClr val="bg2">
                    <a:lumMod val="10000"/>
                  </a:schemeClr>
                </a:solidFill>
                <a:latin typeface="+mn-lt"/>
              </a:rPr>
              <a:t>content;</a:t>
            </a:r>
            <a:endParaRPr lang="en-US" sz="1800" dirty="0">
              <a:solidFill>
                <a:schemeClr val="bg2">
                  <a:lumMod val="10000"/>
                </a:schemeClr>
              </a:solidFill>
              <a:latin typeface="+mn-lt"/>
            </a:endParaRPr>
          </a:p>
          <a:p>
            <a:pPr marL="457200" indent="-457200" algn="just">
              <a:spcBef>
                <a:spcPts val="600"/>
              </a:spcBef>
              <a:spcAft>
                <a:spcPts val="600"/>
              </a:spcAft>
              <a:buClr>
                <a:schemeClr val="tx1"/>
              </a:buClr>
              <a:buFont typeface="Wingdings" pitchFamily="2" charset="2"/>
              <a:buChar char="Ø"/>
              <a:defRPr/>
            </a:pPr>
            <a:r>
              <a:rPr lang="en-US" sz="1800" dirty="0" smtClean="0">
                <a:solidFill>
                  <a:schemeClr val="bg2">
                    <a:lumMod val="10000"/>
                  </a:schemeClr>
                </a:solidFill>
                <a:latin typeface="+mn-lt"/>
              </a:rPr>
              <a:t>Social </a:t>
            </a:r>
            <a:r>
              <a:rPr lang="en-US" sz="1800" dirty="0">
                <a:solidFill>
                  <a:schemeClr val="bg2">
                    <a:lumMod val="10000"/>
                  </a:schemeClr>
                </a:solidFill>
                <a:latin typeface="+mn-lt"/>
              </a:rPr>
              <a:t>media postings.</a:t>
            </a:r>
          </a:p>
          <a:p>
            <a:pPr marL="457200" indent="-457200" algn="just">
              <a:spcBef>
                <a:spcPts val="600"/>
              </a:spcBef>
              <a:spcAft>
                <a:spcPts val="600"/>
              </a:spcAft>
              <a:buClr>
                <a:schemeClr val="tx1"/>
              </a:buClr>
              <a:buFont typeface="Wingdings" pitchFamily="2" charset="2"/>
              <a:buChar char="Ø"/>
              <a:defRPr/>
            </a:pPr>
            <a:endParaRPr lang="en-US" sz="1800" dirty="0" smtClean="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endParaRPr lang="en-US" sz="2000" dirty="0">
              <a:solidFill>
                <a:schemeClr val="bg2">
                  <a:lumMod val="10000"/>
                </a:schemeClr>
              </a:solidFill>
              <a:latin typeface="+mn-lt"/>
            </a:endParaRPr>
          </a:p>
        </p:txBody>
      </p:sp>
      <p:sp>
        <p:nvSpPr>
          <p:cNvPr id="3" name="Title 2"/>
          <p:cNvSpPr>
            <a:spLocks noGrp="1"/>
          </p:cNvSpPr>
          <p:nvPr>
            <p:ph type="ctrTitle"/>
          </p:nvPr>
        </p:nvSpPr>
        <p:spPr>
          <a:xfrm>
            <a:off x="323528" y="1340768"/>
            <a:ext cx="8496944" cy="864095"/>
          </a:xfrm>
        </p:spPr>
        <p:txBody>
          <a:bodyPr/>
          <a:lstStyle/>
          <a:p>
            <a:pPr algn="ctr">
              <a:defRPr/>
            </a:pPr>
            <a:r>
              <a:rPr lang="en-US" sz="2800" b="1" cap="small" dirty="0">
                <a:latin typeface="+mj-lt"/>
              </a:rPr>
              <a:t>What Type of Behavior Could Create A Hostile Working Environment Based on Sex?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11</a:t>
            </a:fld>
            <a:endParaRPr lang="en-US" sz="1000" dirty="0">
              <a:solidFill>
                <a:srgbClr val="9C4636">
                  <a:tint val="75000"/>
                </a:srgbClr>
              </a:solidFill>
            </a:endParaRPr>
          </a:p>
        </p:txBody>
      </p:sp>
    </p:spTree>
    <p:extLst>
      <p:ext uri="{BB962C8B-B14F-4D97-AF65-F5344CB8AC3E}">
        <p14:creationId xmlns:p14="http://schemas.microsoft.com/office/powerpoint/2010/main" val="343252390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76872"/>
            <a:ext cx="8208912" cy="388997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2800" dirty="0">
                <a:solidFill>
                  <a:schemeClr val="bg2">
                    <a:lumMod val="10000"/>
                  </a:schemeClr>
                </a:solidFill>
                <a:latin typeface="+mn-lt"/>
              </a:rPr>
              <a:t>Repeated </a:t>
            </a:r>
            <a:r>
              <a:rPr lang="en-US" altLang="en-US" sz="2800" dirty="0" smtClean="0">
                <a:solidFill>
                  <a:schemeClr val="bg2">
                    <a:lumMod val="10000"/>
                  </a:schemeClr>
                </a:solidFill>
                <a:latin typeface="+mn-lt"/>
              </a:rPr>
              <a:t>unwelcome </a:t>
            </a:r>
            <a:r>
              <a:rPr lang="en-US" altLang="en-US" sz="2800" b="1" dirty="0" smtClean="0">
                <a:solidFill>
                  <a:schemeClr val="bg2">
                    <a:lumMod val="10000"/>
                  </a:schemeClr>
                </a:solidFill>
                <a:latin typeface="+mn-lt"/>
              </a:rPr>
              <a:t>attention, focus, discussion, ridicule or insult about </a:t>
            </a:r>
            <a:r>
              <a:rPr lang="en-US" altLang="en-US" sz="2800" b="1" dirty="0">
                <a:solidFill>
                  <a:schemeClr val="bg2">
                    <a:lumMod val="10000"/>
                  </a:schemeClr>
                </a:solidFill>
                <a:latin typeface="+mn-lt"/>
              </a:rPr>
              <a:t>someone’s protected class</a:t>
            </a:r>
            <a:r>
              <a:rPr lang="en-US" altLang="en-US" sz="2800" dirty="0">
                <a:solidFill>
                  <a:schemeClr val="bg2">
                    <a:lumMod val="10000"/>
                  </a:schemeClr>
                </a:solidFill>
                <a:latin typeface="+mn-lt"/>
              </a:rPr>
              <a:t> (race, color, religion</a:t>
            </a:r>
            <a:r>
              <a:rPr lang="en-US" altLang="en-US" sz="2800" dirty="0" smtClean="0">
                <a:solidFill>
                  <a:schemeClr val="bg2">
                    <a:lumMod val="10000"/>
                  </a:schemeClr>
                </a:solidFill>
                <a:latin typeface="+mn-lt"/>
              </a:rPr>
              <a:t>,, </a:t>
            </a:r>
            <a:r>
              <a:rPr lang="en-US" altLang="en-US" sz="2800" dirty="0">
                <a:solidFill>
                  <a:schemeClr val="bg2">
                    <a:lumMod val="10000"/>
                  </a:schemeClr>
                </a:solidFill>
                <a:latin typeface="+mn-lt"/>
              </a:rPr>
              <a:t>age, national origin, disability, etc.) that a </a:t>
            </a:r>
            <a:r>
              <a:rPr lang="en-US" altLang="en-US" sz="2800" b="1" dirty="0">
                <a:solidFill>
                  <a:schemeClr val="bg2">
                    <a:lumMod val="10000"/>
                  </a:schemeClr>
                </a:solidFill>
                <a:latin typeface="+mn-lt"/>
              </a:rPr>
              <a:t>reasonable person </a:t>
            </a:r>
            <a:r>
              <a:rPr lang="en-US" altLang="en-US" sz="2800" dirty="0">
                <a:solidFill>
                  <a:schemeClr val="bg2">
                    <a:lumMod val="10000"/>
                  </a:schemeClr>
                </a:solidFill>
                <a:latin typeface="+mn-lt"/>
              </a:rPr>
              <a:t>would believe has created a hostile or intimidating working </a:t>
            </a:r>
            <a:r>
              <a:rPr lang="en-US" altLang="en-US" sz="2800" dirty="0" smtClean="0">
                <a:solidFill>
                  <a:schemeClr val="bg2">
                    <a:lumMod val="10000"/>
                  </a:schemeClr>
                </a:solidFill>
                <a:latin typeface="+mn-lt"/>
              </a:rPr>
              <a:t>environment.</a:t>
            </a:r>
            <a:endParaRPr lang="en-US" altLang="en-US" sz="2800" dirty="0">
              <a:solidFill>
                <a:schemeClr val="bg2">
                  <a:lumMod val="10000"/>
                </a:schemeClr>
              </a:solidFill>
              <a:latin typeface="+mn-lt"/>
            </a:endParaRPr>
          </a:p>
          <a:p>
            <a:pPr>
              <a:defRPr/>
            </a:pPr>
            <a:endParaRPr lang="en-US" sz="2800" dirty="0"/>
          </a:p>
        </p:txBody>
      </p:sp>
      <p:sp>
        <p:nvSpPr>
          <p:cNvPr id="3" name="Title 2"/>
          <p:cNvSpPr>
            <a:spLocks noGrp="1"/>
          </p:cNvSpPr>
          <p:nvPr>
            <p:ph type="ctrTitle"/>
          </p:nvPr>
        </p:nvSpPr>
        <p:spPr>
          <a:xfrm>
            <a:off x="323528" y="1412776"/>
            <a:ext cx="8424936" cy="759495"/>
          </a:xfrm>
        </p:spPr>
        <p:txBody>
          <a:bodyPr/>
          <a:lstStyle/>
          <a:p>
            <a:pPr algn="ctr">
              <a:defRPr/>
            </a:pPr>
            <a:r>
              <a:rPr lang="en-US" b="1" cap="small" dirty="0" smtClean="0">
                <a:latin typeface="+mj-lt"/>
              </a:rPr>
              <a:t>Practical Definition Of Behavior That Could Lead To A Claim Of Protected Class (Unlawful) Harassment</a:t>
            </a:r>
            <a:endParaRPr lang="en-US"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12</a:t>
            </a:fld>
            <a:endParaRPr lang="en-US" sz="1000" dirty="0">
              <a:solidFill>
                <a:srgbClr val="9C4636">
                  <a:tint val="75000"/>
                </a:srgbClr>
              </a:solidFill>
            </a:endParaRPr>
          </a:p>
        </p:txBody>
      </p:sp>
    </p:spTree>
    <p:extLst>
      <p:ext uri="{BB962C8B-B14F-4D97-AF65-F5344CB8AC3E}">
        <p14:creationId xmlns:p14="http://schemas.microsoft.com/office/powerpoint/2010/main" val="9896417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04864"/>
            <a:ext cx="8208912" cy="4248472"/>
          </a:xfrm>
        </p:spPr>
        <p:txBody>
          <a:bodyPr numCol="2">
            <a:noAutofit/>
          </a:bodyPr>
          <a:lstStyle/>
          <a:p>
            <a:pPr marL="457200" indent="-457200"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Talking about negative stereotypes associated with a protected </a:t>
            </a:r>
            <a:r>
              <a:rPr lang="en-US" sz="2000" dirty="0" smtClean="0">
                <a:solidFill>
                  <a:schemeClr val="bg2">
                    <a:lumMod val="10000"/>
                  </a:schemeClr>
                </a:solidFill>
                <a:latin typeface="+mn-lt"/>
              </a:rPr>
              <a:t>class;</a:t>
            </a:r>
            <a:endParaRPr lang="en-US" sz="2000" dirty="0">
              <a:solidFill>
                <a:schemeClr val="bg2">
                  <a:lumMod val="10000"/>
                </a:schemeClr>
              </a:solidFill>
              <a:latin typeface="+mn-lt"/>
            </a:endParaRPr>
          </a:p>
          <a:p>
            <a:pPr marL="457200" indent="-457200"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Mimicking an </a:t>
            </a:r>
            <a:r>
              <a:rPr lang="en-US" sz="2000" dirty="0" smtClean="0">
                <a:solidFill>
                  <a:schemeClr val="bg2">
                    <a:lumMod val="10000"/>
                  </a:schemeClr>
                </a:solidFill>
                <a:latin typeface="+mn-lt"/>
              </a:rPr>
              <a:t>accent;</a:t>
            </a:r>
            <a:endParaRPr 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Using racist slang, phrases, or nicknames;</a:t>
            </a: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Making </a:t>
            </a:r>
            <a:r>
              <a:rPr lang="en-US" sz="2000" dirty="0">
                <a:solidFill>
                  <a:schemeClr val="bg2">
                    <a:lumMod val="10000"/>
                  </a:schemeClr>
                </a:solidFill>
                <a:latin typeface="+mn-lt"/>
              </a:rPr>
              <a:t>negative comments about an employee's religious </a:t>
            </a:r>
            <a:r>
              <a:rPr lang="en-US" sz="2000" dirty="0" smtClean="0">
                <a:solidFill>
                  <a:schemeClr val="bg2">
                    <a:lumMod val="10000"/>
                  </a:schemeClr>
                </a:solidFill>
                <a:latin typeface="+mn-lt"/>
              </a:rPr>
              <a:t>beliefs;</a:t>
            </a:r>
            <a:r>
              <a:rPr lang="en-US" sz="2000" dirty="0">
                <a:solidFill>
                  <a:schemeClr val="bg2">
                    <a:lumMod val="10000"/>
                  </a:schemeClr>
                </a:solidFill>
                <a:latin typeface="+mn-lt"/>
              </a:rPr>
              <a:t> </a:t>
            </a:r>
            <a:endParaRPr lang="en-US" sz="2000" dirty="0" smtClean="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Racial slurs</a:t>
            </a:r>
            <a:r>
              <a:rPr lang="en-US" sz="2000" dirty="0">
                <a:solidFill>
                  <a:schemeClr val="bg2">
                    <a:lumMod val="10000"/>
                  </a:schemeClr>
                </a:solidFill>
                <a:latin typeface="+mn-lt"/>
              </a:rPr>
              <a:t>, name calling, intimidation, mockery, </a:t>
            </a:r>
            <a:r>
              <a:rPr lang="en-US" sz="2000" dirty="0" smtClean="0">
                <a:solidFill>
                  <a:schemeClr val="bg2">
                    <a:lumMod val="10000"/>
                  </a:schemeClr>
                </a:solidFill>
                <a:latin typeface="+mn-lt"/>
              </a:rPr>
              <a:t>insults, put-downs and ridicule</a:t>
            </a:r>
            <a:r>
              <a:rPr lang="en-US" sz="1800" dirty="0">
                <a:solidFill>
                  <a:schemeClr val="bg2">
                    <a:lumMod val="10000"/>
                  </a:schemeClr>
                </a:solidFill>
                <a:latin typeface="+mn-lt"/>
              </a:rPr>
              <a:t>; </a:t>
            </a:r>
            <a:endParaRPr lang="en-US" sz="1800" dirty="0" smtClean="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Making </a:t>
            </a:r>
            <a:r>
              <a:rPr lang="en-US" sz="2000" dirty="0">
                <a:solidFill>
                  <a:schemeClr val="bg2">
                    <a:lumMod val="10000"/>
                  </a:schemeClr>
                </a:solidFill>
                <a:latin typeface="+mn-lt"/>
              </a:rPr>
              <a:t>remarks about an individual's skin color or other ethnic traits;</a:t>
            </a:r>
          </a:p>
          <a:p>
            <a:pPr marL="457200" indent="-457200">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Displaying </a:t>
            </a:r>
            <a:r>
              <a:rPr lang="en-US" sz="2000" dirty="0">
                <a:solidFill>
                  <a:schemeClr val="bg2">
                    <a:lumMod val="10000"/>
                  </a:schemeClr>
                </a:solidFill>
                <a:latin typeface="+mn-lt"/>
              </a:rPr>
              <a:t>racist drawings, or posters, bumper stickers or signs that might be offensive to a particular </a:t>
            </a:r>
            <a:r>
              <a:rPr lang="en-US" sz="2000" dirty="0" smtClean="0">
                <a:solidFill>
                  <a:schemeClr val="bg2">
                    <a:lumMod val="10000"/>
                  </a:schemeClr>
                </a:solidFill>
                <a:latin typeface="+mn-lt"/>
              </a:rPr>
              <a:t>group; </a:t>
            </a:r>
            <a:endParaRPr lang="en-US" sz="2000" dirty="0">
              <a:solidFill>
                <a:schemeClr val="bg2">
                  <a:lumMod val="10000"/>
                </a:schemeClr>
              </a:solidFill>
              <a:latin typeface="+mn-lt"/>
            </a:endParaRPr>
          </a:p>
          <a:p>
            <a:pPr marL="457200" indent="-457200">
              <a:spcBef>
                <a:spcPts val="600"/>
              </a:spcBef>
              <a:spcAft>
                <a:spcPts val="600"/>
              </a:spcAft>
              <a:buClr>
                <a:schemeClr val="tx1"/>
              </a:buClr>
              <a:buFont typeface="Wingdings" pitchFamily="2" charset="2"/>
              <a:buChar char="Ø"/>
              <a:defRPr/>
            </a:pPr>
            <a:endParaRPr lang="en-US" sz="2000" dirty="0" smtClean="0">
              <a:solidFill>
                <a:schemeClr val="bg2">
                  <a:lumMod val="10000"/>
                </a:schemeClr>
              </a:solidFill>
              <a:latin typeface="+mn-lt"/>
            </a:endParaRPr>
          </a:p>
          <a:p>
            <a:pPr>
              <a:spcBef>
                <a:spcPts val="600"/>
              </a:spcBef>
              <a:spcAft>
                <a:spcPts val="600"/>
              </a:spcAft>
              <a:buClr>
                <a:schemeClr val="tx1"/>
              </a:buClr>
              <a:defRPr/>
            </a:pPr>
            <a:endParaRPr lang="en-US" sz="2000" dirty="0" smtClean="0">
              <a:solidFill>
                <a:schemeClr val="bg2">
                  <a:lumMod val="10000"/>
                </a:schemeClr>
              </a:solidFill>
              <a:latin typeface="+mn-lt"/>
            </a:endParaRPr>
          </a:p>
          <a:p>
            <a:pPr algn="just">
              <a:spcBef>
                <a:spcPts val="600"/>
              </a:spcBef>
              <a:spcAft>
                <a:spcPts val="600"/>
              </a:spcAft>
              <a:buClr>
                <a:schemeClr val="tx1"/>
              </a:buClr>
              <a:defRPr/>
            </a:pPr>
            <a:endParaRPr lang="en-US" sz="1800" dirty="0">
              <a:solidFill>
                <a:schemeClr val="bg2">
                  <a:lumMod val="10000"/>
                </a:schemeClr>
              </a:solidFill>
              <a:latin typeface="+mn-lt"/>
            </a:endParaRPr>
          </a:p>
        </p:txBody>
      </p:sp>
      <p:sp>
        <p:nvSpPr>
          <p:cNvPr id="3" name="Title 2"/>
          <p:cNvSpPr>
            <a:spLocks noGrp="1"/>
          </p:cNvSpPr>
          <p:nvPr>
            <p:ph type="ctrTitle"/>
          </p:nvPr>
        </p:nvSpPr>
        <p:spPr>
          <a:xfrm>
            <a:off x="323528" y="1268760"/>
            <a:ext cx="8496944" cy="792088"/>
          </a:xfrm>
        </p:spPr>
        <p:txBody>
          <a:bodyPr/>
          <a:lstStyle/>
          <a:p>
            <a:pPr algn="ctr">
              <a:defRPr/>
            </a:pPr>
            <a:r>
              <a:rPr lang="en-US" sz="2500" b="1" cap="small" dirty="0" smtClean="0">
                <a:latin typeface="+mj-lt"/>
              </a:rPr>
              <a:t>What Type Of Behavior Could Create A Hostile Working Environment Based On A Protected Class? </a:t>
            </a:r>
            <a:endParaRPr lang="en-US" sz="25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13</a:t>
            </a:fld>
            <a:endParaRPr lang="en-US" sz="1000" dirty="0">
              <a:solidFill>
                <a:srgbClr val="9C4636">
                  <a:tint val="75000"/>
                </a:srgbClr>
              </a:solidFill>
            </a:endParaRPr>
          </a:p>
        </p:txBody>
      </p:sp>
    </p:spTree>
    <p:extLst>
      <p:ext uri="{BB962C8B-B14F-4D97-AF65-F5344CB8AC3E}">
        <p14:creationId xmlns:p14="http://schemas.microsoft.com/office/powerpoint/2010/main" val="39424195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82763"/>
            <a:ext cx="8208912" cy="2430413"/>
          </a:xfrm>
        </p:spPr>
        <p:txBody>
          <a:bodyPr numCol="2">
            <a:noAutofit/>
          </a:bodyPr>
          <a:lstStyle/>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a:t>
            </a:r>
            <a:r>
              <a:rPr lang="en-US" altLang="en-US" sz="2000" dirty="0">
                <a:solidFill>
                  <a:schemeClr val="bg2">
                    <a:lumMod val="10000"/>
                  </a:schemeClr>
                </a:solidFill>
                <a:latin typeface="+mn-lt"/>
              </a:rPr>
              <a:t>offensive reference to an individual's mental or physical disability</a:t>
            </a:r>
            <a:r>
              <a:rPr lang="en-US" altLang="en-US" sz="2000" dirty="0" smtClean="0">
                <a:solidFill>
                  <a:schemeClr val="bg2">
                    <a:lumMod val="10000"/>
                  </a:schemeClr>
                </a:solidFill>
                <a:latin typeface="+mn-lt"/>
              </a:rPr>
              <a:t>;</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Making derogatory age-related comments; </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Inappropriate </a:t>
            </a:r>
            <a:r>
              <a:rPr lang="en-US" altLang="en-US" sz="2000" dirty="0">
                <a:solidFill>
                  <a:schemeClr val="bg2">
                    <a:lumMod val="10000"/>
                  </a:schemeClr>
                </a:solidFill>
                <a:latin typeface="+mn-lt"/>
              </a:rPr>
              <a:t>images, videos, e-mails, letters, notes, social media, that make fun of a person’s protected class;</a:t>
            </a:r>
          </a:p>
          <a:p>
            <a:pPr marL="457200" indent="-457200">
              <a:spcBef>
                <a:spcPts val="600"/>
              </a:spcBef>
              <a:spcAft>
                <a:spcPts val="600"/>
              </a:spcAft>
              <a:buClr>
                <a:schemeClr val="tx1"/>
              </a:buClr>
              <a:buFont typeface="Wingdings" pitchFamily="2" charset="2"/>
              <a:buChar char="Ø"/>
            </a:pPr>
            <a:r>
              <a:rPr lang="en-US" altLang="en-US" sz="2000" dirty="0" smtClean="0">
                <a:solidFill>
                  <a:schemeClr val="bg2">
                    <a:lumMod val="10000"/>
                  </a:schemeClr>
                </a:solidFill>
                <a:latin typeface="+mn-lt"/>
              </a:rPr>
              <a:t>Wearing </a:t>
            </a:r>
            <a:r>
              <a:rPr lang="en-US" altLang="en-US" sz="2000" dirty="0">
                <a:solidFill>
                  <a:schemeClr val="bg2">
                    <a:lumMod val="10000"/>
                  </a:schemeClr>
                </a:solidFill>
                <a:latin typeface="+mn-lt"/>
              </a:rPr>
              <a:t>clothing that could be offensive to a particular ethnic group.</a:t>
            </a:r>
          </a:p>
          <a:p>
            <a:pPr marL="457200" indent="-457200">
              <a:spcBef>
                <a:spcPts val="600"/>
              </a:spcBef>
              <a:spcAft>
                <a:spcPts val="600"/>
              </a:spcAft>
              <a:buClr>
                <a:schemeClr val="tx1"/>
              </a:buClr>
              <a:buFont typeface="Wingdings" pitchFamily="2" charset="2"/>
              <a:buChar char="Ø"/>
            </a:pPr>
            <a:endParaRPr lang="en-US" altLang="en-US" sz="2000" dirty="0">
              <a:solidFill>
                <a:schemeClr val="bg2">
                  <a:lumMod val="10000"/>
                </a:schemeClr>
              </a:solidFill>
              <a:latin typeface="+mn-lt"/>
            </a:endParaRPr>
          </a:p>
        </p:txBody>
      </p:sp>
      <p:sp>
        <p:nvSpPr>
          <p:cNvPr id="3" name="Title 2"/>
          <p:cNvSpPr>
            <a:spLocks noGrp="1"/>
          </p:cNvSpPr>
          <p:nvPr>
            <p:ph type="ctrTitle"/>
          </p:nvPr>
        </p:nvSpPr>
        <p:spPr>
          <a:xfrm>
            <a:off x="323528" y="1412776"/>
            <a:ext cx="8496944" cy="1008112"/>
          </a:xfrm>
        </p:spPr>
        <p:txBody>
          <a:bodyPr/>
          <a:lstStyle/>
          <a:p>
            <a:pPr algn="ctr">
              <a:defRPr/>
            </a:pPr>
            <a:r>
              <a:rPr lang="en-US" sz="2500" b="1" cap="small" dirty="0" smtClean="0">
                <a:latin typeface="+mj-lt"/>
              </a:rPr>
              <a:t>What Type Of Behavior Could Create A Hostile Working Environment Based On A Protected Class?  (Cont’d)</a:t>
            </a:r>
            <a:endParaRPr lang="en-US" sz="25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14</a:t>
            </a:fld>
            <a:endParaRPr lang="en-US" sz="1000" dirty="0">
              <a:solidFill>
                <a:srgbClr val="9C4636">
                  <a:tint val="75000"/>
                </a:srgbClr>
              </a:solidFill>
            </a:endParaRPr>
          </a:p>
        </p:txBody>
      </p:sp>
    </p:spTree>
    <p:extLst>
      <p:ext uri="{BB962C8B-B14F-4D97-AF65-F5344CB8AC3E}">
        <p14:creationId xmlns:p14="http://schemas.microsoft.com/office/powerpoint/2010/main" val="35941003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544961"/>
          </a:xfrm>
        </p:spPr>
        <p:txBody>
          <a:bodyPr>
            <a:noAutofit/>
          </a:bodyPr>
          <a:lstStyle/>
          <a:p>
            <a:pPr marL="457200" lvl="0" indent="-457200">
              <a:spcBef>
                <a:spcPts val="600"/>
              </a:spcBef>
              <a:spcAft>
                <a:spcPts val="600"/>
              </a:spcAft>
              <a:buClr>
                <a:schemeClr val="tx1"/>
              </a:buClr>
              <a:buFont typeface="Wingdings" panose="05000000000000000000" pitchFamily="2" charset="2"/>
              <a:buChar char="Ø"/>
            </a:pPr>
            <a:r>
              <a:rPr lang="en-US" sz="2400" dirty="0">
                <a:solidFill>
                  <a:srgbClr val="000000"/>
                </a:solidFill>
                <a:latin typeface="+mn-lt"/>
              </a:rPr>
              <a:t>S</a:t>
            </a:r>
            <a:r>
              <a:rPr lang="en-US" sz="2400" dirty="0" smtClean="0">
                <a:solidFill>
                  <a:srgbClr val="000000"/>
                </a:solidFill>
                <a:latin typeface="+mn-lt"/>
              </a:rPr>
              <a:t>tereotyping </a:t>
            </a:r>
            <a:r>
              <a:rPr lang="en-US" sz="2400" dirty="0">
                <a:solidFill>
                  <a:srgbClr val="000000"/>
                </a:solidFill>
                <a:latin typeface="+mn-lt"/>
              </a:rPr>
              <a:t>occurs when conduct or personality traits are considered inappropriate simply because they may not conform to other people's ideas or perceptions about how individuals of a particular </a:t>
            </a:r>
            <a:r>
              <a:rPr lang="en-US" sz="2400" dirty="0" smtClean="0">
                <a:solidFill>
                  <a:srgbClr val="000000"/>
                </a:solidFill>
                <a:latin typeface="+mn-lt"/>
              </a:rPr>
              <a:t>class, including sex, should </a:t>
            </a:r>
            <a:r>
              <a:rPr lang="en-US" sz="2400" dirty="0">
                <a:solidFill>
                  <a:srgbClr val="000000"/>
                </a:solidFill>
                <a:latin typeface="+mn-lt"/>
              </a:rPr>
              <a:t>act or look.</a:t>
            </a:r>
          </a:p>
          <a:p>
            <a:pPr marL="457200" indent="-457200">
              <a:spcBef>
                <a:spcPts val="600"/>
              </a:spcBef>
              <a:spcAft>
                <a:spcPts val="600"/>
              </a:spcAft>
              <a:buClr>
                <a:schemeClr val="tx1"/>
              </a:buClr>
              <a:buFont typeface="Wingdings" panose="05000000000000000000" pitchFamily="2" charset="2"/>
              <a:buChar char="Ø"/>
            </a:pPr>
            <a:endParaRPr lang="en-US" altLang="en-US" sz="2400" dirty="0">
              <a:solidFill>
                <a:srgbClr val="000000"/>
              </a:solidFill>
              <a:latin typeface="+mn-lt"/>
            </a:endParaRPr>
          </a:p>
        </p:txBody>
      </p:sp>
      <p:sp>
        <p:nvSpPr>
          <p:cNvPr id="3" name="Title 2"/>
          <p:cNvSpPr>
            <a:spLocks noGrp="1"/>
          </p:cNvSpPr>
          <p:nvPr>
            <p:ph type="ctrTitle"/>
          </p:nvPr>
        </p:nvSpPr>
        <p:spPr>
          <a:xfrm>
            <a:off x="467544" y="1412777"/>
            <a:ext cx="8208911" cy="504055"/>
          </a:xfrm>
        </p:spPr>
        <p:txBody>
          <a:bodyPr/>
          <a:lstStyle/>
          <a:p>
            <a:pPr algn="ctr">
              <a:defRPr/>
            </a:pPr>
            <a:r>
              <a:rPr lang="en-US" sz="2600" b="1" cap="small" dirty="0" smtClean="0">
                <a:latin typeface="+mj-lt"/>
              </a:rPr>
              <a:t>Sexual and Other Protected Class Stereotyping</a:t>
            </a:r>
            <a:endParaRPr lang="en-US" sz="26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15</a:t>
            </a:fld>
            <a:endParaRPr lang="en-US" sz="1000" dirty="0">
              <a:solidFill>
                <a:srgbClr val="9C4636">
                  <a:tint val="75000"/>
                </a:srgbClr>
              </a:solidFill>
            </a:endParaRPr>
          </a:p>
        </p:txBody>
      </p:sp>
    </p:spTree>
    <p:extLst>
      <p:ext uri="{BB962C8B-B14F-4D97-AF65-F5344CB8AC3E}">
        <p14:creationId xmlns:p14="http://schemas.microsoft.com/office/powerpoint/2010/main" val="303667772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88840"/>
            <a:ext cx="8280920" cy="4392488"/>
          </a:xfrm>
        </p:spPr>
        <p:txBody>
          <a:bodyPr>
            <a:noAutofit/>
          </a:bodyPr>
          <a:lstStyle/>
          <a:p>
            <a:pPr marL="457200" indent="-457200">
              <a:buClr>
                <a:schemeClr val="tx1"/>
              </a:buClr>
              <a:buFont typeface="Wingdings" panose="05000000000000000000" pitchFamily="2" charset="2"/>
              <a:buChar char="Ø"/>
            </a:pPr>
            <a:r>
              <a:rPr lang="en-US" sz="1900" dirty="0">
                <a:solidFill>
                  <a:srgbClr val="000000"/>
                </a:solidFill>
                <a:latin typeface="+mn-lt"/>
              </a:rPr>
              <a:t>Brad and Al work on an all-male construction crew.  Al </a:t>
            </a:r>
            <a:r>
              <a:rPr lang="en-US" sz="1900" dirty="0" smtClean="0">
                <a:solidFill>
                  <a:srgbClr val="000000"/>
                </a:solidFill>
                <a:latin typeface="+mn-lt"/>
              </a:rPr>
              <a:t>regularly </a:t>
            </a:r>
            <a:r>
              <a:rPr lang="en-US" sz="1900" dirty="0">
                <a:solidFill>
                  <a:srgbClr val="000000"/>
                </a:solidFill>
                <a:latin typeface="+mn-lt"/>
              </a:rPr>
              <a:t>brings pornographic magazines to the construction site to share with the other crew members during lunch breaks. </a:t>
            </a:r>
          </a:p>
          <a:p>
            <a:pPr marL="457200" indent="-457200">
              <a:buClr>
                <a:schemeClr val="tx1"/>
              </a:buClr>
              <a:buFont typeface="Wingdings" panose="05000000000000000000" pitchFamily="2" charset="2"/>
              <a:buChar char="Ø"/>
            </a:pPr>
            <a:r>
              <a:rPr lang="en-US" sz="1900" dirty="0">
                <a:solidFill>
                  <a:srgbClr val="000000"/>
                </a:solidFill>
                <a:latin typeface="+mn-lt"/>
              </a:rPr>
              <a:t>After Brad repeatedly refuses to look at the magazines, Al and the other crew members begin taunting Brad. Al uses his smartphone to post comments on his personal Facebook page calling Brad a “princess” and “f____t.” </a:t>
            </a:r>
          </a:p>
          <a:p>
            <a:pPr marL="457200" indent="-457200">
              <a:buClr>
                <a:schemeClr val="tx1"/>
              </a:buClr>
              <a:buFont typeface="Wingdings" panose="05000000000000000000" pitchFamily="2" charset="2"/>
              <a:buChar char="Ø"/>
            </a:pPr>
            <a:r>
              <a:rPr lang="en-US" sz="1900" dirty="0">
                <a:solidFill>
                  <a:srgbClr val="000000"/>
                </a:solidFill>
                <a:latin typeface="+mn-lt"/>
              </a:rPr>
              <a:t>Brad and the other crew members see Al’s posts about Brad, and they talk about the posts at work and begin directing epithets at Brad, simulating sex acts around him, and exposing themselves to him. </a:t>
            </a:r>
          </a:p>
          <a:p>
            <a:pPr marL="457200" indent="-457200">
              <a:buClr>
                <a:schemeClr val="tx1"/>
              </a:buClr>
              <a:buFont typeface="Wingdings" panose="05000000000000000000" pitchFamily="2" charset="2"/>
              <a:buChar char="Ø"/>
            </a:pPr>
            <a:r>
              <a:rPr lang="en-US" sz="1900" b="1" dirty="0">
                <a:solidFill>
                  <a:srgbClr val="000000"/>
                </a:solidFill>
                <a:latin typeface="+mn-lt"/>
              </a:rPr>
              <a:t>Result: </a:t>
            </a:r>
            <a:r>
              <a:rPr lang="en-US" sz="1900" dirty="0">
                <a:solidFill>
                  <a:srgbClr val="000000"/>
                </a:solidFill>
                <a:latin typeface="+mn-lt"/>
              </a:rPr>
              <a:t>The Facebook posts contributed to a hostile work environment even though they were written on a personal smartphone and some were written after-hours.</a:t>
            </a:r>
          </a:p>
          <a:p>
            <a:pPr marL="457200" indent="-457200">
              <a:spcBef>
                <a:spcPts val="600"/>
              </a:spcBef>
              <a:spcAft>
                <a:spcPts val="600"/>
              </a:spcAft>
              <a:buClr>
                <a:schemeClr val="tx1"/>
              </a:buClr>
              <a:buFont typeface="Wingdings" panose="05000000000000000000" pitchFamily="2" charset="2"/>
              <a:buChar char="Ø"/>
            </a:pPr>
            <a:endParaRPr lang="en-US" altLang="en-US" sz="2400" dirty="0">
              <a:solidFill>
                <a:schemeClr val="bg2">
                  <a:lumMod val="10000"/>
                </a:schemeClr>
              </a:solidFill>
              <a:latin typeface="+mn-lt"/>
            </a:endParaRPr>
          </a:p>
        </p:txBody>
      </p:sp>
      <p:sp>
        <p:nvSpPr>
          <p:cNvPr id="3" name="Title 2"/>
          <p:cNvSpPr>
            <a:spLocks noGrp="1"/>
          </p:cNvSpPr>
          <p:nvPr>
            <p:ph type="ctrTitle"/>
          </p:nvPr>
        </p:nvSpPr>
        <p:spPr>
          <a:xfrm rot="10800000" flipV="1">
            <a:off x="1691680" y="1484784"/>
            <a:ext cx="5939321" cy="367855"/>
          </a:xfrm>
        </p:spPr>
        <p:txBody>
          <a:bodyPr/>
          <a:lstStyle/>
          <a:p>
            <a:pPr algn="ctr">
              <a:defRPr/>
            </a:pPr>
            <a:r>
              <a:rPr lang="en-US" sz="2800" b="1" cap="small" dirty="0" smtClean="0">
                <a:latin typeface="+mj-lt"/>
              </a:rPr>
              <a:t>Conduct </a:t>
            </a:r>
            <a:r>
              <a:rPr lang="en-US" sz="2800" b="1" cap="small" dirty="0">
                <a:latin typeface="+mj-lt"/>
              </a:rPr>
              <a:t>After Hours</a:t>
            </a:r>
            <a:endParaRPr lang="en-US" sz="2600" b="1"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16</a:t>
            </a:fld>
            <a:endParaRPr lang="en-US" sz="1000" dirty="0">
              <a:solidFill>
                <a:srgbClr val="9C4636">
                  <a:tint val="75000"/>
                </a:srgbClr>
              </a:solidFill>
            </a:endParaRPr>
          </a:p>
        </p:txBody>
      </p:sp>
    </p:spTree>
    <p:extLst>
      <p:ext uri="{BB962C8B-B14F-4D97-AF65-F5344CB8AC3E}">
        <p14:creationId xmlns:p14="http://schemas.microsoft.com/office/powerpoint/2010/main" val="24766118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88840"/>
            <a:ext cx="8208912" cy="4536504"/>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What is “inappropriate </a:t>
            </a:r>
            <a:r>
              <a:rPr lang="en-US" sz="2000" dirty="0" smtClean="0">
                <a:solidFill>
                  <a:schemeClr val="bg2">
                    <a:lumMod val="10000"/>
                  </a:schemeClr>
                </a:solidFill>
                <a:latin typeface="+mn-lt"/>
              </a:rPr>
              <a:t>or offensive behavior</a:t>
            </a:r>
            <a:r>
              <a:rPr lang="en-US" sz="2000" dirty="0">
                <a:solidFill>
                  <a:schemeClr val="bg2">
                    <a:lumMod val="10000"/>
                  </a:schemeClr>
                </a:solidFill>
                <a:latin typeface="+mn-lt"/>
              </a:rPr>
              <a:t>” is in the eye of the beholder </a:t>
            </a:r>
            <a:r>
              <a:rPr lang="en-US" sz="2000" dirty="0" smtClean="0">
                <a:solidFill>
                  <a:schemeClr val="bg2">
                    <a:lumMod val="10000"/>
                  </a:schemeClr>
                </a:solidFill>
                <a:latin typeface="+mn-lt"/>
              </a:rPr>
              <a:t>(it is subjective).</a:t>
            </a: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 </a:t>
            </a:r>
            <a:r>
              <a:rPr lang="en-US" sz="2000" dirty="0">
                <a:solidFill>
                  <a:schemeClr val="bg2">
                    <a:lumMod val="10000"/>
                  </a:schemeClr>
                </a:solidFill>
                <a:latin typeface="+mn-lt"/>
              </a:rPr>
              <a:t>intent of the </a:t>
            </a:r>
            <a:r>
              <a:rPr lang="en-US" sz="2000" dirty="0" smtClean="0">
                <a:solidFill>
                  <a:schemeClr val="bg2">
                    <a:lumMod val="10000"/>
                  </a:schemeClr>
                </a:solidFill>
                <a:latin typeface="+mn-lt"/>
              </a:rPr>
              <a:t>person engaging in the bad behavior is </a:t>
            </a:r>
            <a:r>
              <a:rPr lang="en-US" sz="2000" dirty="0">
                <a:solidFill>
                  <a:schemeClr val="bg2">
                    <a:lumMod val="10000"/>
                  </a:schemeClr>
                </a:solidFill>
                <a:latin typeface="+mn-lt"/>
              </a:rPr>
              <a:t>irrelevant (the </a:t>
            </a:r>
            <a:r>
              <a:rPr lang="en-US" sz="2000" dirty="0" smtClean="0">
                <a:solidFill>
                  <a:schemeClr val="bg2">
                    <a:lumMod val="10000"/>
                  </a:schemeClr>
                </a:solidFill>
                <a:latin typeface="+mn-lt"/>
              </a:rPr>
              <a:t>legal standard is that the behavior </a:t>
            </a:r>
            <a:r>
              <a:rPr lang="en-US" sz="2000" dirty="0">
                <a:solidFill>
                  <a:schemeClr val="bg2">
                    <a:lumMod val="10000"/>
                  </a:schemeClr>
                </a:solidFill>
                <a:latin typeface="+mn-lt"/>
              </a:rPr>
              <a:t>need only have the “purpose or effect” . . . of creating a hostile . . </a:t>
            </a:r>
            <a:r>
              <a:rPr lang="en-US" sz="2000" dirty="0" smtClean="0">
                <a:solidFill>
                  <a:schemeClr val="bg2">
                    <a:lumMod val="10000"/>
                  </a:schemeClr>
                </a:solidFill>
                <a:latin typeface="+mn-lt"/>
              </a:rPr>
              <a:t>. .)</a:t>
            </a:r>
            <a:endParaRPr lang="en-US" sz="2000" dirty="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r>
              <a:rPr lang="en-US" sz="2000" dirty="0">
                <a:solidFill>
                  <a:schemeClr val="bg2">
                    <a:lumMod val="10000"/>
                  </a:schemeClr>
                </a:solidFill>
                <a:latin typeface="+mn-lt"/>
              </a:rPr>
              <a:t>The behavior does not have to be “directed” at the person who is </a:t>
            </a:r>
            <a:r>
              <a:rPr lang="en-US" sz="2000" dirty="0" smtClean="0">
                <a:solidFill>
                  <a:schemeClr val="bg2">
                    <a:lumMod val="10000"/>
                  </a:schemeClr>
                </a:solidFill>
                <a:latin typeface="+mn-lt"/>
              </a:rPr>
              <a:t>offended. </a:t>
            </a:r>
            <a:r>
              <a:rPr lang="en-US" sz="2000" dirty="0" smtClean="0">
                <a:solidFill>
                  <a:srgbClr val="000000"/>
                </a:solidFill>
                <a:latin typeface="+mn-lt"/>
              </a:rPr>
              <a:t>(“The </a:t>
            </a:r>
            <a:r>
              <a:rPr lang="en-US" sz="2000" dirty="0">
                <a:solidFill>
                  <a:srgbClr val="000000"/>
                </a:solidFill>
                <a:latin typeface="+mn-lt"/>
              </a:rPr>
              <a:t>victim does not have to be the person harassed, but can be anyone affected by the offensive conduct</a:t>
            </a:r>
            <a:r>
              <a:rPr lang="en-US" sz="2000" dirty="0" smtClean="0">
                <a:solidFill>
                  <a:srgbClr val="000000"/>
                </a:solidFill>
                <a:latin typeface="+mn-lt"/>
              </a:rPr>
              <a:t>.”)</a:t>
            </a:r>
            <a:endParaRPr lang="en-US" sz="2000" dirty="0">
              <a:solidFill>
                <a:srgbClr val="000000"/>
              </a:solidFill>
              <a:latin typeface="+mn-lt"/>
            </a:endParaRP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 person does not need to complain to the person engaging in the behavior or tell them to knock it off.</a:t>
            </a:r>
          </a:p>
          <a:p>
            <a:pPr marL="457200" indent="-457200" algn="just" eaLnBrk="1" hangingPunct="1">
              <a:spcBef>
                <a:spcPts val="600"/>
              </a:spcBef>
              <a:spcAft>
                <a:spcPts val="600"/>
              </a:spcAft>
              <a:buClr>
                <a:schemeClr val="tx1"/>
              </a:buClr>
              <a:buFont typeface="Wingdings" pitchFamily="2" charset="2"/>
              <a:buChar char="Ø"/>
              <a:defRPr/>
            </a:pPr>
            <a:r>
              <a:rPr lang="en-US" sz="2000" dirty="0" smtClean="0">
                <a:solidFill>
                  <a:schemeClr val="bg2">
                    <a:lumMod val="10000"/>
                  </a:schemeClr>
                </a:solidFill>
                <a:latin typeface="+mn-lt"/>
              </a:rPr>
              <a:t>There </a:t>
            </a:r>
            <a:r>
              <a:rPr lang="en-US" sz="2000" dirty="0">
                <a:solidFill>
                  <a:schemeClr val="bg2">
                    <a:lumMod val="10000"/>
                  </a:schemeClr>
                </a:solidFill>
                <a:latin typeface="+mn-lt"/>
              </a:rPr>
              <a:t>is a difference between tolerating behavior (what is voluntary) versus participating in the behavior (when it is welcome</a:t>
            </a:r>
            <a:r>
              <a:rPr lang="en-US" sz="2000" dirty="0" smtClean="0">
                <a:solidFill>
                  <a:schemeClr val="bg2">
                    <a:lumMod val="10000"/>
                  </a:schemeClr>
                </a:solidFill>
                <a:latin typeface="+mn-lt"/>
              </a:rPr>
              <a:t>).</a:t>
            </a:r>
            <a:endParaRPr lang="en-US" sz="20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539552" y="1412776"/>
            <a:ext cx="8140824" cy="504056"/>
          </a:xfrm>
        </p:spPr>
        <p:txBody>
          <a:bodyPr/>
          <a:lstStyle/>
          <a:p>
            <a:pPr algn="ctr">
              <a:defRPr/>
            </a:pPr>
            <a:r>
              <a:rPr lang="en-US" sz="3200" b="1" cap="small" dirty="0" smtClean="0">
                <a:latin typeface="+mn-lt"/>
              </a:rPr>
              <a:t>Unlawful Harassment - Key Concepts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17</a:t>
            </a:fld>
            <a:endParaRPr lang="en-US" sz="1000" dirty="0">
              <a:solidFill>
                <a:srgbClr val="9C4636">
                  <a:tint val="75000"/>
                </a:srgbClr>
              </a:solidFill>
            </a:endParaRPr>
          </a:p>
        </p:txBody>
      </p:sp>
    </p:spTree>
    <p:extLst>
      <p:ext uri="{BB962C8B-B14F-4D97-AF65-F5344CB8AC3E}">
        <p14:creationId xmlns:p14="http://schemas.microsoft.com/office/powerpoint/2010/main" val="32563698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755576" y="2564904"/>
            <a:ext cx="7704856" cy="3600400"/>
          </a:xfrm>
        </p:spPr>
        <p:txBody>
          <a:bodyPr>
            <a:noAutofit/>
          </a:bodyPr>
          <a:lstStyle/>
          <a:p>
            <a:pPr marL="457200" indent="-457200">
              <a:lnSpc>
                <a:spcPct val="80000"/>
              </a:lnSpc>
              <a:spcBef>
                <a:spcPts val="600"/>
              </a:spcBef>
              <a:spcAft>
                <a:spcPts val="1200"/>
              </a:spcAft>
              <a:buClr>
                <a:schemeClr val="tx1"/>
              </a:buClr>
              <a:buFont typeface="Wingdings" panose="05000000000000000000" pitchFamily="2" charset="2"/>
              <a:buChar char="Ø"/>
            </a:pPr>
            <a:r>
              <a:rPr lang="en-US" sz="3200" dirty="0">
                <a:solidFill>
                  <a:schemeClr val="bg2">
                    <a:lumMod val="10000"/>
                  </a:schemeClr>
                </a:solidFill>
                <a:latin typeface="+mn-lt"/>
              </a:rPr>
              <a:t>Is there a difference between </a:t>
            </a:r>
            <a:r>
              <a:rPr lang="en-US" sz="3200" b="1" dirty="0">
                <a:solidFill>
                  <a:schemeClr val="bg2">
                    <a:lumMod val="10000"/>
                  </a:schemeClr>
                </a:solidFill>
                <a:latin typeface="+mn-lt"/>
              </a:rPr>
              <a:t>inappropriate</a:t>
            </a:r>
            <a:r>
              <a:rPr lang="en-US" sz="3200" dirty="0">
                <a:solidFill>
                  <a:schemeClr val="bg2">
                    <a:lumMod val="10000"/>
                  </a:schemeClr>
                </a:solidFill>
                <a:latin typeface="+mn-lt"/>
              </a:rPr>
              <a:t> behavior and </a:t>
            </a:r>
            <a:r>
              <a:rPr lang="en-US" sz="3200" b="1" dirty="0">
                <a:solidFill>
                  <a:schemeClr val="bg2">
                    <a:lumMod val="10000"/>
                  </a:schemeClr>
                </a:solidFill>
                <a:latin typeface="+mn-lt"/>
              </a:rPr>
              <a:t>unlawful</a:t>
            </a:r>
            <a:r>
              <a:rPr lang="en-US" sz="3200" dirty="0">
                <a:solidFill>
                  <a:schemeClr val="bg2">
                    <a:lumMod val="10000"/>
                  </a:schemeClr>
                </a:solidFill>
                <a:latin typeface="+mn-lt"/>
              </a:rPr>
              <a:t> behavior</a:t>
            </a:r>
            <a:r>
              <a:rPr lang="en-US" sz="3200" dirty="0">
                <a:solidFill>
                  <a:schemeClr val="bg2">
                    <a:lumMod val="10000"/>
                  </a:schemeClr>
                </a:solidFill>
              </a:rPr>
              <a:t>?</a:t>
            </a: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467544" y="1340768"/>
            <a:ext cx="8208912" cy="936104"/>
          </a:xfrm>
        </p:spPr>
        <p:txBody>
          <a:bodyPr/>
          <a:lstStyle/>
          <a:p>
            <a:pPr algn="ctr">
              <a:defRPr/>
            </a:pPr>
            <a:r>
              <a:rPr lang="en-US" sz="3200" b="1" cap="small" dirty="0" smtClean="0">
                <a:latin typeface="+mn-lt"/>
              </a:rPr>
              <a:t>Unlawful Versus </a:t>
            </a:r>
            <a:r>
              <a:rPr lang="en-US" sz="3200" b="1" cap="small" dirty="0">
                <a:latin typeface="+mn-lt"/>
              </a:rPr>
              <a:t>I</a:t>
            </a:r>
            <a:r>
              <a:rPr lang="en-US" sz="3200" b="1" cap="small" dirty="0" smtClean="0">
                <a:latin typeface="+mn-lt"/>
              </a:rPr>
              <a:t>nappropriate </a:t>
            </a:r>
            <a:r>
              <a:rPr lang="en-US" sz="3200" b="1" cap="small" dirty="0">
                <a:latin typeface="+mn-lt"/>
              </a:rPr>
              <a:t>B</a:t>
            </a:r>
            <a:r>
              <a:rPr lang="en-US" sz="3200" b="1" cap="small" dirty="0" smtClean="0">
                <a:latin typeface="+mn-lt"/>
              </a:rPr>
              <a:t>ehavior</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18</a:t>
            </a:fld>
            <a:endParaRPr lang="en-US" sz="1000" dirty="0">
              <a:solidFill>
                <a:srgbClr val="9C4636">
                  <a:tint val="75000"/>
                </a:srgbClr>
              </a:solidFill>
            </a:endParaRPr>
          </a:p>
        </p:txBody>
      </p:sp>
    </p:spTree>
    <p:extLst>
      <p:ext uri="{BB962C8B-B14F-4D97-AF65-F5344CB8AC3E}">
        <p14:creationId xmlns:p14="http://schemas.microsoft.com/office/powerpoint/2010/main" val="265905814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64904"/>
            <a:ext cx="8280920" cy="3600400"/>
          </a:xfrm>
        </p:spPr>
        <p:txBody>
          <a:bodyPr>
            <a:noAutofit/>
          </a:bodyPr>
          <a:lstStyle/>
          <a:p>
            <a:pPr marL="457200" indent="-457200">
              <a:lnSpc>
                <a:spcPct val="90000"/>
              </a:lnSpc>
              <a:spcAft>
                <a:spcPts val="1200"/>
              </a:spcAft>
              <a:buClr>
                <a:schemeClr val="tx1"/>
              </a:buClr>
              <a:buFont typeface="Wingdings" panose="05000000000000000000" pitchFamily="2" charset="2"/>
              <a:buChar char="Ø"/>
            </a:pPr>
            <a:r>
              <a:rPr lang="en-US" altLang="en-US" sz="3200" dirty="0" smtClean="0">
                <a:solidFill>
                  <a:schemeClr val="bg2">
                    <a:lumMod val="10000"/>
                  </a:schemeClr>
                </a:solidFill>
                <a:latin typeface="+mn-lt"/>
              </a:rPr>
              <a:t>When it is sufficiently severe or pervasive to create both a subjectively and objectively hostile working environment?</a:t>
            </a:r>
            <a:endParaRPr lang="en-US" altLang="en-US" sz="32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467544" y="1484784"/>
            <a:ext cx="8208912" cy="936104"/>
          </a:xfrm>
        </p:spPr>
        <p:txBody>
          <a:bodyPr/>
          <a:lstStyle/>
          <a:p>
            <a:pPr algn="ctr">
              <a:defRPr/>
            </a:pPr>
            <a:r>
              <a:rPr lang="en-US" sz="3200" b="1" cap="small" dirty="0" smtClean="0">
                <a:latin typeface="+mn-lt"/>
              </a:rPr>
              <a:t>When does Inappropriate behavior become unlawful?</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19</a:t>
            </a:fld>
            <a:endParaRPr lang="en-US" sz="1000" dirty="0">
              <a:solidFill>
                <a:srgbClr val="9C4636">
                  <a:tint val="75000"/>
                </a:srgbClr>
              </a:solidFill>
            </a:endParaRPr>
          </a:p>
        </p:txBody>
      </p:sp>
    </p:spTree>
    <p:extLst>
      <p:ext uri="{BB962C8B-B14F-4D97-AF65-F5344CB8AC3E}">
        <p14:creationId xmlns:p14="http://schemas.microsoft.com/office/powerpoint/2010/main" val="3311669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05001"/>
            <a:ext cx="8208912" cy="3810000"/>
          </a:xfrm>
        </p:spPr>
        <p:txBody>
          <a:bodyPr>
            <a:normAutofit fontScale="92500" lnSpcReduction="20000"/>
          </a:bodyPr>
          <a:lstStyle/>
          <a:p>
            <a:pPr marL="457200" indent="-457200">
              <a:buClr>
                <a:schemeClr val="tx1"/>
              </a:buClr>
              <a:buFont typeface="Wingdings" panose="05000000000000000000" pitchFamily="2" charset="2"/>
              <a:buChar char="Ø"/>
            </a:pPr>
            <a:r>
              <a:rPr lang="en-US" sz="2800" dirty="0">
                <a:solidFill>
                  <a:srgbClr val="000000"/>
                </a:solidFill>
                <a:latin typeface="+mn-lt"/>
              </a:rPr>
              <a:t>Harassment is a form of </a:t>
            </a:r>
            <a:r>
              <a:rPr lang="en-US" sz="2800" dirty="0" smtClean="0">
                <a:solidFill>
                  <a:srgbClr val="000000"/>
                </a:solidFill>
                <a:latin typeface="+mn-lt"/>
              </a:rPr>
              <a:t>employment discrimination </a:t>
            </a:r>
            <a:r>
              <a:rPr lang="en-US" sz="2800" dirty="0">
                <a:solidFill>
                  <a:srgbClr val="000000"/>
                </a:solidFill>
                <a:latin typeface="+mn-lt"/>
              </a:rPr>
              <a:t>and is based on unwelcome and inappropriate conduct. </a:t>
            </a:r>
          </a:p>
          <a:p>
            <a:pPr marL="457200" indent="-457200">
              <a:buClr>
                <a:schemeClr val="tx1"/>
              </a:buClr>
              <a:buFont typeface="Wingdings" panose="05000000000000000000" pitchFamily="2" charset="2"/>
              <a:buChar char="Ø"/>
            </a:pPr>
            <a:endParaRPr lang="en-US" sz="2800" dirty="0" smtClean="0">
              <a:solidFill>
                <a:schemeClr val="tx1">
                  <a:lumMod val="50000"/>
                </a:schemeClr>
              </a:solidFill>
              <a:latin typeface="+mn-lt"/>
            </a:endParaRPr>
          </a:p>
          <a:p>
            <a:pPr marL="457200" indent="-457200">
              <a:buClr>
                <a:schemeClr val="tx1"/>
              </a:buClr>
              <a:buFont typeface="Wingdings" panose="05000000000000000000" pitchFamily="2" charset="2"/>
              <a:buChar char="Ø"/>
            </a:pPr>
            <a:r>
              <a:rPr lang="en-US" sz="2800" dirty="0" smtClean="0">
                <a:solidFill>
                  <a:schemeClr val="tx1">
                    <a:lumMod val="50000"/>
                  </a:schemeClr>
                </a:solidFill>
                <a:latin typeface="+mn-lt"/>
              </a:rPr>
              <a:t>Harassment </a:t>
            </a:r>
            <a:r>
              <a:rPr lang="en-US" sz="2800" dirty="0">
                <a:solidFill>
                  <a:schemeClr val="tx1">
                    <a:lumMod val="50000"/>
                  </a:schemeClr>
                </a:solidFill>
                <a:latin typeface="+mn-lt"/>
              </a:rPr>
              <a:t>becomes illegal when enduring the offensive conduct becomes a condition of continued employment or the conduct is sufficiently severe or pervasive to create a work environment that a reasonable person would consider intimidating, hostile, or abusive. </a:t>
            </a:r>
          </a:p>
          <a:p>
            <a:pPr marL="0" indent="0">
              <a:buNone/>
            </a:pPr>
            <a:endParaRPr lang="en-US" sz="2800" dirty="0">
              <a:solidFill>
                <a:schemeClr val="tx1">
                  <a:lumMod val="50000"/>
                </a:schemeClr>
              </a:solidFill>
              <a:latin typeface="+mn-lt"/>
            </a:endParaRPr>
          </a:p>
          <a:p>
            <a:pPr marL="0" indent="0">
              <a:buNone/>
            </a:pPr>
            <a:endParaRPr lang="en-US" sz="2800" dirty="0">
              <a:solidFill>
                <a:schemeClr val="tx1">
                  <a:lumMod val="50000"/>
                </a:schemeClr>
              </a:solidFill>
              <a:latin typeface="+mn-lt"/>
            </a:endParaRPr>
          </a:p>
        </p:txBody>
      </p:sp>
      <p:sp>
        <p:nvSpPr>
          <p:cNvPr id="3" name="Title 2"/>
          <p:cNvSpPr>
            <a:spLocks noGrp="1"/>
          </p:cNvSpPr>
          <p:nvPr>
            <p:ph type="ctrTitle"/>
          </p:nvPr>
        </p:nvSpPr>
        <p:spPr>
          <a:xfrm>
            <a:off x="1115616" y="1124744"/>
            <a:ext cx="6705600" cy="638969"/>
          </a:xfrm>
        </p:spPr>
        <p:txBody>
          <a:bodyPr>
            <a:noAutofit/>
          </a:bodyPr>
          <a:lstStyle/>
          <a:p>
            <a:pPr algn="ctr"/>
            <a:r>
              <a:rPr lang="en-US" sz="3200" b="1" cap="small" dirty="0">
                <a:latin typeface="+mj-lt"/>
              </a:rPr>
              <a:t>What Is Unlawful Harassment?</a:t>
            </a:r>
            <a:endParaRPr lang="en-US" sz="3200" dirty="0">
              <a:latin typeface="+mj-lt"/>
            </a:endParaRPr>
          </a:p>
        </p:txBody>
      </p:sp>
    </p:spTree>
    <p:extLst>
      <p:ext uri="{BB962C8B-B14F-4D97-AF65-F5344CB8AC3E}">
        <p14:creationId xmlns:p14="http://schemas.microsoft.com/office/powerpoint/2010/main" val="282549215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132856"/>
            <a:ext cx="8208912" cy="3888432"/>
          </a:xfrm>
        </p:spPr>
        <p:txBody>
          <a:bodyPr>
            <a:noAutofit/>
          </a:bodyPr>
          <a:lstStyle/>
          <a:p>
            <a:pPr marL="457200" indent="-457200">
              <a:buClr>
                <a:schemeClr val="tx1"/>
              </a:buClr>
              <a:buFont typeface="Wingdings" panose="05000000000000000000" pitchFamily="2" charset="2"/>
              <a:buChar char="Ø"/>
            </a:pPr>
            <a:r>
              <a:rPr lang="en-US" altLang="en-US" sz="3200" dirty="0">
                <a:solidFill>
                  <a:schemeClr val="bg2">
                    <a:lumMod val="10000"/>
                  </a:schemeClr>
                </a:solidFill>
                <a:latin typeface="+mn-lt"/>
              </a:rPr>
              <a:t>What’s the difference between </a:t>
            </a:r>
            <a:r>
              <a:rPr lang="en-US" altLang="en-US" sz="3200" dirty="0" smtClean="0">
                <a:solidFill>
                  <a:schemeClr val="bg2">
                    <a:lumMod val="10000"/>
                  </a:schemeClr>
                </a:solidFill>
                <a:latin typeface="+mn-lt"/>
              </a:rPr>
              <a:t>harassment and </a:t>
            </a:r>
            <a:r>
              <a:rPr lang="en-US" altLang="en-US" sz="3200" dirty="0">
                <a:solidFill>
                  <a:schemeClr val="bg2">
                    <a:lumMod val="10000"/>
                  </a:schemeClr>
                </a:solidFill>
                <a:latin typeface="+mn-lt"/>
              </a:rPr>
              <a:t>unlawful harassment?</a:t>
            </a:r>
          </a:p>
          <a:p>
            <a:pPr marL="457200" indent="-457200">
              <a:buClr>
                <a:schemeClr val="tx1"/>
              </a:buClr>
              <a:buFont typeface="Wingdings" panose="05000000000000000000" pitchFamily="2" charset="2"/>
              <a:buChar char="Ø"/>
            </a:pPr>
            <a:r>
              <a:rPr lang="en-US" altLang="en-US" sz="3200" dirty="0">
                <a:solidFill>
                  <a:schemeClr val="bg2">
                    <a:lumMod val="10000"/>
                  </a:schemeClr>
                </a:solidFill>
                <a:latin typeface="+mn-lt"/>
              </a:rPr>
              <a:t>What about rude, uncivilized, disrespectful, disruptive unkind, or abusive behavior?</a:t>
            </a:r>
          </a:p>
          <a:p>
            <a:pPr marL="457200" indent="-457200">
              <a:buFont typeface="Wingdings" panose="05000000000000000000" pitchFamily="2" charset="2"/>
              <a:buChar char="Ø"/>
            </a:pPr>
            <a:endParaRPr lang="en-US" sz="3200" dirty="0">
              <a:latin typeface="+mn-lt"/>
            </a:endParaRPr>
          </a:p>
          <a:p>
            <a:pPr marL="457200" indent="-457200">
              <a:lnSpc>
                <a:spcPct val="80000"/>
              </a:lnSpc>
              <a:spcBef>
                <a:spcPts val="600"/>
              </a:spcBef>
              <a:spcAft>
                <a:spcPts val="1200"/>
              </a:spcAft>
              <a:buFont typeface="Wingdings" panose="05000000000000000000" pitchFamily="2" charset="2"/>
              <a:buChar char="Ø"/>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755576" y="1340768"/>
            <a:ext cx="7924800" cy="648072"/>
          </a:xfrm>
        </p:spPr>
        <p:txBody>
          <a:bodyPr/>
          <a:lstStyle/>
          <a:p>
            <a:pPr algn="ctr">
              <a:defRPr/>
            </a:pPr>
            <a:r>
              <a:rPr lang="en-US" sz="3400" b="1" cap="small" dirty="0" smtClean="0">
                <a:latin typeface="+mn-lt"/>
              </a:rPr>
              <a:t>Is It Unlawful?</a:t>
            </a:r>
            <a:r>
              <a:rPr lang="en-US" sz="3200" b="1" cap="small" dirty="0" smtClean="0">
                <a:latin typeface="+mn-lt"/>
              </a:rPr>
              <a:t> </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20</a:t>
            </a:fld>
            <a:endParaRPr lang="en-US" sz="1000" dirty="0">
              <a:solidFill>
                <a:srgbClr val="9C4636">
                  <a:tint val="75000"/>
                </a:srgbClr>
              </a:solidFill>
            </a:endParaRPr>
          </a:p>
        </p:txBody>
      </p:sp>
    </p:spTree>
    <p:extLst>
      <p:ext uri="{BB962C8B-B14F-4D97-AF65-F5344CB8AC3E}">
        <p14:creationId xmlns:p14="http://schemas.microsoft.com/office/powerpoint/2010/main" val="369272969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611560" y="2060848"/>
            <a:ext cx="7924800" cy="3240360"/>
          </a:xfrm>
        </p:spPr>
        <p:txBody>
          <a:bodyPr>
            <a:noAutofit/>
          </a:bodyPr>
          <a:lstStyle/>
          <a:p>
            <a:pPr marL="457200" indent="-457200" algn="just">
              <a:spcBef>
                <a:spcPts val="600"/>
              </a:spcBef>
              <a:spcAft>
                <a:spcPts val="600"/>
              </a:spcAft>
              <a:buClr>
                <a:schemeClr val="tx1"/>
              </a:buClr>
              <a:buFont typeface="Wingdings"/>
              <a:buChar char="Ø"/>
              <a:defRPr/>
            </a:pPr>
            <a:r>
              <a:rPr lang="en-US" altLang="en-US" sz="3200" dirty="0">
                <a:solidFill>
                  <a:schemeClr val="bg2">
                    <a:lumMod val="10000"/>
                  </a:schemeClr>
                </a:solidFill>
                <a:latin typeface="+mn-lt"/>
              </a:rPr>
              <a:t>If an </a:t>
            </a:r>
            <a:r>
              <a:rPr lang="en-US" altLang="en-US" sz="3200" dirty="0" smtClean="0">
                <a:solidFill>
                  <a:schemeClr val="bg2">
                    <a:lumMod val="10000"/>
                  </a:schemeClr>
                </a:solidFill>
                <a:latin typeface="+mn-lt"/>
              </a:rPr>
              <a:t>employee </a:t>
            </a:r>
            <a:r>
              <a:rPr lang="en-US" altLang="en-US" sz="3200" dirty="0">
                <a:solidFill>
                  <a:schemeClr val="bg2">
                    <a:lumMod val="10000"/>
                  </a:schemeClr>
                </a:solidFill>
                <a:latin typeface="+mn-lt"/>
              </a:rPr>
              <a:t>believes that he/she has been subject to </a:t>
            </a:r>
            <a:r>
              <a:rPr lang="en-US" altLang="en-US" sz="3200" dirty="0" smtClean="0">
                <a:solidFill>
                  <a:schemeClr val="bg2">
                    <a:lumMod val="10000"/>
                  </a:schemeClr>
                </a:solidFill>
                <a:latin typeface="+mn-lt"/>
              </a:rPr>
              <a:t>inappropriate behavior, </a:t>
            </a:r>
            <a:r>
              <a:rPr lang="en-US" altLang="en-US" sz="3200" dirty="0">
                <a:solidFill>
                  <a:schemeClr val="bg2">
                    <a:lumMod val="10000"/>
                  </a:schemeClr>
                </a:solidFill>
                <a:latin typeface="+mn-lt"/>
              </a:rPr>
              <a:t>the employee must report the behavior </a:t>
            </a:r>
            <a:r>
              <a:rPr lang="en-US" altLang="en-US" sz="3200" dirty="0" smtClean="0">
                <a:solidFill>
                  <a:schemeClr val="bg2">
                    <a:lumMod val="10000"/>
                  </a:schemeClr>
                </a:solidFill>
                <a:latin typeface="+mn-lt"/>
              </a:rPr>
              <a:t>so the employer </a:t>
            </a:r>
            <a:r>
              <a:rPr lang="en-US" altLang="en-US" sz="3200" dirty="0">
                <a:solidFill>
                  <a:schemeClr val="bg2">
                    <a:lumMod val="10000"/>
                  </a:schemeClr>
                </a:solidFill>
                <a:latin typeface="+mn-lt"/>
              </a:rPr>
              <a:t>can conduct an investigation and stop the behavior if it is </a:t>
            </a:r>
            <a:r>
              <a:rPr lang="en-US" altLang="en-US" sz="3200" dirty="0" smtClean="0">
                <a:solidFill>
                  <a:schemeClr val="bg2">
                    <a:lumMod val="10000"/>
                  </a:schemeClr>
                </a:solidFill>
                <a:latin typeface="+mn-lt"/>
              </a:rPr>
              <a:t>occurring.</a:t>
            </a:r>
          </a:p>
        </p:txBody>
      </p:sp>
      <p:sp>
        <p:nvSpPr>
          <p:cNvPr id="3" name="Title 2"/>
          <p:cNvSpPr>
            <a:spLocks noGrp="1"/>
          </p:cNvSpPr>
          <p:nvPr>
            <p:ph type="ctrTitle"/>
          </p:nvPr>
        </p:nvSpPr>
        <p:spPr>
          <a:xfrm>
            <a:off x="467544" y="1340768"/>
            <a:ext cx="8208912" cy="648072"/>
          </a:xfrm>
        </p:spPr>
        <p:txBody>
          <a:bodyPr/>
          <a:lstStyle/>
          <a:p>
            <a:pPr algn="ctr">
              <a:defRPr/>
            </a:pPr>
            <a:r>
              <a:rPr lang="en-US" sz="3200" b="1" cap="small" dirty="0" smtClean="0">
                <a:latin typeface="+mn-lt"/>
              </a:rPr>
              <a:t>Employee Responsibilities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21</a:t>
            </a:fld>
            <a:endParaRPr lang="en-US" sz="1000">
              <a:solidFill>
                <a:srgbClr val="9C4636">
                  <a:tint val="75000"/>
                </a:srgbClr>
              </a:solidFill>
            </a:endParaRPr>
          </a:p>
        </p:txBody>
      </p:sp>
    </p:spTree>
    <p:extLst>
      <p:ext uri="{BB962C8B-B14F-4D97-AF65-F5344CB8AC3E}">
        <p14:creationId xmlns:p14="http://schemas.microsoft.com/office/powerpoint/2010/main" val="137962806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457200" indent="-457200" algn="just">
              <a:spcBef>
                <a:spcPts val="600"/>
              </a:spcBef>
              <a:spcAft>
                <a:spcPts val="600"/>
              </a:spcAft>
              <a:buClr>
                <a:schemeClr val="tx1"/>
              </a:buClr>
              <a:buFont typeface="Wingdings" pitchFamily="2" charset="2"/>
              <a:buChar char="Ø"/>
              <a:defRPr/>
            </a:pPr>
            <a:r>
              <a:rPr lang="en-US" altLang="en-US" sz="3000" dirty="0">
                <a:solidFill>
                  <a:schemeClr val="bg2">
                    <a:lumMod val="10000"/>
                  </a:schemeClr>
                </a:solidFill>
                <a:latin typeface="+mn-lt"/>
              </a:rPr>
              <a:t>If an </a:t>
            </a:r>
            <a:r>
              <a:rPr lang="en-US" altLang="en-US" sz="3000" dirty="0" smtClean="0">
                <a:solidFill>
                  <a:schemeClr val="bg2">
                    <a:lumMod val="10000"/>
                  </a:schemeClr>
                </a:solidFill>
                <a:latin typeface="+mn-lt"/>
              </a:rPr>
              <a:t>employer receives </a:t>
            </a:r>
            <a:r>
              <a:rPr lang="en-US" altLang="en-US" sz="3000" dirty="0">
                <a:solidFill>
                  <a:schemeClr val="bg2">
                    <a:lumMod val="10000"/>
                  </a:schemeClr>
                </a:solidFill>
                <a:latin typeface="+mn-lt"/>
              </a:rPr>
              <a:t>a report of </a:t>
            </a:r>
            <a:r>
              <a:rPr lang="en-US" altLang="en-US" sz="3000" dirty="0" smtClean="0">
                <a:solidFill>
                  <a:schemeClr val="bg2">
                    <a:lumMod val="10000"/>
                  </a:schemeClr>
                </a:solidFill>
                <a:latin typeface="+mn-lt"/>
              </a:rPr>
              <a:t>inappropriate behavior or </a:t>
            </a:r>
            <a:r>
              <a:rPr lang="en-US" altLang="en-US" sz="3000" dirty="0">
                <a:solidFill>
                  <a:schemeClr val="bg2">
                    <a:lumMod val="10000"/>
                  </a:schemeClr>
                </a:solidFill>
                <a:latin typeface="+mn-lt"/>
              </a:rPr>
              <a:t>the employer is aware </a:t>
            </a:r>
            <a:r>
              <a:rPr lang="en-US" altLang="en-US" sz="3000" dirty="0" smtClean="0">
                <a:solidFill>
                  <a:schemeClr val="bg2">
                    <a:lumMod val="10000"/>
                  </a:schemeClr>
                </a:solidFill>
                <a:latin typeface="+mn-lt"/>
              </a:rPr>
              <a:t>or becomes aware of potentially inappropriate </a:t>
            </a:r>
            <a:r>
              <a:rPr lang="en-US" altLang="en-US" sz="3000" dirty="0">
                <a:solidFill>
                  <a:schemeClr val="bg2">
                    <a:lumMod val="10000"/>
                  </a:schemeClr>
                </a:solidFill>
                <a:latin typeface="+mn-lt"/>
              </a:rPr>
              <a:t>behavior, </a:t>
            </a:r>
            <a:r>
              <a:rPr lang="en-US" altLang="en-US" sz="3000" dirty="0" smtClean="0">
                <a:solidFill>
                  <a:schemeClr val="bg2">
                    <a:lumMod val="10000"/>
                  </a:schemeClr>
                </a:solidFill>
                <a:latin typeface="+mn-lt"/>
              </a:rPr>
              <a:t>the employer must conduct an investigation and if the behavior is substantiated, it </a:t>
            </a:r>
            <a:r>
              <a:rPr lang="en-US" altLang="en-US" sz="3000" dirty="0">
                <a:solidFill>
                  <a:schemeClr val="bg2">
                    <a:lumMod val="10000"/>
                  </a:schemeClr>
                </a:solidFill>
                <a:latin typeface="+mn-lt"/>
              </a:rPr>
              <a:t>must take timely and appropriate action to stop the </a:t>
            </a:r>
            <a:r>
              <a:rPr lang="en-US" altLang="en-US" sz="3000" dirty="0" smtClean="0">
                <a:solidFill>
                  <a:schemeClr val="bg2">
                    <a:lumMod val="10000"/>
                  </a:schemeClr>
                </a:solidFill>
                <a:latin typeface="+mn-lt"/>
              </a:rPr>
              <a:t>behavior.  </a:t>
            </a:r>
            <a:endParaRPr lang="en-US" altLang="en-US" sz="3000" dirty="0">
              <a:solidFill>
                <a:schemeClr val="bg2">
                  <a:lumMod val="10000"/>
                </a:schemeClr>
              </a:solidFill>
              <a:latin typeface="+mn-lt"/>
            </a:endParaRPr>
          </a:p>
          <a:p>
            <a:pPr>
              <a:lnSpc>
                <a:spcPct val="80000"/>
              </a:lnSpc>
              <a:spcBef>
                <a:spcPts val="600"/>
              </a:spcBef>
              <a:spcAft>
                <a:spcPts val="1200"/>
              </a:spcAft>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sz="3200" b="1" cap="small" smtClean="0">
                <a:latin typeface="+mn-lt"/>
              </a:rPr>
              <a:t>Employer </a:t>
            </a:r>
            <a:r>
              <a:rPr lang="en-US" sz="3200" b="1" cap="small" dirty="0" smtClean="0">
                <a:latin typeface="+mn-lt"/>
              </a:rPr>
              <a:t>Responsibilities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22</a:t>
            </a:fld>
            <a:endParaRPr lang="en-US" sz="1000">
              <a:solidFill>
                <a:srgbClr val="9C4636">
                  <a:tint val="75000"/>
                </a:srgbClr>
              </a:solidFill>
            </a:endParaRPr>
          </a:p>
        </p:txBody>
      </p:sp>
    </p:spTree>
    <p:extLst>
      <p:ext uri="{BB962C8B-B14F-4D97-AF65-F5344CB8AC3E}">
        <p14:creationId xmlns:p14="http://schemas.microsoft.com/office/powerpoint/2010/main" val="28188899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171450" indent="-171450">
              <a:buFont typeface="Wingdings" panose="05000000000000000000" pitchFamily="2" charset="2"/>
              <a:buChar char="Ø"/>
            </a:pPr>
            <a:r>
              <a:rPr lang="en-US" sz="1800" dirty="0">
                <a:solidFill>
                  <a:srgbClr val="000000"/>
                </a:solidFill>
                <a:latin typeface="+mn-lt"/>
              </a:rPr>
              <a:t>All team members are entitled to a work environment free from harassment.  The Modal Shop strictly prohibits any conduct which constitutes harassment based on race, color, religion, age, sex, pregnancy, national origin, sexual orientation, disability, marital status, genetic predisposition or any other protected classification.  Disciplinary actions will be taken against any team member guilty of committing such conduct.  This policy is based on Title VII of the Civil Rights Act and other applicable state and federal laws and court decisions</a:t>
            </a:r>
            <a:r>
              <a:rPr lang="en-US" sz="1800" dirty="0" smtClean="0">
                <a:solidFill>
                  <a:srgbClr val="000000"/>
                </a:solidFill>
                <a:latin typeface="+mn-lt"/>
              </a:rPr>
              <a:t>.</a:t>
            </a:r>
            <a:r>
              <a:rPr lang="en-US" sz="1800" dirty="0">
                <a:solidFill>
                  <a:srgbClr val="000000"/>
                </a:solidFill>
                <a:latin typeface="+mn-lt"/>
              </a:rPr>
              <a:t> </a:t>
            </a:r>
          </a:p>
          <a:p>
            <a:pPr>
              <a:lnSpc>
                <a:spcPct val="80000"/>
              </a:lnSpc>
              <a:spcBef>
                <a:spcPts val="600"/>
              </a:spcBef>
              <a:spcAft>
                <a:spcPts val="1200"/>
              </a:spcAft>
            </a:pPr>
            <a:endParaRPr lang="en-US" altLang="en-US" sz="1100" dirty="0">
              <a:solidFill>
                <a:schemeClr val="bg2">
                  <a:lumMod val="10000"/>
                </a:schemeClr>
              </a:solidFill>
            </a:endParaRPr>
          </a:p>
          <a:p>
            <a:pPr>
              <a:lnSpc>
                <a:spcPct val="80000"/>
              </a:lnSpc>
              <a:spcBef>
                <a:spcPts val="600"/>
              </a:spcBef>
              <a:spcAft>
                <a:spcPts val="1200"/>
              </a:spcAft>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r>
              <a:rPr lang="en-US" b="1" dirty="0" smtClean="0">
                <a:latin typeface="+mj-lt"/>
              </a:rPr>
              <a:t/>
            </a:r>
            <a:br>
              <a:rPr lang="en-US" b="1" dirty="0" smtClean="0">
                <a:latin typeface="+mj-lt"/>
              </a:rPr>
            </a:br>
            <a:r>
              <a:rPr lang="en-US" b="1" dirty="0" smtClean="0">
                <a:latin typeface="+mj-lt"/>
              </a:rPr>
              <a:t>NON-HARASSMENT </a:t>
            </a:r>
            <a:r>
              <a:rPr lang="en-US" b="1" dirty="0">
                <a:latin typeface="+mj-lt"/>
              </a:rPr>
              <a:t>POLICY AND PROCEDURE</a:t>
            </a:r>
            <a:r>
              <a:rPr lang="en-US" dirty="0">
                <a:latin typeface="+mj-lt"/>
              </a:rPr>
              <a:t/>
            </a:r>
            <a:br>
              <a:rPr lang="en-US" dirty="0">
                <a:latin typeface="+mj-lt"/>
              </a:rPr>
            </a:br>
            <a:endParaRPr lang="en-US"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23</a:t>
            </a:fld>
            <a:endParaRPr lang="en-US" sz="1000">
              <a:solidFill>
                <a:srgbClr val="9C4636">
                  <a:tint val="75000"/>
                </a:srgbClr>
              </a:solidFill>
            </a:endParaRPr>
          </a:p>
        </p:txBody>
      </p:sp>
    </p:spTree>
    <p:extLst>
      <p:ext uri="{BB962C8B-B14F-4D97-AF65-F5344CB8AC3E}">
        <p14:creationId xmlns:p14="http://schemas.microsoft.com/office/powerpoint/2010/main" val="20035595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16424"/>
          </a:xfrm>
        </p:spPr>
        <p:txBody>
          <a:bodyPr>
            <a:noAutofit/>
          </a:bodyPr>
          <a:lstStyle/>
          <a:p>
            <a:pPr marL="171450" indent="-171450">
              <a:lnSpc>
                <a:spcPct val="80000"/>
              </a:lnSpc>
              <a:spcBef>
                <a:spcPts val="600"/>
              </a:spcBef>
              <a:spcAft>
                <a:spcPts val="1200"/>
              </a:spcAft>
              <a:buFont typeface="Wingdings" panose="05000000000000000000" pitchFamily="2" charset="2"/>
              <a:buChar char="Ø"/>
            </a:pPr>
            <a:r>
              <a:rPr lang="en-US" sz="2200" dirty="0" smtClean="0">
                <a:solidFill>
                  <a:srgbClr val="000000"/>
                </a:solidFill>
                <a:latin typeface="+mn-lt"/>
              </a:rPr>
              <a:t>Any </a:t>
            </a:r>
            <a:r>
              <a:rPr lang="en-US" sz="2200" dirty="0">
                <a:solidFill>
                  <a:srgbClr val="000000"/>
                </a:solidFill>
                <a:latin typeface="+mn-lt"/>
              </a:rPr>
              <a:t>team member who believes they have been harassed by a co-worker, Team Leader, customer or vendor should bring the matter to the attention of Team Member Services (HR), their Team Leader or any member of the Leadership Team immediately.</a:t>
            </a:r>
          </a:p>
          <a:p>
            <a:pPr marL="171450" indent="-171450">
              <a:lnSpc>
                <a:spcPct val="80000"/>
              </a:lnSpc>
              <a:spcBef>
                <a:spcPts val="600"/>
              </a:spcBef>
              <a:spcAft>
                <a:spcPts val="1200"/>
              </a:spcAft>
              <a:buFont typeface="Wingdings" panose="05000000000000000000" pitchFamily="2" charset="2"/>
              <a:buChar char="Ø"/>
            </a:pPr>
            <a:r>
              <a:rPr lang="en-US" sz="2200" dirty="0">
                <a:solidFill>
                  <a:srgbClr val="000000"/>
                </a:solidFill>
                <a:latin typeface="+mn-lt"/>
              </a:rPr>
              <a:t> Complaints may be remedied by appropriate disciplinary action, up to and including termination, and/or applicable policy reviews.  Confidentiality will be maintained to the maximum extent possible.  We will also ensure a no retaliation policy against an employee who, in good faith, reports harassment.  If an employee believes retaliation takes place, he/she should notify Team Member Services (HR), their Team Leader or a member of the Leadership Team so appropriate action may be taken.</a:t>
            </a: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971600" y="1268760"/>
            <a:ext cx="7344816" cy="720080"/>
          </a:xfrm>
        </p:spPr>
        <p:txBody>
          <a:bodyPr/>
          <a:lstStyle/>
          <a:p>
            <a:pPr algn="ctr">
              <a:defRPr/>
            </a:pP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24</a:t>
            </a:fld>
            <a:endParaRPr lang="en-US" sz="1000">
              <a:solidFill>
                <a:srgbClr val="9C4636">
                  <a:tint val="75000"/>
                </a:srgbClr>
              </a:solidFill>
            </a:endParaRPr>
          </a:p>
        </p:txBody>
      </p:sp>
    </p:spTree>
    <p:extLst>
      <p:ext uri="{BB962C8B-B14F-4D97-AF65-F5344CB8AC3E}">
        <p14:creationId xmlns:p14="http://schemas.microsoft.com/office/powerpoint/2010/main" val="699443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76872"/>
            <a:ext cx="8208912" cy="3456384"/>
          </a:xfrm>
        </p:spPr>
        <p:txBody>
          <a:bodyPr>
            <a:noAutofit/>
          </a:bodyPr>
          <a:lstStyle/>
          <a:p>
            <a:pPr marL="457200" indent="-457200">
              <a:buClr>
                <a:schemeClr val="tx1"/>
              </a:buClr>
              <a:buFont typeface="Wingdings" panose="05000000000000000000" pitchFamily="2" charset="2"/>
              <a:buChar char="Ø"/>
              <a:defRPr/>
            </a:pPr>
            <a:r>
              <a:rPr lang="en-US" sz="3400" dirty="0">
                <a:solidFill>
                  <a:schemeClr val="bg2">
                    <a:lumMod val="10000"/>
                  </a:schemeClr>
                </a:solidFill>
                <a:latin typeface="+mn-lt"/>
              </a:rPr>
              <a:t>An employer is liable for unlawful harassment if the employer </a:t>
            </a:r>
            <a:r>
              <a:rPr lang="en-US" sz="3400" dirty="0" smtClean="0">
                <a:solidFill>
                  <a:schemeClr val="bg2">
                    <a:lumMod val="10000"/>
                  </a:schemeClr>
                </a:solidFill>
                <a:latin typeface="+mn-lt"/>
              </a:rPr>
              <a:t>knew, or </a:t>
            </a:r>
            <a:r>
              <a:rPr lang="en-US" sz="3400" dirty="0">
                <a:solidFill>
                  <a:schemeClr val="bg2">
                    <a:lumMod val="10000"/>
                  </a:schemeClr>
                </a:solidFill>
                <a:latin typeface="+mn-lt"/>
              </a:rPr>
              <a:t>should have </a:t>
            </a:r>
            <a:r>
              <a:rPr lang="en-US" sz="3400" dirty="0" smtClean="0">
                <a:solidFill>
                  <a:schemeClr val="bg2">
                    <a:lumMod val="10000"/>
                  </a:schemeClr>
                </a:solidFill>
                <a:latin typeface="+mn-lt"/>
              </a:rPr>
              <a:t>known, </a:t>
            </a:r>
            <a:r>
              <a:rPr lang="en-US" sz="3400" dirty="0">
                <a:solidFill>
                  <a:schemeClr val="bg2">
                    <a:lumMod val="10000"/>
                  </a:schemeClr>
                </a:solidFill>
                <a:latin typeface="+mn-lt"/>
              </a:rPr>
              <a:t>of the harassment and failed to take timely and appropriate action. </a:t>
            </a:r>
            <a:endParaRPr lang="en-US" altLang="en-US" sz="3400" dirty="0">
              <a:solidFill>
                <a:schemeClr val="bg2">
                  <a:lumMod val="10000"/>
                </a:schemeClr>
              </a:solidFill>
              <a:latin typeface="+mn-lt"/>
            </a:endParaRPr>
          </a:p>
          <a:p>
            <a:pPr marL="457200" indent="-457200" eaLnBrk="1" hangingPunct="1">
              <a:buFont typeface="Wingdings" charset="0"/>
              <a:buChar char="§"/>
            </a:pPr>
            <a:endParaRPr lang="ru-RU" altLang="en-US" sz="3600" dirty="0">
              <a:solidFill>
                <a:schemeClr val="bg2">
                  <a:lumMod val="10000"/>
                </a:schemeClr>
              </a:solidFill>
              <a:latin typeface="+mn-lt"/>
            </a:endParaRPr>
          </a:p>
        </p:txBody>
      </p:sp>
      <p:sp>
        <p:nvSpPr>
          <p:cNvPr id="3" name="Title 2"/>
          <p:cNvSpPr>
            <a:spLocks noGrp="1"/>
          </p:cNvSpPr>
          <p:nvPr>
            <p:ph type="ctrTitle"/>
          </p:nvPr>
        </p:nvSpPr>
        <p:spPr>
          <a:xfrm>
            <a:off x="467544" y="1124744"/>
            <a:ext cx="8159261" cy="864026"/>
          </a:xfrm>
        </p:spPr>
        <p:txBody>
          <a:bodyPr/>
          <a:lstStyle/>
          <a:p>
            <a:pPr algn="ctr">
              <a:defRPr/>
            </a:pPr>
            <a:r>
              <a:rPr lang="en-US" sz="3200" b="1" cap="small" dirty="0" smtClean="0">
                <a:latin typeface="+mn-lt"/>
              </a:rPr>
              <a:t>Employer Liability When a Co-Worker Is the Harasser</a:t>
            </a:r>
            <a:endParaRPr lang="en-US" sz="3200" b="1" cap="small" dirty="0">
              <a:latin typeface="+mn-lt"/>
            </a:endParaRPr>
          </a:p>
        </p:txBody>
      </p:sp>
    </p:spTree>
    <p:extLst>
      <p:ext uri="{BB962C8B-B14F-4D97-AF65-F5344CB8AC3E}">
        <p14:creationId xmlns:p14="http://schemas.microsoft.com/office/powerpoint/2010/main" val="168158468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04864"/>
            <a:ext cx="8208912" cy="3888432"/>
          </a:xfrm>
        </p:spPr>
        <p:txBody>
          <a:bodyPr>
            <a:noAutofit/>
          </a:bodyPr>
          <a:lstStyle/>
          <a:p>
            <a:pPr marL="457200" indent="-457200">
              <a:buClr>
                <a:schemeClr val="tx1"/>
              </a:buClr>
              <a:buFont typeface="Wingdings" panose="05000000000000000000" pitchFamily="2" charset="2"/>
              <a:buChar char="Ø"/>
            </a:pPr>
            <a:r>
              <a:rPr lang="en-US" sz="2800" dirty="0" smtClean="0">
                <a:solidFill>
                  <a:srgbClr val="000000"/>
                </a:solidFill>
                <a:latin typeface="+mn-lt"/>
              </a:rPr>
              <a:t>As </a:t>
            </a:r>
            <a:r>
              <a:rPr lang="en-US" sz="2800" dirty="0">
                <a:solidFill>
                  <a:srgbClr val="000000"/>
                </a:solidFill>
                <a:latin typeface="+mn-lt"/>
              </a:rPr>
              <a:t>soon as employer knows or should reasonably know that harassment may have occurred, the employer is required to take timely and appropriate action, including: </a:t>
            </a:r>
            <a:endParaRPr lang="en-US" sz="2800" dirty="0" smtClean="0">
              <a:solidFill>
                <a:srgbClr val="000000"/>
              </a:solidFill>
              <a:latin typeface="+mn-lt"/>
            </a:endParaRPr>
          </a:p>
          <a:p>
            <a:pPr marL="1200150" lvl="1" indent="-457200">
              <a:buClr>
                <a:schemeClr val="tx1"/>
              </a:buClr>
              <a:buFont typeface="Wingdings" panose="05000000000000000000" pitchFamily="2" charset="2"/>
              <a:buChar char="Ø"/>
            </a:pPr>
            <a:r>
              <a:rPr lang="en-US" sz="2800" dirty="0" smtClean="0">
                <a:solidFill>
                  <a:srgbClr val="000000"/>
                </a:solidFill>
                <a:latin typeface="+mn-lt"/>
              </a:rPr>
              <a:t>A </a:t>
            </a:r>
            <a:r>
              <a:rPr lang="en-US" sz="2800" dirty="0">
                <a:solidFill>
                  <a:srgbClr val="000000"/>
                </a:solidFill>
                <a:latin typeface="+mn-lt"/>
              </a:rPr>
              <a:t>prompt, thorough, and fair </a:t>
            </a:r>
            <a:r>
              <a:rPr lang="en-US" sz="2800" dirty="0" smtClean="0">
                <a:solidFill>
                  <a:srgbClr val="000000"/>
                </a:solidFill>
                <a:latin typeface="+mn-lt"/>
              </a:rPr>
              <a:t>investigation;</a:t>
            </a:r>
          </a:p>
          <a:p>
            <a:pPr marL="1200150" lvl="1" indent="-457200">
              <a:buClr>
                <a:schemeClr val="tx1"/>
              </a:buClr>
              <a:buFont typeface="Wingdings" panose="05000000000000000000" pitchFamily="2" charset="2"/>
              <a:buChar char="Ø"/>
            </a:pPr>
            <a:r>
              <a:rPr lang="en-US" sz="2800" dirty="0" smtClean="0">
                <a:solidFill>
                  <a:srgbClr val="000000"/>
                </a:solidFill>
                <a:latin typeface="+mn-lt"/>
              </a:rPr>
              <a:t>Effective </a:t>
            </a:r>
            <a:r>
              <a:rPr lang="en-US" sz="2800" dirty="0">
                <a:solidFill>
                  <a:srgbClr val="000000"/>
                </a:solidFill>
                <a:latin typeface="+mn-lt"/>
              </a:rPr>
              <a:t>protective steps; </a:t>
            </a:r>
            <a:r>
              <a:rPr lang="en-US" sz="2800" dirty="0" smtClean="0">
                <a:solidFill>
                  <a:srgbClr val="000000"/>
                </a:solidFill>
                <a:latin typeface="+mn-lt"/>
              </a:rPr>
              <a:t>and </a:t>
            </a:r>
          </a:p>
          <a:p>
            <a:pPr marL="1200150" lvl="1" indent="-457200">
              <a:buClr>
                <a:schemeClr val="tx1"/>
              </a:buClr>
              <a:buFont typeface="Wingdings" panose="05000000000000000000" pitchFamily="2" charset="2"/>
              <a:buChar char="Ø"/>
            </a:pPr>
            <a:r>
              <a:rPr lang="en-US" sz="2800" dirty="0" smtClean="0">
                <a:solidFill>
                  <a:srgbClr val="000000"/>
                </a:solidFill>
                <a:latin typeface="+mn-lt"/>
              </a:rPr>
              <a:t>Monitoring</a:t>
            </a:r>
            <a:r>
              <a:rPr lang="en-US" sz="2800" dirty="0">
                <a:solidFill>
                  <a:srgbClr val="000000"/>
                </a:solidFill>
                <a:latin typeface="+mn-lt"/>
              </a:rPr>
              <a:t>.</a:t>
            </a:r>
          </a:p>
          <a:p>
            <a:pPr>
              <a:lnSpc>
                <a:spcPct val="80000"/>
              </a:lnSpc>
              <a:spcBef>
                <a:spcPts val="600"/>
              </a:spcBef>
              <a:spcAft>
                <a:spcPts val="1200"/>
              </a:spcAft>
            </a:pPr>
            <a:endParaRPr lang="en-US" altLang="en-US" sz="2800" dirty="0">
              <a:solidFill>
                <a:schemeClr val="bg2">
                  <a:lumMod val="10000"/>
                </a:schemeClr>
              </a:solidFill>
              <a:latin typeface="+mn-lt"/>
            </a:endParaRPr>
          </a:p>
          <a:p>
            <a:pPr marL="0" indent="0">
              <a:lnSpc>
                <a:spcPct val="90000"/>
              </a:lnSpc>
              <a:spcAft>
                <a:spcPts val="1200"/>
              </a:spcAft>
            </a:pPr>
            <a:endParaRPr lang="en-US" altLang="en-US" sz="2800" dirty="0">
              <a:solidFill>
                <a:schemeClr val="bg2">
                  <a:lumMod val="10000"/>
                </a:schemeClr>
              </a:solidFill>
              <a:latin typeface="+mn-lt"/>
            </a:endParaRPr>
          </a:p>
          <a:p>
            <a:pPr marL="457200" indent="-457200" eaLnBrk="1" hangingPunct="1">
              <a:buFont typeface="Wingdings"/>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611560" y="1340768"/>
            <a:ext cx="7992888" cy="648072"/>
          </a:xfrm>
        </p:spPr>
        <p:txBody>
          <a:bodyPr/>
          <a:lstStyle/>
          <a:p>
            <a:pPr algn="ctr">
              <a:defRPr/>
            </a:pPr>
            <a:r>
              <a:rPr lang="en-US" sz="3200" b="1" cap="small" dirty="0">
                <a:latin typeface="+mj-lt"/>
              </a:rPr>
              <a:t>What Is Timely and Appropriate Action?</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26</a:t>
            </a:fld>
            <a:endParaRPr lang="en-US" sz="1000" dirty="0">
              <a:solidFill>
                <a:srgbClr val="9C4636">
                  <a:tint val="75000"/>
                </a:srgbClr>
              </a:solidFill>
            </a:endParaRPr>
          </a:p>
        </p:txBody>
      </p:sp>
    </p:spTree>
    <p:extLst>
      <p:ext uri="{BB962C8B-B14F-4D97-AF65-F5344CB8AC3E}">
        <p14:creationId xmlns:p14="http://schemas.microsoft.com/office/powerpoint/2010/main" val="35789100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20888"/>
            <a:ext cx="8208912" cy="4032448"/>
          </a:xfrm>
        </p:spPr>
        <p:txBody>
          <a:bodyPr>
            <a:noAutofit/>
          </a:bodyPr>
          <a:lstStyle/>
          <a:p>
            <a:pPr marL="457200" indent="-457200">
              <a:buClr>
                <a:schemeClr val="tx1"/>
              </a:buClr>
              <a:buFont typeface="Wingdings"/>
              <a:buChar char="Ø"/>
              <a:defRPr/>
            </a:pPr>
            <a:r>
              <a:rPr lang="en-US" sz="2800" dirty="0" smtClean="0">
                <a:solidFill>
                  <a:schemeClr val="bg2">
                    <a:lumMod val="10000"/>
                  </a:schemeClr>
                </a:solidFill>
                <a:latin typeface="+mn-lt"/>
              </a:rPr>
              <a:t>There </a:t>
            </a:r>
            <a:r>
              <a:rPr lang="en-US" sz="2800" dirty="0">
                <a:solidFill>
                  <a:schemeClr val="bg2">
                    <a:lumMod val="10000"/>
                  </a:schemeClr>
                </a:solidFill>
                <a:latin typeface="+mn-lt"/>
              </a:rPr>
              <a:t>is a different </a:t>
            </a:r>
            <a:r>
              <a:rPr lang="en-US" sz="2800" dirty="0" smtClean="0">
                <a:solidFill>
                  <a:schemeClr val="bg2">
                    <a:lumMod val="10000"/>
                  </a:schemeClr>
                </a:solidFill>
                <a:latin typeface="+mn-lt"/>
              </a:rPr>
              <a:t>liability standard </a:t>
            </a:r>
            <a:r>
              <a:rPr lang="en-US" sz="2800" dirty="0">
                <a:solidFill>
                  <a:schemeClr val="bg2">
                    <a:lumMod val="10000"/>
                  </a:schemeClr>
                </a:solidFill>
                <a:latin typeface="+mn-lt"/>
              </a:rPr>
              <a:t>for supervisor </a:t>
            </a:r>
            <a:r>
              <a:rPr lang="en-US" sz="2800" dirty="0" smtClean="0">
                <a:solidFill>
                  <a:schemeClr val="bg2">
                    <a:lumMod val="10000"/>
                  </a:schemeClr>
                </a:solidFill>
                <a:latin typeface="+mn-lt"/>
              </a:rPr>
              <a:t>behavior. </a:t>
            </a:r>
          </a:p>
          <a:p>
            <a:pPr marL="171450" indent="-457200">
              <a:buClr>
                <a:schemeClr val="tx1"/>
              </a:buClr>
              <a:buFont typeface="Wingdings" panose="05000000000000000000" pitchFamily="2" charset="2"/>
              <a:buChar char="Ø"/>
            </a:pPr>
            <a:r>
              <a:rPr lang="en-US" sz="2800" dirty="0" smtClean="0">
                <a:solidFill>
                  <a:srgbClr val="000000"/>
                </a:solidFill>
                <a:latin typeface="+mn-lt"/>
              </a:rPr>
              <a:t>The </a:t>
            </a:r>
            <a:r>
              <a:rPr lang="en-US" sz="2800" dirty="0">
                <a:solidFill>
                  <a:srgbClr val="000000"/>
                </a:solidFill>
                <a:latin typeface="+mn-lt"/>
              </a:rPr>
              <a:t>employer is automatically liable for </a:t>
            </a:r>
            <a:r>
              <a:rPr lang="en-US" sz="2800" dirty="0" smtClean="0">
                <a:solidFill>
                  <a:srgbClr val="000000"/>
                </a:solidFill>
                <a:latin typeface="+mn-lt"/>
              </a:rPr>
              <a:t>	harassment </a:t>
            </a:r>
            <a:r>
              <a:rPr lang="en-US" sz="2800" dirty="0">
                <a:solidFill>
                  <a:srgbClr val="000000"/>
                </a:solidFill>
                <a:latin typeface="+mn-lt"/>
              </a:rPr>
              <a:t>by a supervisor that results in a </a:t>
            </a:r>
            <a:r>
              <a:rPr lang="en-US" sz="2800" dirty="0" smtClean="0">
                <a:solidFill>
                  <a:srgbClr val="000000"/>
                </a:solidFill>
                <a:latin typeface="+mn-lt"/>
              </a:rPr>
              <a:t>	negative </a:t>
            </a:r>
            <a:r>
              <a:rPr lang="en-US" sz="2800" dirty="0">
                <a:solidFill>
                  <a:srgbClr val="000000"/>
                </a:solidFill>
                <a:latin typeface="+mn-lt"/>
              </a:rPr>
              <a:t>employment action such as </a:t>
            </a:r>
            <a:r>
              <a:rPr lang="en-US" sz="2800" dirty="0" smtClean="0">
                <a:solidFill>
                  <a:srgbClr val="000000"/>
                </a:solidFill>
                <a:latin typeface="+mn-lt"/>
              </a:rPr>
              <a:t>	termination</a:t>
            </a:r>
            <a:r>
              <a:rPr lang="en-US" sz="2800" dirty="0">
                <a:solidFill>
                  <a:srgbClr val="000000"/>
                </a:solidFill>
                <a:latin typeface="+mn-lt"/>
              </a:rPr>
              <a:t>, failure to promote or hire, and </a:t>
            </a:r>
            <a:r>
              <a:rPr lang="en-US" sz="2800" dirty="0" smtClean="0">
                <a:solidFill>
                  <a:srgbClr val="000000"/>
                </a:solidFill>
                <a:latin typeface="+mn-lt"/>
              </a:rPr>
              <a:t>loss 	of </a:t>
            </a:r>
            <a:r>
              <a:rPr lang="en-US" sz="2800" dirty="0">
                <a:solidFill>
                  <a:srgbClr val="000000"/>
                </a:solidFill>
                <a:latin typeface="+mn-lt"/>
              </a:rPr>
              <a:t>wages. </a:t>
            </a:r>
            <a:endParaRPr lang="en-US" sz="2800" dirty="0" smtClean="0">
              <a:solidFill>
                <a:srgbClr val="000000"/>
              </a:solidFill>
              <a:latin typeface="+mn-lt"/>
            </a:endParaRPr>
          </a:p>
          <a:p>
            <a:pPr marL="457200" indent="-457200" algn="just">
              <a:buClr>
                <a:schemeClr val="tx1"/>
              </a:buClr>
              <a:buFont typeface="Wingdings"/>
              <a:buChar char="Ø"/>
              <a:defRPr/>
            </a:pPr>
            <a:endParaRPr lang="en-US" sz="2800" dirty="0">
              <a:solidFill>
                <a:schemeClr val="bg2">
                  <a:lumMod val="10000"/>
                </a:schemeClr>
              </a:solidFill>
              <a:latin typeface="+mn-lt"/>
            </a:endParaRPr>
          </a:p>
          <a:p>
            <a:pPr>
              <a:buClr>
                <a:schemeClr val="tx1"/>
              </a:buClr>
              <a:defRPr/>
            </a:pPr>
            <a:endParaRPr lang="en-US" sz="3000" dirty="0" smtClean="0">
              <a:solidFill>
                <a:schemeClr val="bg2">
                  <a:lumMod val="10000"/>
                </a:schemeClr>
              </a:solidFill>
              <a:latin typeface="+mn-lt"/>
            </a:endParaRPr>
          </a:p>
          <a:p>
            <a:pPr>
              <a:lnSpc>
                <a:spcPct val="80000"/>
              </a:lnSpc>
              <a:spcBef>
                <a:spcPts val="600"/>
              </a:spcBef>
              <a:spcAft>
                <a:spcPts val="1200"/>
              </a:spcAft>
            </a:pPr>
            <a:endParaRPr lang="en-US" altLang="en-US" sz="32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467544" y="1412776"/>
            <a:ext cx="8208912" cy="936104"/>
          </a:xfrm>
        </p:spPr>
        <p:txBody>
          <a:bodyPr/>
          <a:lstStyle/>
          <a:p>
            <a:pPr algn="ctr">
              <a:defRPr/>
            </a:pPr>
            <a:r>
              <a:rPr lang="en-US" sz="3200" b="1" cap="small" dirty="0">
                <a:latin typeface="+mj-lt"/>
              </a:rPr>
              <a:t>Employer Liability When a </a:t>
            </a:r>
            <a:br>
              <a:rPr lang="en-US" sz="3200" b="1" cap="small" dirty="0">
                <a:latin typeface="+mj-lt"/>
              </a:rPr>
            </a:br>
            <a:r>
              <a:rPr lang="en-US" sz="3200" b="1" cap="small" dirty="0">
                <a:latin typeface="+mj-lt"/>
              </a:rPr>
              <a:t>Supervisor Is the Harasser</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27</a:t>
            </a:fld>
            <a:endParaRPr lang="en-US" sz="1000" dirty="0">
              <a:solidFill>
                <a:srgbClr val="9C4636">
                  <a:tint val="75000"/>
                </a:srgbClr>
              </a:solidFill>
            </a:endParaRPr>
          </a:p>
        </p:txBody>
      </p:sp>
    </p:spTree>
    <p:extLst>
      <p:ext uri="{BB962C8B-B14F-4D97-AF65-F5344CB8AC3E}">
        <p14:creationId xmlns:p14="http://schemas.microsoft.com/office/powerpoint/2010/main" val="7742291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3" y="2204864"/>
            <a:ext cx="8148917" cy="4195936"/>
          </a:xfrm>
        </p:spPr>
        <p:txBody>
          <a:bodyPr>
            <a:noAutofit/>
          </a:bodyPr>
          <a:lstStyle/>
          <a:p>
            <a:pPr marL="457200" indent="-457200">
              <a:buClr>
                <a:schemeClr val="tx1"/>
              </a:buClr>
              <a:buFont typeface="Wingdings" panose="05000000000000000000" pitchFamily="2" charset="2"/>
              <a:buChar char="Ø"/>
              <a:defRPr/>
            </a:pPr>
            <a:r>
              <a:rPr lang="en-US" altLang="en-US" sz="2600" b="1" i="1" dirty="0" smtClean="0">
                <a:solidFill>
                  <a:schemeClr val="bg2">
                    <a:lumMod val="10000"/>
                  </a:schemeClr>
                </a:solidFill>
                <a:latin typeface="+mn-lt"/>
              </a:rPr>
              <a:t>Faragher/Ellerth</a:t>
            </a:r>
            <a:r>
              <a:rPr lang="en-US" altLang="en-US" sz="2600" b="1" dirty="0" smtClean="0">
                <a:solidFill>
                  <a:schemeClr val="bg2">
                    <a:lumMod val="10000"/>
                  </a:schemeClr>
                </a:solidFill>
                <a:latin typeface="+mn-lt"/>
              </a:rPr>
              <a:t> Defense: </a:t>
            </a:r>
            <a:r>
              <a:rPr lang="en-US" altLang="en-US" sz="2600" dirty="0" smtClean="0">
                <a:solidFill>
                  <a:schemeClr val="bg2">
                    <a:lumMod val="10000"/>
                  </a:schemeClr>
                </a:solidFill>
                <a:latin typeface="+mn-lt"/>
              </a:rPr>
              <a:t>If the supervisor’s harassment does not result in a tangible employment action, the employer can avoid liability if it can show:</a:t>
            </a:r>
          </a:p>
          <a:p>
            <a:pPr marL="914400" lvl="1" indent="-457200">
              <a:buClr>
                <a:schemeClr val="tx1"/>
              </a:buClr>
              <a:buFont typeface="Wingdings" panose="05000000000000000000" pitchFamily="2" charset="2"/>
              <a:buChar char="Ø"/>
              <a:defRPr/>
            </a:pPr>
            <a:r>
              <a:rPr lang="en-US" altLang="en-US" sz="2600" dirty="0" smtClean="0">
                <a:solidFill>
                  <a:schemeClr val="bg2">
                    <a:lumMod val="10000"/>
                  </a:schemeClr>
                </a:solidFill>
                <a:latin typeface="+mn-lt"/>
              </a:rPr>
              <a:t>It exercised reasonable care to prevent and promptly correct harassing behavior; and </a:t>
            </a:r>
          </a:p>
          <a:p>
            <a:pPr marL="914400" lvl="1" indent="-457200">
              <a:buClr>
                <a:schemeClr val="tx1"/>
              </a:buClr>
              <a:buFont typeface="Wingdings" panose="05000000000000000000" pitchFamily="2" charset="2"/>
              <a:buChar char="Ø"/>
              <a:defRPr/>
            </a:pPr>
            <a:r>
              <a:rPr lang="en-US" altLang="en-US" sz="2600" dirty="0" smtClean="0">
                <a:solidFill>
                  <a:schemeClr val="bg2">
                    <a:lumMod val="10000"/>
                  </a:schemeClr>
                </a:solidFill>
                <a:latin typeface="+mn-lt"/>
              </a:rPr>
              <a:t>The complainant unreasonably failed to take advantage of preventative or corrective measures made available to her.</a:t>
            </a:r>
            <a:endParaRPr lang="ru-RU" altLang="en-US" sz="2600" dirty="0">
              <a:solidFill>
                <a:schemeClr val="bg2">
                  <a:lumMod val="10000"/>
                </a:schemeClr>
              </a:solidFill>
              <a:latin typeface="+mn-lt"/>
            </a:endParaRPr>
          </a:p>
        </p:txBody>
      </p:sp>
      <p:sp>
        <p:nvSpPr>
          <p:cNvPr id="3" name="Title 2"/>
          <p:cNvSpPr>
            <a:spLocks noGrp="1"/>
          </p:cNvSpPr>
          <p:nvPr>
            <p:ph type="ctrTitle"/>
          </p:nvPr>
        </p:nvSpPr>
        <p:spPr>
          <a:xfrm>
            <a:off x="467544" y="1124744"/>
            <a:ext cx="8159261" cy="864026"/>
          </a:xfrm>
        </p:spPr>
        <p:txBody>
          <a:bodyPr/>
          <a:lstStyle/>
          <a:p>
            <a:pPr algn="ctr">
              <a:defRPr/>
            </a:pPr>
            <a:r>
              <a:rPr lang="en-US" sz="3200" b="1" cap="small" dirty="0" smtClean="0">
                <a:latin typeface="+mn-lt"/>
              </a:rPr>
              <a:t>Employer Liability When a </a:t>
            </a:r>
            <a:br>
              <a:rPr lang="en-US" sz="3200" b="1" cap="small" dirty="0" smtClean="0">
                <a:latin typeface="+mn-lt"/>
              </a:rPr>
            </a:br>
            <a:r>
              <a:rPr lang="en-US" sz="3200" b="1" cap="small" dirty="0" smtClean="0">
                <a:latin typeface="+mn-lt"/>
              </a:rPr>
              <a:t>Supervisor Is the Harasser</a:t>
            </a:r>
            <a:endParaRPr lang="en-US" sz="3200" b="1" cap="small" dirty="0">
              <a:latin typeface="+mn-lt"/>
            </a:endParaRPr>
          </a:p>
        </p:txBody>
      </p:sp>
    </p:spTree>
    <p:extLst>
      <p:ext uri="{BB962C8B-B14F-4D97-AF65-F5344CB8AC3E}">
        <p14:creationId xmlns:p14="http://schemas.microsoft.com/office/powerpoint/2010/main" val="198982782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157046"/>
            <a:ext cx="8148916" cy="4396154"/>
          </a:xfrm>
        </p:spPr>
        <p:txBody>
          <a:bodyPr>
            <a:noAutofit/>
          </a:bodyPr>
          <a:lstStyle/>
          <a:p>
            <a:pPr marL="457200" indent="-457200" eaLnBrk="1" hangingPunct="1">
              <a:spcBef>
                <a:spcPts val="600"/>
              </a:spcBef>
              <a:spcAft>
                <a:spcPts val="600"/>
              </a:spcAft>
              <a:buClr>
                <a:schemeClr val="tx1"/>
              </a:buClr>
              <a:buFont typeface="Wingdings" pitchFamily="2" charset="2"/>
              <a:buChar char="Ø"/>
            </a:pPr>
            <a:r>
              <a:rPr lang="en-US" altLang="en-US" sz="3200" dirty="0" smtClean="0">
                <a:solidFill>
                  <a:schemeClr val="bg2">
                    <a:lumMod val="10000"/>
                  </a:schemeClr>
                </a:solidFill>
                <a:latin typeface="+mn-lt"/>
              </a:rPr>
              <a:t>Having an easy to understand, comprehensive, and enforced harassment policy is </a:t>
            </a:r>
            <a:r>
              <a:rPr lang="en-US" altLang="en-US" sz="3200" b="1" dirty="0" smtClean="0">
                <a:solidFill>
                  <a:schemeClr val="bg2">
                    <a:lumMod val="10000"/>
                  </a:schemeClr>
                </a:solidFill>
                <a:latin typeface="+mn-lt"/>
              </a:rPr>
              <a:t>non-negotiable.</a:t>
            </a:r>
          </a:p>
          <a:p>
            <a:pPr eaLnBrk="1" hangingPunct="1"/>
            <a:endParaRPr lang="ru-RU" altLang="en-US" sz="2600" dirty="0">
              <a:solidFill>
                <a:schemeClr val="bg2">
                  <a:lumMod val="10000"/>
                </a:schemeClr>
              </a:solidFill>
              <a:latin typeface="+mn-lt"/>
            </a:endParaRPr>
          </a:p>
        </p:txBody>
      </p:sp>
      <p:sp>
        <p:nvSpPr>
          <p:cNvPr id="3" name="Title 2"/>
          <p:cNvSpPr>
            <a:spLocks noGrp="1"/>
          </p:cNvSpPr>
          <p:nvPr>
            <p:ph type="ctrTitle"/>
          </p:nvPr>
        </p:nvSpPr>
        <p:spPr>
          <a:xfrm>
            <a:off x="467544" y="1124744"/>
            <a:ext cx="8159261" cy="936034"/>
          </a:xfrm>
        </p:spPr>
        <p:txBody>
          <a:bodyPr/>
          <a:lstStyle/>
          <a:p>
            <a:pPr algn="ctr">
              <a:defRPr/>
            </a:pPr>
            <a:r>
              <a:rPr lang="en-US" sz="2800" b="1" cap="small" dirty="0" smtClean="0">
                <a:latin typeface="+mj-lt"/>
              </a:rPr>
              <a:t>To avoid liability Employers Must Have Harassment Policies</a:t>
            </a:r>
            <a:endParaRPr lang="en-US" sz="2800" b="1" cap="small" dirty="0">
              <a:latin typeface="+mj-lt"/>
            </a:endParaRPr>
          </a:p>
        </p:txBody>
      </p:sp>
    </p:spTree>
    <p:extLst>
      <p:ext uri="{BB962C8B-B14F-4D97-AF65-F5344CB8AC3E}">
        <p14:creationId xmlns:p14="http://schemas.microsoft.com/office/powerpoint/2010/main" val="24941923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64904"/>
            <a:ext cx="8280920" cy="4104456"/>
          </a:xfrm>
        </p:spPr>
        <p:txBody>
          <a:bodyPr numCol="2">
            <a:normAutofit fontScale="92500" lnSpcReduction="20000"/>
          </a:bodyPr>
          <a:lstStyle/>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Race </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Color</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Religion </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Creed</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Sex</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National Origin</a:t>
            </a:r>
          </a:p>
          <a:p>
            <a:pPr marL="461963" indent="-461963" eaLnBrk="1" hangingPunct="1">
              <a:buClr>
                <a:schemeClr val="tx1"/>
              </a:buClr>
              <a:buFont typeface="Wingdings" pitchFamily="2" charset="2"/>
              <a:buChar char="Ø"/>
            </a:pPr>
            <a:r>
              <a:rPr lang="en-US" altLang="en-US" sz="3600" dirty="0">
                <a:solidFill>
                  <a:schemeClr val="bg2">
                    <a:lumMod val="10000"/>
                  </a:schemeClr>
                </a:solidFill>
                <a:latin typeface="+mn-lt"/>
                <a:ea typeface="Verdana" pitchFamily="34" charset="0"/>
                <a:cs typeface="Verdana" pitchFamily="34" charset="0"/>
              </a:rPr>
              <a:t>Disability</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Age</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Genetic Information</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Ancestry</a:t>
            </a:r>
          </a:p>
          <a:p>
            <a:pPr marL="461963" indent="-461963" eaLnBrk="1" hangingPunct="1">
              <a:buClr>
                <a:schemeClr val="tx1"/>
              </a:buClr>
              <a:buFont typeface="Wingdings" pitchFamily="2" charset="2"/>
              <a:buChar char="Ø"/>
            </a:pPr>
            <a:r>
              <a:rPr lang="en-US" altLang="en-US" sz="3600" dirty="0" smtClean="0">
                <a:solidFill>
                  <a:schemeClr val="bg2">
                    <a:lumMod val="10000"/>
                  </a:schemeClr>
                </a:solidFill>
                <a:latin typeface="+mn-lt"/>
                <a:ea typeface="Verdana" pitchFamily="34" charset="0"/>
                <a:cs typeface="Verdana" pitchFamily="34" charset="0"/>
              </a:rPr>
              <a:t>Military status</a:t>
            </a:r>
          </a:p>
          <a:p>
            <a:pPr marL="461963" indent="-461963" eaLnBrk="1" hangingPunct="1">
              <a:buClr>
                <a:schemeClr val="tx1"/>
              </a:buClr>
              <a:buFont typeface="Wingdings" pitchFamily="2" charset="2"/>
              <a:buChar char="Ø"/>
            </a:pPr>
            <a:endParaRPr lang="en-US" altLang="en-US" sz="3600" dirty="0" smtClean="0">
              <a:solidFill>
                <a:schemeClr val="bg2">
                  <a:lumMod val="10000"/>
                </a:schemeClr>
              </a:solidFill>
              <a:latin typeface="+mn-lt"/>
              <a:ea typeface="Verdana" pitchFamily="34" charset="0"/>
              <a:cs typeface="Verdana" pitchFamily="34" charset="0"/>
            </a:endParaRPr>
          </a:p>
          <a:p>
            <a:pPr marL="1604963" lvl="2" indent="-461963" eaLnBrk="1" hangingPunct="1">
              <a:buClr>
                <a:schemeClr val="tx1"/>
              </a:buClr>
              <a:buFont typeface="Wingdings" pitchFamily="2" charset="2"/>
              <a:buChar char="Ø"/>
            </a:pPr>
            <a:endParaRPr lang="en-US" altLang="en-US" sz="3600" dirty="0" smtClean="0">
              <a:solidFill>
                <a:schemeClr val="bg2">
                  <a:lumMod val="10000"/>
                </a:schemeClr>
              </a:solidFill>
              <a:latin typeface="+mn-lt"/>
              <a:ea typeface="Verdana" pitchFamily="34" charset="0"/>
              <a:cs typeface="Verdana" pitchFamily="34" charset="0"/>
            </a:endParaRPr>
          </a:p>
          <a:p>
            <a:pPr lvl="4" indent="0" eaLnBrk="1" hangingPunct="1">
              <a:buClr>
                <a:schemeClr val="tx1"/>
              </a:buClr>
              <a:buNone/>
            </a:pPr>
            <a:r>
              <a:rPr lang="en-US" altLang="en-US" sz="3600" dirty="0" smtClean="0">
                <a:solidFill>
                  <a:schemeClr val="bg2">
                    <a:lumMod val="10000"/>
                  </a:schemeClr>
                </a:solidFill>
                <a:latin typeface="+mn-lt"/>
                <a:ea typeface="Verdana" pitchFamily="34" charset="0"/>
                <a:cs typeface="Verdana" pitchFamily="34" charset="0"/>
              </a:rPr>
              <a:t>	</a:t>
            </a:r>
            <a:endParaRPr lang="en-US" dirty="0"/>
          </a:p>
        </p:txBody>
      </p:sp>
      <p:sp>
        <p:nvSpPr>
          <p:cNvPr id="3" name="Title 2"/>
          <p:cNvSpPr>
            <a:spLocks noGrp="1"/>
          </p:cNvSpPr>
          <p:nvPr>
            <p:ph type="ctrTitle"/>
          </p:nvPr>
        </p:nvSpPr>
        <p:spPr>
          <a:xfrm>
            <a:off x="323528" y="1484784"/>
            <a:ext cx="8496944" cy="864096"/>
          </a:xfrm>
        </p:spPr>
        <p:txBody>
          <a:bodyPr/>
          <a:lstStyle/>
          <a:p>
            <a:pPr algn="ctr">
              <a:defRPr/>
            </a:pPr>
            <a:r>
              <a:rPr lang="en-US" sz="3000" b="1" cap="small" dirty="0" smtClean="0">
                <a:latin typeface="+mj-lt"/>
              </a:rPr>
              <a:t>Protected Classes Under </a:t>
            </a:r>
            <a:r>
              <a:rPr lang="en-US" sz="3000" b="1" cap="small" dirty="0" smtClean="0">
                <a:latin typeface="+mj-lt"/>
              </a:rPr>
              <a:t>Federal, State </a:t>
            </a:r>
            <a:r>
              <a:rPr lang="en-US" sz="3000" b="1" cap="small" dirty="0" smtClean="0">
                <a:latin typeface="+mj-lt"/>
              </a:rPr>
              <a:t>And Local Laws</a:t>
            </a:r>
            <a:endParaRPr lang="en-US" sz="30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a:t>
            </a:fld>
            <a:endParaRPr lang="en-US" sz="1000" dirty="0">
              <a:solidFill>
                <a:srgbClr val="9C4636">
                  <a:tint val="75000"/>
                </a:srgbClr>
              </a:solidFill>
            </a:endParaRPr>
          </a:p>
        </p:txBody>
      </p:sp>
    </p:spTree>
    <p:extLst>
      <p:ext uri="{BB962C8B-B14F-4D97-AF65-F5344CB8AC3E}">
        <p14:creationId xmlns:p14="http://schemas.microsoft.com/office/powerpoint/2010/main" val="3909017196"/>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132856"/>
            <a:ext cx="8064896" cy="4032448"/>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800" dirty="0" smtClean="0">
                <a:solidFill>
                  <a:schemeClr val="bg2">
                    <a:lumMod val="10000"/>
                  </a:schemeClr>
                </a:solidFill>
                <a:latin typeface="+mn-lt"/>
              </a:rPr>
              <a:t>A report of harassment includes:</a:t>
            </a:r>
          </a:p>
          <a:p>
            <a:pPr marL="914400" lvl="1" indent="-450850" algn="just" eaLnBrk="1" hangingPunct="1">
              <a:spcBef>
                <a:spcPts val="600"/>
              </a:spcBef>
              <a:spcAft>
                <a:spcPts val="600"/>
              </a:spcAft>
              <a:buClr>
                <a:schemeClr val="tx1"/>
              </a:buClr>
              <a:buFont typeface="Wingdings" pitchFamily="2" charset="2"/>
              <a:buChar char="Ø"/>
            </a:pPr>
            <a:r>
              <a:rPr lang="en-US" altLang="en-US" sz="2800" dirty="0" smtClean="0">
                <a:solidFill>
                  <a:schemeClr val="bg2">
                    <a:lumMod val="10000"/>
                  </a:schemeClr>
                </a:solidFill>
                <a:latin typeface="+mn-lt"/>
              </a:rPr>
              <a:t>An employee complains either orally or in writing about harassment toward them or another;</a:t>
            </a:r>
          </a:p>
          <a:p>
            <a:pPr marL="914400" lvl="1" indent="-450850" algn="just" eaLnBrk="1" hangingPunct="1">
              <a:spcBef>
                <a:spcPts val="600"/>
              </a:spcBef>
              <a:spcAft>
                <a:spcPts val="600"/>
              </a:spcAft>
              <a:buClr>
                <a:schemeClr val="tx1"/>
              </a:buClr>
              <a:buFont typeface="Wingdings" pitchFamily="2" charset="2"/>
              <a:buChar char="Ø"/>
            </a:pPr>
            <a:r>
              <a:rPr lang="en-US" altLang="en-US" sz="2800" dirty="0" smtClean="0">
                <a:solidFill>
                  <a:schemeClr val="bg2">
                    <a:lumMod val="10000"/>
                  </a:schemeClr>
                </a:solidFill>
                <a:latin typeface="+mn-lt"/>
              </a:rPr>
              <a:t>A supervisor observes harassment; and/or</a:t>
            </a:r>
          </a:p>
          <a:p>
            <a:pPr marL="914400" lvl="1" indent="-450850" algn="just" eaLnBrk="1" hangingPunct="1">
              <a:spcBef>
                <a:spcPts val="600"/>
              </a:spcBef>
              <a:spcAft>
                <a:spcPts val="600"/>
              </a:spcAft>
              <a:buClr>
                <a:schemeClr val="tx1"/>
              </a:buClr>
              <a:buFont typeface="Wingdings" pitchFamily="2" charset="2"/>
              <a:buChar char="Ø"/>
            </a:pPr>
            <a:r>
              <a:rPr lang="en-US" altLang="en-US" sz="2800" dirty="0" smtClean="0">
                <a:solidFill>
                  <a:schemeClr val="bg2">
                    <a:lumMod val="10000"/>
                  </a:schemeClr>
                </a:solidFill>
                <a:latin typeface="+mn-lt"/>
              </a:rPr>
              <a:t>Any other conduct or observation that puts the employer on notice that harassment has occurred.</a:t>
            </a: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827584" y="1412776"/>
            <a:ext cx="7488832" cy="576064"/>
          </a:xfrm>
        </p:spPr>
        <p:txBody>
          <a:bodyPr/>
          <a:lstStyle/>
          <a:p>
            <a:pPr algn="ctr">
              <a:defRPr/>
            </a:pPr>
            <a:r>
              <a:rPr lang="en-US" sz="3200" b="1" cap="small" dirty="0" smtClean="0">
                <a:latin typeface="+mn-lt"/>
              </a:rPr>
              <a:t>What Is A Report of Harassment?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30</a:t>
            </a:fld>
            <a:endParaRPr lang="en-US" sz="1000" dirty="0">
              <a:solidFill>
                <a:srgbClr val="9C4636">
                  <a:tint val="75000"/>
                </a:srgbClr>
              </a:solidFill>
            </a:endParaRPr>
          </a:p>
        </p:txBody>
      </p:sp>
    </p:spTree>
    <p:extLst>
      <p:ext uri="{BB962C8B-B14F-4D97-AF65-F5344CB8AC3E}">
        <p14:creationId xmlns:p14="http://schemas.microsoft.com/office/powerpoint/2010/main" val="154252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276872"/>
            <a:ext cx="8208912" cy="4176464"/>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100" dirty="0" smtClean="0">
                <a:solidFill>
                  <a:schemeClr val="bg2">
                    <a:lumMod val="10000"/>
                  </a:schemeClr>
                </a:solidFill>
                <a:latin typeface="+mn-lt"/>
              </a:rPr>
              <a:t>All manners of communication can convey a report of harassment.</a:t>
            </a:r>
          </a:p>
          <a:p>
            <a:pPr marL="457200" indent="-457200" algn="just" eaLnBrk="1" hangingPunct="1">
              <a:spcBef>
                <a:spcPts val="600"/>
              </a:spcBef>
              <a:spcAft>
                <a:spcPts val="600"/>
              </a:spcAft>
              <a:buClr>
                <a:schemeClr val="tx1"/>
              </a:buClr>
              <a:buFont typeface="Wingdings" pitchFamily="2" charset="2"/>
              <a:buChar char="Ø"/>
            </a:pPr>
            <a:r>
              <a:rPr lang="en-US" altLang="en-US" sz="2100" dirty="0" smtClean="0">
                <a:solidFill>
                  <a:schemeClr val="bg2">
                    <a:lumMod val="10000"/>
                  </a:schemeClr>
                </a:solidFill>
                <a:latin typeface="+mn-lt"/>
              </a:rPr>
              <a:t>An employee has made a report regardless of whether it is by:</a:t>
            </a:r>
          </a:p>
          <a:p>
            <a:pPr marL="914400" lvl="1" indent="-450850" algn="just"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E-mail, text message, note, letter, or memo;</a:t>
            </a:r>
          </a:p>
          <a:p>
            <a:pPr marL="914400" lvl="1" indent="-450850" algn="just"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Phone call, hotline call, or voicemail;</a:t>
            </a:r>
          </a:p>
          <a:p>
            <a:pPr marL="914400" lvl="1" indent="-450850" algn="just"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Snapchat, or social media message or post;</a:t>
            </a:r>
          </a:p>
          <a:p>
            <a:pPr marL="914400" lvl="1" indent="-450850" algn="just"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Sign language;</a:t>
            </a:r>
          </a:p>
          <a:p>
            <a:pPr marL="914400" lvl="1" indent="-450850" algn="just"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Scribbles on a bathroom wall; or</a:t>
            </a:r>
          </a:p>
          <a:p>
            <a:pPr marL="914400" lvl="1" indent="-450850" eaLnBrk="1" hangingPunct="1">
              <a:spcBef>
                <a:spcPts val="600"/>
              </a:spcBef>
              <a:spcAft>
                <a:spcPts val="600"/>
              </a:spcAft>
              <a:buClr>
                <a:schemeClr val="tx1"/>
              </a:buClr>
              <a:buFont typeface="Wingdings" panose="05000000000000000000" pitchFamily="2" charset="2"/>
              <a:buChar char="Ø"/>
            </a:pPr>
            <a:r>
              <a:rPr lang="en-US" altLang="en-US" sz="2100" dirty="0" smtClean="0">
                <a:solidFill>
                  <a:schemeClr val="bg2">
                    <a:lumMod val="10000"/>
                  </a:schemeClr>
                </a:solidFill>
                <a:latin typeface="+mn-lt"/>
              </a:rPr>
              <a:t>Other form of communication.</a:t>
            </a:r>
            <a:endParaRPr lang="ru-RU" altLang="en-US" sz="2100" dirty="0">
              <a:solidFill>
                <a:schemeClr val="bg2">
                  <a:lumMod val="10000"/>
                </a:schemeClr>
              </a:solidFill>
              <a:latin typeface="+mn-lt"/>
            </a:endParaRPr>
          </a:p>
        </p:txBody>
      </p:sp>
      <p:sp>
        <p:nvSpPr>
          <p:cNvPr id="3" name="Title 2"/>
          <p:cNvSpPr>
            <a:spLocks noGrp="1"/>
          </p:cNvSpPr>
          <p:nvPr>
            <p:ph type="ctrTitle"/>
          </p:nvPr>
        </p:nvSpPr>
        <p:spPr>
          <a:xfrm>
            <a:off x="611560" y="1484784"/>
            <a:ext cx="7848872" cy="576064"/>
          </a:xfrm>
        </p:spPr>
        <p:txBody>
          <a:bodyPr/>
          <a:lstStyle/>
          <a:p>
            <a:pPr algn="ctr">
              <a:defRPr/>
            </a:pPr>
            <a:r>
              <a:rPr lang="en-US" sz="3200" b="1" cap="small" dirty="0" smtClean="0">
                <a:latin typeface="+mn-lt"/>
              </a:rPr>
              <a:t>How Can a Report Be Communicated?</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31</a:t>
            </a:fld>
            <a:endParaRPr lang="en-US" sz="1000" dirty="0">
              <a:solidFill>
                <a:srgbClr val="9C4636">
                  <a:tint val="75000"/>
                </a:srgbClr>
              </a:solidFill>
            </a:endParaRPr>
          </a:p>
        </p:txBody>
      </p:sp>
    </p:spTree>
    <p:extLst>
      <p:ext uri="{BB962C8B-B14F-4D97-AF65-F5344CB8AC3E}">
        <p14:creationId xmlns:p14="http://schemas.microsoft.com/office/powerpoint/2010/main" val="2867313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772816"/>
            <a:ext cx="8208911" cy="4464496"/>
          </a:xfrm>
        </p:spPr>
        <p:txBody>
          <a:bodyPr>
            <a:noAutofit/>
          </a:bodyPr>
          <a:lstStyle/>
          <a:p>
            <a:pPr marL="457200" indent="-457200">
              <a:buClr>
                <a:schemeClr val="tx1"/>
              </a:buClr>
              <a:buFont typeface="Wingdings" panose="05000000000000000000" pitchFamily="2" charset="2"/>
              <a:buChar char="Ø"/>
            </a:pPr>
            <a:r>
              <a:rPr lang="en-US" sz="1800" dirty="0" smtClean="0">
                <a:solidFill>
                  <a:srgbClr val="000000"/>
                </a:solidFill>
                <a:latin typeface="+mn-lt"/>
              </a:rPr>
              <a:t>Susan </a:t>
            </a:r>
            <a:r>
              <a:rPr lang="en-US" sz="1800" dirty="0">
                <a:solidFill>
                  <a:srgbClr val="000000"/>
                </a:solidFill>
                <a:latin typeface="+mn-lt"/>
              </a:rPr>
              <a:t>requested </a:t>
            </a:r>
            <a:r>
              <a:rPr lang="en-US" sz="1800" dirty="0" smtClean="0">
                <a:solidFill>
                  <a:srgbClr val="000000"/>
                </a:solidFill>
                <a:latin typeface="+mn-lt"/>
              </a:rPr>
              <a:t>a schedule </a:t>
            </a:r>
            <a:r>
              <a:rPr lang="en-US" sz="1800" dirty="0">
                <a:solidFill>
                  <a:srgbClr val="000000"/>
                </a:solidFill>
                <a:latin typeface="+mn-lt"/>
              </a:rPr>
              <a:t>change when she was scheduled to work alone </a:t>
            </a:r>
            <a:r>
              <a:rPr lang="en-US" sz="1800" dirty="0" smtClean="0">
                <a:solidFill>
                  <a:srgbClr val="000000"/>
                </a:solidFill>
                <a:latin typeface="+mn-lt"/>
              </a:rPr>
              <a:t>with Jim. One of Susan’s coworkers told </a:t>
            </a:r>
            <a:r>
              <a:rPr lang="en-US" sz="1800" dirty="0">
                <a:solidFill>
                  <a:srgbClr val="000000"/>
                </a:solidFill>
                <a:latin typeface="+mn-lt"/>
              </a:rPr>
              <a:t>her supervisor, </a:t>
            </a:r>
            <a:r>
              <a:rPr lang="en-US" sz="1800" dirty="0" smtClean="0">
                <a:solidFill>
                  <a:srgbClr val="000000"/>
                </a:solidFill>
                <a:latin typeface="+mn-lt"/>
              </a:rPr>
              <a:t>Stacey, that </a:t>
            </a:r>
            <a:r>
              <a:rPr lang="en-US" sz="1800" dirty="0">
                <a:solidFill>
                  <a:srgbClr val="000000"/>
                </a:solidFill>
                <a:latin typeface="+mn-lt"/>
              </a:rPr>
              <a:t>Susan wanted to avoid working with </a:t>
            </a:r>
            <a:r>
              <a:rPr lang="en-US" sz="1800" dirty="0" smtClean="0">
                <a:solidFill>
                  <a:srgbClr val="000000"/>
                </a:solidFill>
                <a:latin typeface="+mn-lt"/>
              </a:rPr>
              <a:t>Jim. </a:t>
            </a:r>
          </a:p>
          <a:p>
            <a:pPr marL="457200" indent="-457200">
              <a:buClr>
                <a:schemeClr val="tx1"/>
              </a:buClr>
              <a:buFont typeface="Wingdings" panose="05000000000000000000" pitchFamily="2" charset="2"/>
              <a:buChar char="Ø"/>
            </a:pPr>
            <a:r>
              <a:rPr lang="en-US" sz="1800" dirty="0" smtClean="0">
                <a:solidFill>
                  <a:srgbClr val="000000"/>
                </a:solidFill>
                <a:latin typeface="+mn-lt"/>
              </a:rPr>
              <a:t>Jim told Stacey </a:t>
            </a:r>
            <a:r>
              <a:rPr lang="en-US" sz="1800" dirty="0">
                <a:solidFill>
                  <a:srgbClr val="000000"/>
                </a:solidFill>
                <a:latin typeface="+mn-lt"/>
              </a:rPr>
              <a:t>that he may have “done something or said </a:t>
            </a:r>
            <a:r>
              <a:rPr lang="en-US" sz="1800" dirty="0" smtClean="0">
                <a:solidFill>
                  <a:srgbClr val="000000"/>
                </a:solidFill>
                <a:latin typeface="+mn-lt"/>
              </a:rPr>
              <a:t>something that </a:t>
            </a:r>
            <a:r>
              <a:rPr lang="en-US" sz="1800" dirty="0">
                <a:solidFill>
                  <a:srgbClr val="000000"/>
                </a:solidFill>
                <a:latin typeface="+mn-lt"/>
              </a:rPr>
              <a:t>[he] should not have to Susan.” </a:t>
            </a:r>
            <a:endParaRPr lang="en-US" sz="1800" dirty="0" smtClean="0">
              <a:solidFill>
                <a:srgbClr val="000000"/>
              </a:solidFill>
              <a:latin typeface="+mn-lt"/>
            </a:endParaRPr>
          </a:p>
          <a:p>
            <a:pPr marL="457200" indent="-457200">
              <a:buClr>
                <a:schemeClr val="tx1"/>
              </a:buClr>
              <a:buFont typeface="Wingdings" panose="05000000000000000000" pitchFamily="2" charset="2"/>
              <a:buChar char="Ø"/>
            </a:pPr>
            <a:r>
              <a:rPr lang="en-US" sz="1800" dirty="0" smtClean="0">
                <a:solidFill>
                  <a:srgbClr val="000000"/>
                </a:solidFill>
                <a:latin typeface="+mn-lt"/>
              </a:rPr>
              <a:t>When </a:t>
            </a:r>
            <a:r>
              <a:rPr lang="en-US" sz="1800" dirty="0">
                <a:solidFill>
                  <a:srgbClr val="000000"/>
                </a:solidFill>
                <a:latin typeface="+mn-lt"/>
              </a:rPr>
              <a:t>Stacey </a:t>
            </a:r>
            <a:r>
              <a:rPr lang="en-US" sz="1800" dirty="0" smtClean="0">
                <a:solidFill>
                  <a:srgbClr val="000000"/>
                </a:solidFill>
                <a:latin typeface="+mn-lt"/>
              </a:rPr>
              <a:t>asked Susan </a:t>
            </a:r>
            <a:r>
              <a:rPr lang="en-US" sz="1800" dirty="0">
                <a:solidFill>
                  <a:srgbClr val="000000"/>
                </a:solidFill>
                <a:latin typeface="+mn-lt"/>
              </a:rPr>
              <a:t>about working with Jim, she became “teary and </a:t>
            </a:r>
            <a:r>
              <a:rPr lang="en-US" sz="1800" dirty="0" smtClean="0">
                <a:solidFill>
                  <a:srgbClr val="000000"/>
                </a:solidFill>
                <a:latin typeface="+mn-lt"/>
              </a:rPr>
              <a:t>red” and </a:t>
            </a:r>
            <a:r>
              <a:rPr lang="en-US" sz="1800" dirty="0">
                <a:solidFill>
                  <a:srgbClr val="000000"/>
                </a:solidFill>
                <a:latin typeface="+mn-lt"/>
              </a:rPr>
              <a:t>said “I can’t talk about it.” Stacey responded by saying</a:t>
            </a:r>
            <a:r>
              <a:rPr lang="en-US" sz="1800" dirty="0" smtClean="0">
                <a:solidFill>
                  <a:srgbClr val="000000"/>
                </a:solidFill>
                <a:latin typeface="+mn-lt"/>
              </a:rPr>
              <a:t>, “</a:t>
            </a:r>
            <a:r>
              <a:rPr lang="en-US" sz="1800" dirty="0">
                <a:solidFill>
                  <a:srgbClr val="000000"/>
                </a:solidFill>
                <a:latin typeface="+mn-lt"/>
              </a:rPr>
              <a:t>That’s good because I don’t want to know what happened</a:t>
            </a:r>
            <a:r>
              <a:rPr lang="en-US" sz="1800" dirty="0" smtClean="0">
                <a:solidFill>
                  <a:srgbClr val="000000"/>
                </a:solidFill>
                <a:latin typeface="+mn-lt"/>
              </a:rPr>
              <a:t>.”</a:t>
            </a:r>
          </a:p>
          <a:p>
            <a:pPr marL="457200" indent="-457200">
              <a:buClr>
                <a:schemeClr val="tx1"/>
              </a:buClr>
              <a:buFont typeface="Wingdings" panose="05000000000000000000" pitchFamily="2" charset="2"/>
              <a:buChar char="Ø"/>
            </a:pPr>
            <a:r>
              <a:rPr lang="en-US" sz="1800" dirty="0" smtClean="0">
                <a:solidFill>
                  <a:srgbClr val="000000"/>
                </a:solidFill>
                <a:latin typeface="+mn-lt"/>
              </a:rPr>
              <a:t>Under these </a:t>
            </a:r>
            <a:r>
              <a:rPr lang="en-US" sz="1800" dirty="0">
                <a:solidFill>
                  <a:srgbClr val="000000"/>
                </a:solidFill>
                <a:latin typeface="+mn-lt"/>
              </a:rPr>
              <a:t>circumstances, Stacey had enough information </a:t>
            </a:r>
            <a:r>
              <a:rPr lang="en-US" sz="1800" dirty="0" smtClean="0">
                <a:solidFill>
                  <a:srgbClr val="000000"/>
                </a:solidFill>
                <a:latin typeface="+mn-lt"/>
              </a:rPr>
              <a:t>to suspect that something is not right and needs to be investigated. </a:t>
            </a:r>
          </a:p>
          <a:p>
            <a:pPr marL="457200" indent="-457200">
              <a:buClr>
                <a:schemeClr val="tx1"/>
              </a:buClr>
              <a:buFont typeface="Wingdings" panose="05000000000000000000" pitchFamily="2" charset="2"/>
              <a:buChar char="Ø"/>
            </a:pPr>
            <a:r>
              <a:rPr lang="en-US" sz="1800" dirty="0" smtClean="0">
                <a:solidFill>
                  <a:srgbClr val="000000"/>
                </a:solidFill>
                <a:latin typeface="+mn-lt"/>
              </a:rPr>
              <a:t>As Susan’s supervisor</a:t>
            </a:r>
            <a:r>
              <a:rPr lang="en-US" sz="1800" dirty="0">
                <a:solidFill>
                  <a:srgbClr val="000000"/>
                </a:solidFill>
                <a:latin typeface="+mn-lt"/>
              </a:rPr>
              <a:t>, she had the responsibility to initiate a </a:t>
            </a:r>
            <a:r>
              <a:rPr lang="en-US" sz="1800" dirty="0" smtClean="0">
                <a:solidFill>
                  <a:srgbClr val="000000"/>
                </a:solidFill>
                <a:latin typeface="+mn-lt"/>
              </a:rPr>
              <a:t>formal inquiry</a:t>
            </a:r>
            <a:r>
              <a:rPr lang="en-US" sz="1800" dirty="0">
                <a:solidFill>
                  <a:srgbClr val="000000"/>
                </a:solidFill>
                <a:latin typeface="+mn-lt"/>
              </a:rPr>
              <a:t>, if she had the authority, or to notify another </a:t>
            </a:r>
            <a:r>
              <a:rPr lang="en-US" sz="1800" dirty="0" smtClean="0">
                <a:solidFill>
                  <a:srgbClr val="000000"/>
                </a:solidFill>
                <a:latin typeface="+mn-lt"/>
              </a:rPr>
              <a:t>official who </a:t>
            </a:r>
            <a:r>
              <a:rPr lang="en-US" sz="1800" dirty="0">
                <a:solidFill>
                  <a:srgbClr val="000000"/>
                </a:solidFill>
                <a:latin typeface="+mn-lt"/>
              </a:rPr>
              <a:t>did have the authority.</a:t>
            </a:r>
            <a:endParaRPr lang="ru-RU" altLang="en-US" sz="1800" dirty="0">
              <a:solidFill>
                <a:srgbClr val="000000"/>
              </a:solidFill>
              <a:latin typeface="+mn-lt"/>
            </a:endParaRPr>
          </a:p>
        </p:txBody>
      </p:sp>
      <p:sp>
        <p:nvSpPr>
          <p:cNvPr id="3" name="Title 2"/>
          <p:cNvSpPr>
            <a:spLocks noGrp="1"/>
          </p:cNvSpPr>
          <p:nvPr>
            <p:ph type="ctrTitle"/>
          </p:nvPr>
        </p:nvSpPr>
        <p:spPr>
          <a:xfrm>
            <a:off x="467544" y="1052736"/>
            <a:ext cx="8208911" cy="648071"/>
          </a:xfrm>
        </p:spPr>
        <p:txBody>
          <a:bodyPr/>
          <a:lstStyle/>
          <a:p>
            <a:pPr algn="ctr">
              <a:defRPr/>
            </a:pPr>
            <a:r>
              <a:rPr lang="en-US" sz="3200" b="1" cap="small" dirty="0" smtClean="0">
                <a:latin typeface="+mn-lt"/>
              </a:rPr>
              <a:t>Example of a report</a:t>
            </a:r>
            <a:endParaRPr lang="en-US" sz="3200" b="1" cap="small" dirty="0">
              <a:latin typeface="+mn-lt"/>
            </a:endParaRPr>
          </a:p>
        </p:txBody>
      </p:sp>
    </p:spTree>
    <p:extLst>
      <p:ext uri="{BB962C8B-B14F-4D97-AF65-F5344CB8AC3E}">
        <p14:creationId xmlns:p14="http://schemas.microsoft.com/office/powerpoint/2010/main" val="198508415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844824"/>
            <a:ext cx="8208912" cy="3544961"/>
          </a:xfrm>
        </p:spPr>
        <p:txBody>
          <a:bodyPr>
            <a:normAutofit/>
          </a:bodyPr>
          <a:lstStyle/>
          <a:p>
            <a:pPr marL="457200" indent="-457200">
              <a:buClr>
                <a:schemeClr val="tx1"/>
              </a:buClr>
              <a:buFont typeface="Wingdings" panose="05000000000000000000" pitchFamily="2" charset="2"/>
              <a:buChar char="Ø"/>
            </a:pPr>
            <a:r>
              <a:rPr lang="en-US" sz="2800" dirty="0">
                <a:solidFill>
                  <a:srgbClr val="000000"/>
                </a:solidFill>
                <a:latin typeface="+mn-lt"/>
              </a:rPr>
              <a:t>What should you do if an employee tells you that they don’t like or feel comfortable working with a particular co-worker, supervisor, or customer?</a:t>
            </a:r>
          </a:p>
          <a:p>
            <a:pPr marL="914400" lvl="1" indent="-457200">
              <a:buClr>
                <a:schemeClr val="tx1"/>
              </a:buClr>
              <a:buFont typeface="Wingdings" panose="05000000000000000000" pitchFamily="2" charset="2"/>
              <a:buChar char="Ø"/>
            </a:pPr>
            <a:r>
              <a:rPr lang="en-US" sz="2800" dirty="0">
                <a:solidFill>
                  <a:srgbClr val="000000"/>
                </a:solidFill>
                <a:latin typeface="+mn-lt"/>
              </a:rPr>
              <a:t>Follow </a:t>
            </a:r>
            <a:r>
              <a:rPr lang="en-US" sz="2800" dirty="0" smtClean="0">
                <a:solidFill>
                  <a:srgbClr val="000000"/>
                </a:solidFill>
                <a:latin typeface="+mn-lt"/>
              </a:rPr>
              <a:t>up, ask why</a:t>
            </a:r>
            <a:endParaRPr lang="en-US" sz="2800" dirty="0">
              <a:solidFill>
                <a:srgbClr val="000000"/>
              </a:solidFill>
              <a:latin typeface="+mn-lt"/>
            </a:endParaRPr>
          </a:p>
          <a:p>
            <a:pPr marL="342900" indent="-342900">
              <a:buClr>
                <a:schemeClr val="tx1"/>
              </a:buClr>
              <a:buFont typeface="Wingdings" panose="05000000000000000000" pitchFamily="2" charset="2"/>
              <a:buChar char="Ø"/>
            </a:pPr>
            <a:endParaRPr lang="en-US" sz="2800" dirty="0" smtClean="0"/>
          </a:p>
        </p:txBody>
      </p:sp>
      <p:sp>
        <p:nvSpPr>
          <p:cNvPr id="3" name="Title 2"/>
          <p:cNvSpPr>
            <a:spLocks noGrp="1"/>
          </p:cNvSpPr>
          <p:nvPr>
            <p:ph type="ctrTitle"/>
          </p:nvPr>
        </p:nvSpPr>
        <p:spPr>
          <a:xfrm>
            <a:off x="1691680" y="1052736"/>
            <a:ext cx="5939321" cy="720080"/>
          </a:xfrm>
        </p:spPr>
        <p:txBody>
          <a:bodyPr/>
          <a:lstStyle/>
          <a:p>
            <a:r>
              <a:rPr lang="en-US" sz="2800" b="1" cap="small" dirty="0">
                <a:latin typeface="+mj-lt"/>
              </a:rPr>
              <a:t>I Don’t Like Working With . . .</a:t>
            </a:r>
          </a:p>
        </p:txBody>
      </p:sp>
    </p:spTree>
    <p:extLst>
      <p:ext uri="{BB962C8B-B14F-4D97-AF65-F5344CB8AC3E}">
        <p14:creationId xmlns:p14="http://schemas.microsoft.com/office/powerpoint/2010/main" val="599915420"/>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564904"/>
            <a:ext cx="8064896" cy="3528392"/>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Emma was a finance manager who was supervised by Emmanuel, the finance director.</a:t>
            </a:r>
          </a:p>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She was terminated because her employer said her relationship with her coworkers had deteriorated.</a:t>
            </a:r>
            <a:r>
              <a:rPr lang="en-US" altLang="en-US" sz="2400" dirty="0">
                <a:solidFill>
                  <a:schemeClr val="bg2">
                    <a:lumMod val="10000"/>
                  </a:schemeClr>
                </a:solidFill>
                <a:latin typeface="+mn-lt"/>
              </a:rPr>
              <a:t> </a:t>
            </a:r>
            <a:endParaRPr lang="en-US" altLang="en-US" sz="2400" dirty="0" smtClean="0">
              <a:solidFill>
                <a:schemeClr val="bg2">
                  <a:lumMod val="10000"/>
                </a:schemeClr>
              </a:solidFill>
              <a:latin typeface="+mn-lt"/>
            </a:endParaRPr>
          </a:p>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When Emma was informed of her termination, she told the general manager and sales manager that Emmanuel had sexually harassed her. She had not previously made such a report to her employer.</a:t>
            </a:r>
          </a:p>
          <a:p>
            <a:pPr marL="457200" indent="-457200" eaLnBrk="1" hangingPunct="1">
              <a:spcBef>
                <a:spcPts val="600"/>
              </a:spcBef>
              <a:spcAft>
                <a:spcPts val="600"/>
              </a:spcAft>
              <a:buClr>
                <a:schemeClr val="tx1"/>
              </a:buClr>
              <a:buFont typeface="Wingdings" pitchFamily="2" charset="2"/>
              <a:buChar char="Ø"/>
            </a:pPr>
            <a:endParaRPr lang="en-US" altLang="en-US" sz="2600" dirty="0" smtClean="0">
              <a:solidFill>
                <a:schemeClr val="bg2">
                  <a:lumMod val="10000"/>
                </a:schemeClr>
              </a:solidFill>
              <a:latin typeface="+mn-lt"/>
            </a:endParaRPr>
          </a:p>
        </p:txBody>
      </p:sp>
      <p:sp>
        <p:nvSpPr>
          <p:cNvPr id="3" name="Title 2"/>
          <p:cNvSpPr>
            <a:spLocks noGrp="1"/>
          </p:cNvSpPr>
          <p:nvPr>
            <p:ph type="ctrTitle"/>
          </p:nvPr>
        </p:nvSpPr>
        <p:spPr>
          <a:xfrm>
            <a:off x="827584" y="1484784"/>
            <a:ext cx="7488832" cy="936104"/>
          </a:xfrm>
        </p:spPr>
        <p:txBody>
          <a:bodyPr/>
          <a:lstStyle/>
          <a:p>
            <a:pPr algn="ctr">
              <a:defRPr/>
            </a:pPr>
            <a:r>
              <a:rPr lang="en-US" sz="3200" b="1" cap="small" dirty="0" smtClean="0">
                <a:latin typeface="+mn-lt"/>
              </a:rPr>
              <a:t>Observing Harassment Is A Report Triggering Employer Action</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34</a:t>
            </a:fld>
            <a:endParaRPr lang="en-US" sz="1000" dirty="0">
              <a:solidFill>
                <a:srgbClr val="9C4636">
                  <a:tint val="75000"/>
                </a:srgbClr>
              </a:solidFill>
            </a:endParaRPr>
          </a:p>
        </p:txBody>
      </p:sp>
    </p:spTree>
    <p:extLst>
      <p:ext uri="{BB962C8B-B14F-4D97-AF65-F5344CB8AC3E}">
        <p14:creationId xmlns:p14="http://schemas.microsoft.com/office/powerpoint/2010/main" val="33076863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420888"/>
            <a:ext cx="8064896" cy="4032448"/>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200" dirty="0" smtClean="0">
                <a:solidFill>
                  <a:schemeClr val="bg2">
                    <a:lumMod val="10000"/>
                  </a:schemeClr>
                </a:solidFill>
                <a:latin typeface="+mn-lt"/>
              </a:rPr>
              <a:t>Emma reported that Emmanuel: </a:t>
            </a:r>
          </a:p>
          <a:p>
            <a:pPr marL="914400" lvl="1" indent="-457200" algn="just" eaLnBrk="1" hangingPunct="1">
              <a:spcBef>
                <a:spcPts val="600"/>
              </a:spcBef>
              <a:spcAft>
                <a:spcPts val="600"/>
              </a:spcAft>
              <a:buClr>
                <a:schemeClr val="tx1"/>
              </a:buClr>
              <a:buFont typeface="Wingdings" pitchFamily="2" charset="2"/>
              <a:buChar char="Ø"/>
            </a:pPr>
            <a:r>
              <a:rPr lang="en-US" altLang="en-US" sz="2200" dirty="0">
                <a:solidFill>
                  <a:schemeClr val="bg2">
                    <a:lumMod val="10000"/>
                  </a:schemeClr>
                </a:solidFill>
                <a:latin typeface="+mn-lt"/>
              </a:rPr>
              <a:t>F</a:t>
            </a:r>
            <a:r>
              <a:rPr lang="en-US" altLang="en-US" sz="2200" dirty="0" smtClean="0">
                <a:solidFill>
                  <a:schemeClr val="bg2">
                    <a:lumMod val="10000"/>
                  </a:schemeClr>
                </a:solidFill>
                <a:latin typeface="+mn-lt"/>
              </a:rPr>
              <a:t>requently commented about her body; </a:t>
            </a:r>
          </a:p>
          <a:p>
            <a:pPr marL="914400" lvl="1" indent="-457200" algn="just" eaLnBrk="1" hangingPunct="1">
              <a:spcBef>
                <a:spcPts val="600"/>
              </a:spcBef>
              <a:spcAft>
                <a:spcPts val="600"/>
              </a:spcAft>
              <a:buClr>
                <a:schemeClr val="tx1"/>
              </a:buClr>
              <a:buFont typeface="Wingdings" pitchFamily="2" charset="2"/>
              <a:buChar char="Ø"/>
            </a:pPr>
            <a:r>
              <a:rPr lang="en-US" altLang="en-US" sz="2200" dirty="0">
                <a:solidFill>
                  <a:schemeClr val="bg2">
                    <a:lumMod val="10000"/>
                  </a:schemeClr>
                </a:solidFill>
                <a:latin typeface="+mn-lt"/>
              </a:rPr>
              <a:t>A</a:t>
            </a:r>
            <a:r>
              <a:rPr lang="en-US" altLang="en-US" sz="2200" dirty="0" smtClean="0">
                <a:solidFill>
                  <a:schemeClr val="bg2">
                    <a:lumMod val="10000"/>
                  </a:schemeClr>
                </a:solidFill>
                <a:latin typeface="+mn-lt"/>
              </a:rPr>
              <a:t>sked her if they could sleep together so he could see her breasts; </a:t>
            </a:r>
          </a:p>
          <a:p>
            <a:pPr marL="914400" lvl="1" indent="-457200" algn="just" eaLnBrk="1" hangingPunct="1">
              <a:spcBef>
                <a:spcPts val="600"/>
              </a:spcBef>
              <a:spcAft>
                <a:spcPts val="600"/>
              </a:spcAft>
              <a:buClr>
                <a:schemeClr val="tx1"/>
              </a:buClr>
              <a:buFont typeface="Wingdings" pitchFamily="2" charset="2"/>
              <a:buChar char="Ø"/>
            </a:pPr>
            <a:r>
              <a:rPr lang="en-US" altLang="en-US" sz="2200" dirty="0">
                <a:solidFill>
                  <a:schemeClr val="bg2">
                    <a:lumMod val="10000"/>
                  </a:schemeClr>
                </a:solidFill>
                <a:latin typeface="+mn-lt"/>
              </a:rPr>
              <a:t>C</a:t>
            </a:r>
            <a:r>
              <a:rPr lang="en-US" altLang="en-US" sz="2200" dirty="0" smtClean="0">
                <a:solidFill>
                  <a:schemeClr val="bg2">
                    <a:lumMod val="10000"/>
                  </a:schemeClr>
                </a:solidFill>
                <a:latin typeface="+mn-lt"/>
              </a:rPr>
              <a:t>ommented at a sexual harassment training that “harassment” sounds like “her ass”; </a:t>
            </a:r>
          </a:p>
          <a:p>
            <a:pPr marL="914400" lvl="1" indent="-457200" algn="just" eaLnBrk="1" hangingPunct="1">
              <a:spcBef>
                <a:spcPts val="600"/>
              </a:spcBef>
              <a:spcAft>
                <a:spcPts val="600"/>
              </a:spcAft>
              <a:buClr>
                <a:schemeClr val="tx1"/>
              </a:buClr>
              <a:buFont typeface="Wingdings" pitchFamily="2" charset="2"/>
              <a:buChar char="Ø"/>
            </a:pPr>
            <a:r>
              <a:rPr lang="en-US" altLang="en-US" sz="2200" dirty="0" smtClean="0">
                <a:solidFill>
                  <a:schemeClr val="bg2">
                    <a:lumMod val="10000"/>
                  </a:schemeClr>
                </a:solidFill>
                <a:latin typeface="+mn-lt"/>
              </a:rPr>
              <a:t>Touched her butt; and </a:t>
            </a:r>
          </a:p>
          <a:p>
            <a:pPr marL="914400" lvl="1" indent="-457200" algn="just" eaLnBrk="1" hangingPunct="1">
              <a:spcBef>
                <a:spcPts val="600"/>
              </a:spcBef>
              <a:spcAft>
                <a:spcPts val="600"/>
              </a:spcAft>
              <a:buClr>
                <a:schemeClr val="tx1"/>
              </a:buClr>
              <a:buFont typeface="Wingdings" pitchFamily="2" charset="2"/>
              <a:buChar char="Ø"/>
            </a:pPr>
            <a:r>
              <a:rPr lang="en-US" altLang="en-US" sz="2200" dirty="0">
                <a:solidFill>
                  <a:schemeClr val="bg2">
                    <a:lumMod val="10000"/>
                  </a:schemeClr>
                </a:solidFill>
                <a:latin typeface="+mn-lt"/>
              </a:rPr>
              <a:t>A</a:t>
            </a:r>
            <a:r>
              <a:rPr lang="en-US" altLang="en-US" sz="2200" dirty="0" smtClean="0">
                <a:solidFill>
                  <a:schemeClr val="bg2">
                    <a:lumMod val="10000"/>
                  </a:schemeClr>
                </a:solidFill>
                <a:latin typeface="+mn-lt"/>
              </a:rPr>
              <a:t>ttempted to throw coins down her shirt on multiple occasions.</a:t>
            </a:r>
          </a:p>
        </p:txBody>
      </p:sp>
      <p:sp>
        <p:nvSpPr>
          <p:cNvPr id="3" name="Title 2"/>
          <p:cNvSpPr>
            <a:spLocks noGrp="1"/>
          </p:cNvSpPr>
          <p:nvPr>
            <p:ph type="ctrTitle"/>
          </p:nvPr>
        </p:nvSpPr>
        <p:spPr>
          <a:xfrm>
            <a:off x="827584" y="1412776"/>
            <a:ext cx="7488832" cy="936104"/>
          </a:xfrm>
        </p:spPr>
        <p:txBody>
          <a:bodyPr/>
          <a:lstStyle/>
          <a:p>
            <a:pPr algn="ctr">
              <a:defRPr/>
            </a:pPr>
            <a:r>
              <a:rPr lang="en-US" sz="3200" b="1" cap="small" dirty="0" smtClean="0">
                <a:latin typeface="+mn-lt"/>
              </a:rPr>
              <a:t>Observing Harassment Is A Report Triggering Employer Action</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35</a:t>
            </a:fld>
            <a:endParaRPr lang="en-US" sz="1000" dirty="0">
              <a:solidFill>
                <a:srgbClr val="9C4636">
                  <a:tint val="75000"/>
                </a:srgbClr>
              </a:solidFill>
            </a:endParaRPr>
          </a:p>
        </p:txBody>
      </p:sp>
    </p:spTree>
    <p:extLst>
      <p:ext uri="{BB962C8B-B14F-4D97-AF65-F5344CB8AC3E}">
        <p14:creationId xmlns:p14="http://schemas.microsoft.com/office/powerpoint/2010/main" val="32073511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492896"/>
            <a:ext cx="8064896" cy="2160240"/>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At trial, Emma presented evidence that the general sales manager observed Emmanuel trying to throw coins down her shirt.</a:t>
            </a:r>
          </a:p>
          <a:p>
            <a:pPr marL="457200" indent="-457200" algn="just" eaLnBrk="1" hangingPunct="1">
              <a:spcBef>
                <a:spcPts val="600"/>
              </a:spcBef>
              <a:spcAft>
                <a:spcPts val="600"/>
              </a:spcAft>
              <a:buClr>
                <a:schemeClr val="tx1"/>
              </a:buClr>
              <a:buFont typeface="Wingdings" pitchFamily="2" charset="2"/>
              <a:buChar char="Ø"/>
            </a:pPr>
            <a:r>
              <a:rPr lang="en-US" altLang="en-US" sz="2600" b="1" dirty="0" smtClean="0">
                <a:solidFill>
                  <a:schemeClr val="bg2">
                    <a:lumMod val="10000"/>
                  </a:schemeClr>
                </a:solidFill>
                <a:latin typeface="+mn-lt"/>
              </a:rPr>
              <a:t>Jury verdict: </a:t>
            </a:r>
            <a:r>
              <a:rPr lang="en-US" altLang="en-US" sz="2600" dirty="0" smtClean="0">
                <a:solidFill>
                  <a:schemeClr val="bg2">
                    <a:lumMod val="10000"/>
                  </a:schemeClr>
                </a:solidFill>
                <a:latin typeface="+mn-lt"/>
              </a:rPr>
              <a:t>$540,000 in favor of employee.</a:t>
            </a:r>
            <a:endParaRPr lang="en-US" altLang="en-US" sz="2600" b="1" dirty="0" smtClean="0">
              <a:solidFill>
                <a:schemeClr val="bg2">
                  <a:lumMod val="10000"/>
                </a:schemeClr>
              </a:solidFill>
              <a:latin typeface="+mn-lt"/>
            </a:endParaRPr>
          </a:p>
        </p:txBody>
      </p:sp>
      <p:sp>
        <p:nvSpPr>
          <p:cNvPr id="3" name="Title 2"/>
          <p:cNvSpPr>
            <a:spLocks noGrp="1"/>
          </p:cNvSpPr>
          <p:nvPr>
            <p:ph type="ctrTitle"/>
          </p:nvPr>
        </p:nvSpPr>
        <p:spPr>
          <a:xfrm>
            <a:off x="827584" y="1340768"/>
            <a:ext cx="7488832" cy="1008112"/>
          </a:xfrm>
        </p:spPr>
        <p:txBody>
          <a:bodyPr/>
          <a:lstStyle/>
          <a:p>
            <a:pPr algn="ctr">
              <a:defRPr/>
            </a:pPr>
            <a:r>
              <a:rPr lang="en-US" sz="2800" b="1" cap="small" dirty="0" smtClean="0">
                <a:latin typeface="+mn-lt"/>
              </a:rPr>
              <a:t>Observing </a:t>
            </a:r>
            <a:r>
              <a:rPr lang="en-US" sz="2800" b="1" cap="small" dirty="0">
                <a:latin typeface="+mn-lt"/>
              </a:rPr>
              <a:t>Harassment Is A Report Triggering Employer Action</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36</a:t>
            </a:fld>
            <a:endParaRPr lang="en-US" sz="1000">
              <a:solidFill>
                <a:srgbClr val="9C4636">
                  <a:tint val="75000"/>
                </a:srgbClr>
              </a:solidFill>
            </a:endParaRPr>
          </a:p>
        </p:txBody>
      </p:sp>
    </p:spTree>
    <p:extLst>
      <p:ext uri="{BB962C8B-B14F-4D97-AF65-F5344CB8AC3E}">
        <p14:creationId xmlns:p14="http://schemas.microsoft.com/office/powerpoint/2010/main" val="2020444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060848"/>
            <a:ext cx="8064896" cy="3816424"/>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Ashley, a twenty-year old, became a sales associate.</a:t>
            </a:r>
          </a:p>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Her male co-workers then engaged in a “campaign” to harass her, including her male manager, Richard. Richard nicknamed Ashley “Trixie,” frequently told her how “cute” she looked, commented on the size of her breasts, and groped her.</a:t>
            </a:r>
          </a:p>
        </p:txBody>
      </p:sp>
      <p:sp>
        <p:nvSpPr>
          <p:cNvPr id="3" name="Title 2"/>
          <p:cNvSpPr>
            <a:spLocks noGrp="1"/>
          </p:cNvSpPr>
          <p:nvPr>
            <p:ph type="ctrTitle"/>
          </p:nvPr>
        </p:nvSpPr>
        <p:spPr>
          <a:xfrm>
            <a:off x="827584" y="1412776"/>
            <a:ext cx="7488832" cy="576064"/>
          </a:xfrm>
        </p:spPr>
        <p:txBody>
          <a:bodyPr/>
          <a:lstStyle/>
          <a:p>
            <a:pPr algn="ctr">
              <a:defRPr/>
            </a:pPr>
            <a:r>
              <a:rPr lang="en-US" sz="3200" b="1" cap="small" dirty="0" smtClean="0">
                <a:latin typeface="+mn-lt"/>
              </a:rPr>
              <a:t>Doing Nothing About Harassment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37</a:t>
            </a:fld>
            <a:endParaRPr lang="en-US" sz="1000" dirty="0">
              <a:solidFill>
                <a:srgbClr val="9C4636">
                  <a:tint val="75000"/>
                </a:srgbClr>
              </a:solidFill>
            </a:endParaRPr>
          </a:p>
        </p:txBody>
      </p:sp>
    </p:spTree>
    <p:extLst>
      <p:ext uri="{BB962C8B-B14F-4D97-AF65-F5344CB8AC3E}">
        <p14:creationId xmlns:p14="http://schemas.microsoft.com/office/powerpoint/2010/main" val="233673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132856"/>
            <a:ext cx="8064896" cy="3816424"/>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When Ashley was sitting on the stockroom floor, Richard approached her from behind</a:t>
            </a:r>
            <a:r>
              <a:rPr lang="en-US" altLang="en-US" sz="2600" dirty="0">
                <a:solidFill>
                  <a:schemeClr val="bg2">
                    <a:lumMod val="10000"/>
                  </a:schemeClr>
                </a:solidFill>
                <a:latin typeface="+mn-lt"/>
              </a:rPr>
              <a:t> </a:t>
            </a:r>
            <a:r>
              <a:rPr lang="en-US" altLang="en-US" sz="2600" dirty="0" smtClean="0">
                <a:solidFill>
                  <a:schemeClr val="bg2">
                    <a:lumMod val="10000"/>
                  </a:schemeClr>
                </a:solidFill>
                <a:latin typeface="+mn-lt"/>
              </a:rPr>
              <a:t>and sexually assaulted her.</a:t>
            </a:r>
          </a:p>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The next month, Richard pushed Ashley down on a sofa in a back room, lifted her shirt, and restrained her and assaulted her a second time.</a:t>
            </a:r>
          </a:p>
        </p:txBody>
      </p:sp>
      <p:sp>
        <p:nvSpPr>
          <p:cNvPr id="3" name="Title 2"/>
          <p:cNvSpPr>
            <a:spLocks noGrp="1"/>
          </p:cNvSpPr>
          <p:nvPr>
            <p:ph type="ctrTitle"/>
          </p:nvPr>
        </p:nvSpPr>
        <p:spPr>
          <a:xfrm>
            <a:off x="827584" y="1412776"/>
            <a:ext cx="7488832" cy="576064"/>
          </a:xfrm>
        </p:spPr>
        <p:txBody>
          <a:bodyPr/>
          <a:lstStyle/>
          <a:p>
            <a:pPr algn="ctr">
              <a:defRPr/>
            </a:pPr>
            <a:r>
              <a:rPr lang="en-US" sz="3200" b="1" cap="small" dirty="0" smtClean="0">
                <a:latin typeface="+mn-lt"/>
              </a:rPr>
              <a:t>Doing Nothing About Harassment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38</a:t>
            </a:fld>
            <a:endParaRPr lang="en-US" sz="1000" dirty="0">
              <a:solidFill>
                <a:srgbClr val="9C4636">
                  <a:tint val="75000"/>
                </a:srgbClr>
              </a:solidFill>
            </a:endParaRPr>
          </a:p>
        </p:txBody>
      </p:sp>
    </p:spTree>
    <p:extLst>
      <p:ext uri="{BB962C8B-B14F-4D97-AF65-F5344CB8AC3E}">
        <p14:creationId xmlns:p14="http://schemas.microsoft.com/office/powerpoint/2010/main" val="21513316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132856"/>
            <a:ext cx="8064896" cy="3816424"/>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Ashley called her employer’s sexual-harassment hotline. She left a message that was never returned.</a:t>
            </a:r>
          </a:p>
          <a:p>
            <a:pPr marL="457200" indent="-45720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Thereafter, Ashley sued her employer for sexual harassment.</a:t>
            </a:r>
          </a:p>
          <a:p>
            <a:pPr marL="457200" indent="-457200" algn="just" eaLnBrk="1" hangingPunct="1">
              <a:spcBef>
                <a:spcPts val="600"/>
              </a:spcBef>
              <a:spcAft>
                <a:spcPts val="600"/>
              </a:spcAft>
              <a:buClr>
                <a:schemeClr val="tx1"/>
              </a:buClr>
              <a:buFont typeface="Wingdings" pitchFamily="2" charset="2"/>
              <a:buChar char="Ø"/>
            </a:pPr>
            <a:r>
              <a:rPr lang="en-US" altLang="en-US" sz="2600" b="1" dirty="0">
                <a:solidFill>
                  <a:schemeClr val="bg2">
                    <a:lumMod val="10000"/>
                  </a:schemeClr>
                </a:solidFill>
                <a:latin typeface="+mn-lt"/>
              </a:rPr>
              <a:t>Jury Verdict: </a:t>
            </a:r>
            <a:r>
              <a:rPr lang="en-US" altLang="en-US" sz="2600" dirty="0">
                <a:solidFill>
                  <a:schemeClr val="bg2">
                    <a:lumMod val="10000"/>
                  </a:schemeClr>
                </a:solidFill>
                <a:latin typeface="+mn-lt"/>
              </a:rPr>
              <a:t>$95 million in favor of employee</a:t>
            </a:r>
            <a:r>
              <a:rPr lang="en-US" altLang="en-US" sz="2600" dirty="0" smtClean="0">
                <a:solidFill>
                  <a:schemeClr val="bg2">
                    <a:lumMod val="10000"/>
                  </a:schemeClr>
                </a:solidFill>
                <a:latin typeface="+mn-lt"/>
              </a:rPr>
              <a:t>.</a:t>
            </a:r>
            <a:endParaRPr lang="en-US" altLang="en-US" sz="2600" dirty="0">
              <a:solidFill>
                <a:schemeClr val="bg2">
                  <a:lumMod val="10000"/>
                </a:schemeClr>
              </a:solidFill>
              <a:latin typeface="+mn-lt"/>
            </a:endParaRPr>
          </a:p>
        </p:txBody>
      </p:sp>
      <p:sp>
        <p:nvSpPr>
          <p:cNvPr id="3" name="Title 2"/>
          <p:cNvSpPr>
            <a:spLocks noGrp="1"/>
          </p:cNvSpPr>
          <p:nvPr>
            <p:ph type="ctrTitle"/>
          </p:nvPr>
        </p:nvSpPr>
        <p:spPr>
          <a:xfrm>
            <a:off x="899592" y="1484784"/>
            <a:ext cx="7488832" cy="576064"/>
          </a:xfrm>
        </p:spPr>
        <p:txBody>
          <a:bodyPr/>
          <a:lstStyle/>
          <a:p>
            <a:pPr algn="ctr">
              <a:defRPr/>
            </a:pPr>
            <a:r>
              <a:rPr lang="en-US" sz="3200" b="1" cap="small" dirty="0" smtClean="0">
                <a:latin typeface="+mn-lt"/>
              </a:rPr>
              <a:t>Doing Nothing About Harassment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39</a:t>
            </a:fld>
            <a:endParaRPr lang="en-US" sz="1000" dirty="0">
              <a:solidFill>
                <a:srgbClr val="9C4636">
                  <a:tint val="75000"/>
                </a:srgbClr>
              </a:solidFill>
            </a:endParaRPr>
          </a:p>
        </p:txBody>
      </p:sp>
    </p:spTree>
    <p:extLst>
      <p:ext uri="{BB962C8B-B14F-4D97-AF65-F5344CB8AC3E}">
        <p14:creationId xmlns:p14="http://schemas.microsoft.com/office/powerpoint/2010/main" val="33179082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05001"/>
            <a:ext cx="8208912" cy="3810000"/>
          </a:xfrm>
        </p:spPr>
        <p:txBody>
          <a:bodyPr>
            <a:normAutofit fontScale="92500" lnSpcReduction="20000"/>
          </a:bodyPr>
          <a:lstStyle/>
          <a:p>
            <a:pPr marL="4572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Employees are protected if they engage in </a:t>
            </a:r>
            <a:r>
              <a:rPr lang="en-US" sz="2800" dirty="0" smtClean="0">
                <a:solidFill>
                  <a:srgbClr val="000000"/>
                </a:solidFill>
                <a:latin typeface="+mn-lt"/>
              </a:rPr>
              <a:t>“protected </a:t>
            </a:r>
            <a:r>
              <a:rPr lang="en-US" sz="2800" dirty="0">
                <a:solidFill>
                  <a:srgbClr val="000000"/>
                </a:solidFill>
                <a:latin typeface="+mn-lt"/>
              </a:rPr>
              <a:t>activity</a:t>
            </a:r>
            <a:r>
              <a:rPr lang="en-US" sz="2800" dirty="0" smtClean="0">
                <a:solidFill>
                  <a:srgbClr val="000000"/>
                </a:solidFill>
                <a:latin typeface="+mn-lt"/>
              </a:rPr>
              <a:t>,” </a:t>
            </a:r>
            <a:r>
              <a:rPr lang="en-US" sz="2800" dirty="0">
                <a:solidFill>
                  <a:srgbClr val="000000"/>
                </a:solidFill>
                <a:latin typeface="+mn-lt"/>
              </a:rPr>
              <a:t>which includes:  </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Opposing a practice believed to be unlawful discrimination;</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Communicating with a supervisor about discrimination or harassment;</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Participating in an employment discrimination proceeding; or</a:t>
            </a:r>
          </a:p>
          <a:p>
            <a:pPr marL="914400" indent="-457200">
              <a:lnSpc>
                <a:spcPct val="100000"/>
              </a:lnSpc>
              <a:spcBef>
                <a:spcPts val="1200"/>
              </a:spcBef>
              <a:buClr>
                <a:schemeClr val="tx1"/>
              </a:buClr>
              <a:buFont typeface="Wingdings" panose="05000000000000000000" pitchFamily="2" charset="2"/>
              <a:buChar char="Ø"/>
            </a:pPr>
            <a:r>
              <a:rPr lang="en-US" sz="2800" dirty="0">
                <a:solidFill>
                  <a:srgbClr val="000000"/>
                </a:solidFill>
                <a:latin typeface="+mn-lt"/>
              </a:rPr>
              <a:t>Requesting a reasonable </a:t>
            </a:r>
            <a:r>
              <a:rPr lang="en-US" sz="2800" dirty="0" smtClean="0">
                <a:solidFill>
                  <a:srgbClr val="000000"/>
                </a:solidFill>
                <a:latin typeface="+mn-lt"/>
              </a:rPr>
              <a:t>accommodation.</a:t>
            </a:r>
            <a:endParaRPr lang="en-US" dirty="0"/>
          </a:p>
        </p:txBody>
      </p:sp>
      <p:sp>
        <p:nvSpPr>
          <p:cNvPr id="3" name="Title 2"/>
          <p:cNvSpPr>
            <a:spLocks noGrp="1"/>
          </p:cNvSpPr>
          <p:nvPr>
            <p:ph type="ctrTitle"/>
          </p:nvPr>
        </p:nvSpPr>
        <p:spPr>
          <a:xfrm>
            <a:off x="1219200" y="1066800"/>
            <a:ext cx="6705600" cy="638969"/>
          </a:xfrm>
        </p:spPr>
        <p:txBody>
          <a:bodyPr>
            <a:noAutofit/>
          </a:bodyPr>
          <a:lstStyle/>
          <a:p>
            <a:pPr algn="ctr"/>
            <a:r>
              <a:rPr lang="en-US" sz="3200" b="1" cap="small" dirty="0">
                <a:latin typeface="+mn-lt"/>
              </a:rPr>
              <a:t>Retaliation </a:t>
            </a:r>
            <a:endParaRPr lang="en-US" sz="3200" dirty="0">
              <a:latin typeface="+mn-lt"/>
            </a:endParaRPr>
          </a:p>
        </p:txBody>
      </p:sp>
    </p:spTree>
    <p:extLst>
      <p:ext uri="{BB962C8B-B14F-4D97-AF65-F5344CB8AC3E}">
        <p14:creationId xmlns:p14="http://schemas.microsoft.com/office/powerpoint/2010/main" val="3256208644"/>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988840"/>
            <a:ext cx="8064896" cy="4392488"/>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100" dirty="0" smtClean="0">
                <a:solidFill>
                  <a:schemeClr val="bg2">
                    <a:lumMod val="10000"/>
                  </a:schemeClr>
                </a:solidFill>
                <a:latin typeface="+mn-lt"/>
              </a:rPr>
              <a:t>Cole was a male truck driver who was harassed by his co-worker, Dan, for five years.</a:t>
            </a:r>
          </a:p>
          <a:p>
            <a:pPr marL="457200" indent="-457200" algn="just" eaLnBrk="1" hangingPunct="1">
              <a:spcBef>
                <a:spcPts val="600"/>
              </a:spcBef>
              <a:spcAft>
                <a:spcPts val="600"/>
              </a:spcAft>
              <a:buClr>
                <a:schemeClr val="tx1"/>
              </a:buClr>
              <a:buFont typeface="Wingdings" pitchFamily="2" charset="2"/>
              <a:buChar char="Ø"/>
            </a:pPr>
            <a:r>
              <a:rPr lang="en-US" altLang="en-US" sz="2100" dirty="0" smtClean="0">
                <a:solidFill>
                  <a:schemeClr val="bg2">
                    <a:lumMod val="10000"/>
                  </a:schemeClr>
                </a:solidFill>
                <a:latin typeface="+mn-lt"/>
              </a:rPr>
              <a:t>Dan harassed Cole by:</a:t>
            </a:r>
          </a:p>
          <a:p>
            <a:pPr marL="914400" lvl="1" indent="-457200" algn="just" eaLnBrk="1" hangingPunct="1">
              <a:spcBef>
                <a:spcPts val="600"/>
              </a:spcBef>
              <a:spcAft>
                <a:spcPts val="600"/>
              </a:spcAft>
              <a:buClr>
                <a:schemeClr val="tx1"/>
              </a:buClr>
              <a:buFont typeface="Wingdings" pitchFamily="2" charset="2"/>
              <a:buChar char="Ø"/>
            </a:pPr>
            <a:r>
              <a:rPr lang="en-US" sz="2100" dirty="0">
                <a:solidFill>
                  <a:srgbClr val="000000"/>
                </a:solidFill>
                <a:latin typeface="+mj-lt"/>
              </a:rPr>
              <a:t>R</a:t>
            </a:r>
            <a:r>
              <a:rPr lang="en-US" sz="2100" dirty="0" smtClean="0">
                <a:solidFill>
                  <a:srgbClr val="000000"/>
                </a:solidFill>
                <a:latin typeface="+mj-lt"/>
              </a:rPr>
              <a:t>epeatedly </a:t>
            </a:r>
            <a:r>
              <a:rPr lang="en-US" sz="2100" dirty="0">
                <a:solidFill>
                  <a:srgbClr val="000000"/>
                </a:solidFill>
                <a:latin typeface="+mj-lt"/>
              </a:rPr>
              <a:t>lying to new employees by telling them that Cole was gay, even though he was </a:t>
            </a:r>
            <a:r>
              <a:rPr lang="en-US" sz="2100" dirty="0" smtClean="0">
                <a:solidFill>
                  <a:srgbClr val="000000"/>
                </a:solidFill>
                <a:latin typeface="+mj-lt"/>
              </a:rPr>
              <a:t>not;</a:t>
            </a:r>
          </a:p>
          <a:p>
            <a:pPr marL="914400" lvl="1" indent="-457200" algn="just" eaLnBrk="1" hangingPunct="1">
              <a:spcBef>
                <a:spcPts val="600"/>
              </a:spcBef>
              <a:spcAft>
                <a:spcPts val="600"/>
              </a:spcAft>
              <a:buClr>
                <a:schemeClr val="tx1"/>
              </a:buClr>
              <a:buFont typeface="Wingdings" pitchFamily="2" charset="2"/>
              <a:buChar char="Ø"/>
            </a:pPr>
            <a:r>
              <a:rPr lang="en-US" sz="2100" dirty="0" smtClean="0">
                <a:solidFill>
                  <a:srgbClr val="000000"/>
                </a:solidFill>
                <a:latin typeface="+mj-lt"/>
              </a:rPr>
              <a:t>Put Cole </a:t>
            </a:r>
            <a:r>
              <a:rPr lang="en-US" sz="2100" dirty="0">
                <a:solidFill>
                  <a:srgbClr val="000000"/>
                </a:solidFill>
                <a:latin typeface="+mj-lt"/>
              </a:rPr>
              <a:t>in a headlock and pretended to kiss </a:t>
            </a:r>
            <a:r>
              <a:rPr lang="en-US" sz="2100" dirty="0" smtClean="0">
                <a:solidFill>
                  <a:srgbClr val="000000"/>
                </a:solidFill>
                <a:latin typeface="+mj-lt"/>
              </a:rPr>
              <a:t>him;</a:t>
            </a:r>
          </a:p>
          <a:p>
            <a:pPr marL="914400" lvl="1" indent="-457200" algn="just" eaLnBrk="1" hangingPunct="1">
              <a:spcBef>
                <a:spcPts val="600"/>
              </a:spcBef>
              <a:spcAft>
                <a:spcPts val="600"/>
              </a:spcAft>
              <a:buClr>
                <a:schemeClr val="tx1"/>
              </a:buClr>
              <a:buFont typeface="Wingdings" pitchFamily="2" charset="2"/>
              <a:buChar char="Ø"/>
            </a:pPr>
            <a:r>
              <a:rPr lang="en-US" sz="2100" dirty="0">
                <a:solidFill>
                  <a:srgbClr val="000000"/>
                </a:solidFill>
                <a:latin typeface="+mj-lt"/>
              </a:rPr>
              <a:t>B</a:t>
            </a:r>
            <a:r>
              <a:rPr lang="en-US" sz="2100" dirty="0" smtClean="0">
                <a:solidFill>
                  <a:srgbClr val="000000"/>
                </a:solidFill>
                <a:latin typeface="+mj-lt"/>
              </a:rPr>
              <a:t>rushed </a:t>
            </a:r>
            <a:r>
              <a:rPr lang="en-US" sz="2100" dirty="0">
                <a:solidFill>
                  <a:srgbClr val="000000"/>
                </a:solidFill>
                <a:latin typeface="+mj-lt"/>
              </a:rPr>
              <a:t>Cole’s buttocks with his </a:t>
            </a:r>
            <a:r>
              <a:rPr lang="en-US" sz="2100" dirty="0" smtClean="0">
                <a:solidFill>
                  <a:srgbClr val="000000"/>
                </a:solidFill>
                <a:latin typeface="+mj-lt"/>
              </a:rPr>
              <a:t>hands;</a:t>
            </a:r>
          </a:p>
          <a:p>
            <a:pPr marL="914400" lvl="1" indent="-457200" algn="just" eaLnBrk="1" hangingPunct="1">
              <a:spcBef>
                <a:spcPts val="600"/>
              </a:spcBef>
              <a:spcAft>
                <a:spcPts val="600"/>
              </a:spcAft>
              <a:buClr>
                <a:schemeClr val="tx1"/>
              </a:buClr>
              <a:buFont typeface="Wingdings" pitchFamily="2" charset="2"/>
              <a:buChar char="Ø"/>
            </a:pPr>
            <a:r>
              <a:rPr lang="en-US" sz="2100" dirty="0">
                <a:solidFill>
                  <a:srgbClr val="000000"/>
                </a:solidFill>
                <a:latin typeface="+mj-lt"/>
              </a:rPr>
              <a:t>R</a:t>
            </a:r>
            <a:r>
              <a:rPr lang="en-US" sz="2100" dirty="0" smtClean="0">
                <a:solidFill>
                  <a:srgbClr val="000000"/>
                </a:solidFill>
                <a:latin typeface="+mj-lt"/>
              </a:rPr>
              <a:t>ubbed </a:t>
            </a:r>
            <a:r>
              <a:rPr lang="en-US" sz="2100" dirty="0">
                <a:solidFill>
                  <a:srgbClr val="000000"/>
                </a:solidFill>
                <a:latin typeface="+mj-lt"/>
              </a:rPr>
              <a:t>his genitals on Cole’s arm; </a:t>
            </a:r>
            <a:endParaRPr lang="en-US" sz="2100" dirty="0" smtClean="0">
              <a:solidFill>
                <a:srgbClr val="000000"/>
              </a:solidFill>
              <a:latin typeface="+mj-lt"/>
            </a:endParaRPr>
          </a:p>
          <a:p>
            <a:pPr marL="914400" lvl="1" indent="-457200" algn="just" eaLnBrk="1" hangingPunct="1">
              <a:spcBef>
                <a:spcPts val="600"/>
              </a:spcBef>
              <a:spcAft>
                <a:spcPts val="600"/>
              </a:spcAft>
              <a:buClr>
                <a:schemeClr val="tx1"/>
              </a:buClr>
              <a:buFont typeface="Wingdings" pitchFamily="2" charset="2"/>
              <a:buChar char="Ø"/>
            </a:pPr>
            <a:r>
              <a:rPr lang="en-US" sz="2100" dirty="0">
                <a:solidFill>
                  <a:srgbClr val="000000"/>
                </a:solidFill>
                <a:latin typeface="+mj-lt"/>
              </a:rPr>
              <a:t>S</a:t>
            </a:r>
            <a:r>
              <a:rPr lang="en-US" sz="2100" dirty="0" smtClean="0">
                <a:solidFill>
                  <a:srgbClr val="000000"/>
                </a:solidFill>
                <a:latin typeface="+mj-lt"/>
              </a:rPr>
              <a:t>howed </a:t>
            </a:r>
            <a:r>
              <a:rPr lang="en-US" sz="2100" dirty="0">
                <a:solidFill>
                  <a:srgbClr val="000000"/>
                </a:solidFill>
                <a:latin typeface="+mj-lt"/>
              </a:rPr>
              <a:t>Cole pornographic images on his phone; and </a:t>
            </a:r>
          </a:p>
          <a:p>
            <a:pPr marL="914400" lvl="1" indent="-457200" algn="just" eaLnBrk="1" hangingPunct="1">
              <a:spcBef>
                <a:spcPts val="600"/>
              </a:spcBef>
              <a:spcAft>
                <a:spcPts val="600"/>
              </a:spcAft>
              <a:buClr>
                <a:schemeClr val="tx1"/>
              </a:buClr>
              <a:buFont typeface="Wingdings" pitchFamily="2" charset="2"/>
              <a:buChar char="Ø"/>
            </a:pPr>
            <a:r>
              <a:rPr lang="en-US" sz="2100" dirty="0">
                <a:solidFill>
                  <a:srgbClr val="000000"/>
                </a:solidFill>
                <a:latin typeface="+mj-lt"/>
              </a:rPr>
              <a:t>P</a:t>
            </a:r>
            <a:r>
              <a:rPr lang="en-US" sz="2100" dirty="0" smtClean="0">
                <a:solidFill>
                  <a:srgbClr val="000000"/>
                </a:solidFill>
                <a:latin typeface="+mj-lt"/>
              </a:rPr>
              <a:t>inched </a:t>
            </a:r>
            <a:r>
              <a:rPr lang="en-US" sz="2100" dirty="0">
                <a:solidFill>
                  <a:srgbClr val="000000"/>
                </a:solidFill>
                <a:latin typeface="+mj-lt"/>
              </a:rPr>
              <a:t>his nipples, among other harassing </a:t>
            </a:r>
            <a:r>
              <a:rPr lang="en-US" sz="2100" dirty="0" smtClean="0">
                <a:solidFill>
                  <a:srgbClr val="000000"/>
                </a:solidFill>
                <a:latin typeface="+mj-lt"/>
              </a:rPr>
              <a:t>conduct.</a:t>
            </a:r>
          </a:p>
        </p:txBody>
      </p:sp>
      <p:sp>
        <p:nvSpPr>
          <p:cNvPr id="3" name="Title 2"/>
          <p:cNvSpPr>
            <a:spLocks noGrp="1"/>
          </p:cNvSpPr>
          <p:nvPr>
            <p:ph type="ctrTitle"/>
          </p:nvPr>
        </p:nvSpPr>
        <p:spPr>
          <a:xfrm>
            <a:off x="827584" y="1412776"/>
            <a:ext cx="7488832" cy="576064"/>
          </a:xfrm>
        </p:spPr>
        <p:txBody>
          <a:bodyPr/>
          <a:lstStyle/>
          <a:p>
            <a:pPr algn="ctr">
              <a:defRPr/>
            </a:pPr>
            <a:r>
              <a:rPr lang="en-US" sz="3200" b="1" cap="small" dirty="0" smtClean="0">
                <a:latin typeface="+mn-lt"/>
              </a:rPr>
              <a:t>Telling Employee to “Deal With It”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40</a:t>
            </a:fld>
            <a:endParaRPr lang="en-US" sz="1000" dirty="0">
              <a:solidFill>
                <a:srgbClr val="9C4636">
                  <a:tint val="75000"/>
                </a:srgbClr>
              </a:solidFill>
            </a:endParaRPr>
          </a:p>
        </p:txBody>
      </p:sp>
    </p:spTree>
    <p:extLst>
      <p:ext uri="{BB962C8B-B14F-4D97-AF65-F5344CB8AC3E}">
        <p14:creationId xmlns:p14="http://schemas.microsoft.com/office/powerpoint/2010/main" val="176619563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060848"/>
            <a:ext cx="8064896" cy="4392488"/>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Cole’s </a:t>
            </a:r>
            <a:r>
              <a:rPr lang="en-US" altLang="en-US" sz="2400" b="1" i="1" dirty="0" smtClean="0">
                <a:solidFill>
                  <a:schemeClr val="bg2">
                    <a:lumMod val="10000"/>
                  </a:schemeClr>
                </a:solidFill>
                <a:latin typeface="+mn-lt"/>
              </a:rPr>
              <a:t>supervisors knew about the harassment</a:t>
            </a:r>
            <a:r>
              <a:rPr lang="en-US" altLang="en-US" sz="2400" dirty="0" smtClean="0">
                <a:solidFill>
                  <a:schemeClr val="bg2">
                    <a:lumMod val="10000"/>
                  </a:schemeClr>
                </a:solidFill>
                <a:latin typeface="+mn-lt"/>
              </a:rPr>
              <a:t>, but told him to </a:t>
            </a:r>
            <a:r>
              <a:rPr lang="en-US" altLang="en-US" sz="2400" b="1" i="1" dirty="0" smtClean="0">
                <a:solidFill>
                  <a:schemeClr val="bg2">
                    <a:lumMod val="10000"/>
                  </a:schemeClr>
                </a:solidFill>
                <a:latin typeface="+mn-lt"/>
              </a:rPr>
              <a:t>deal with it</a:t>
            </a:r>
            <a:r>
              <a:rPr lang="en-US" altLang="en-US" sz="2400" dirty="0" smtClean="0">
                <a:solidFill>
                  <a:schemeClr val="bg2">
                    <a:lumMod val="10000"/>
                  </a:schemeClr>
                </a:solidFill>
                <a:latin typeface="+mn-lt"/>
              </a:rPr>
              <a:t>.</a:t>
            </a:r>
          </a:p>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After one particularly egregious touching, Cole reported the harassment to his supervisors.</a:t>
            </a:r>
          </a:p>
          <a:p>
            <a:pPr marL="457200" indent="-457200" algn="just" eaLnBrk="1" hangingPunct="1">
              <a:spcBef>
                <a:spcPts val="600"/>
              </a:spcBef>
              <a:spcAft>
                <a:spcPts val="600"/>
              </a:spcAft>
              <a:buClr>
                <a:schemeClr val="tx1"/>
              </a:buClr>
              <a:buFont typeface="Wingdings" pitchFamily="2" charset="2"/>
              <a:buChar char="Ø"/>
            </a:pPr>
            <a:r>
              <a:rPr lang="en-US" altLang="en-US" sz="2400" dirty="0" smtClean="0">
                <a:solidFill>
                  <a:schemeClr val="bg2">
                    <a:lumMod val="10000"/>
                  </a:schemeClr>
                </a:solidFill>
                <a:latin typeface="+mn-lt"/>
              </a:rPr>
              <a:t>Someone from upper management commented to Cole that </a:t>
            </a:r>
            <a:r>
              <a:rPr lang="en-US" altLang="en-US" sz="2400" b="1" i="1" dirty="0" smtClean="0">
                <a:solidFill>
                  <a:schemeClr val="bg2">
                    <a:lumMod val="10000"/>
                  </a:schemeClr>
                </a:solidFill>
                <a:latin typeface="+mn-lt"/>
              </a:rPr>
              <a:t>he was glad that the harassment did not happen to a female.</a:t>
            </a:r>
          </a:p>
          <a:p>
            <a:pPr marL="457200" indent="-457200" algn="just" eaLnBrk="1" hangingPunct="1">
              <a:spcBef>
                <a:spcPts val="600"/>
              </a:spcBef>
              <a:spcAft>
                <a:spcPts val="600"/>
              </a:spcAft>
              <a:buClr>
                <a:schemeClr val="tx1"/>
              </a:buClr>
              <a:buFont typeface="Wingdings" pitchFamily="2" charset="2"/>
              <a:buChar char="Ø"/>
            </a:pPr>
            <a:r>
              <a:rPr lang="en-US" altLang="en-US" sz="2400" b="1" dirty="0" smtClean="0">
                <a:solidFill>
                  <a:schemeClr val="bg2">
                    <a:lumMod val="10000"/>
                  </a:schemeClr>
                </a:solidFill>
                <a:latin typeface="+mn-lt"/>
              </a:rPr>
              <a:t>Jury verdict: </a:t>
            </a:r>
            <a:r>
              <a:rPr lang="en-US" altLang="en-US" sz="2400" dirty="0" smtClean="0">
                <a:solidFill>
                  <a:schemeClr val="bg2">
                    <a:lumMod val="10000"/>
                  </a:schemeClr>
                </a:solidFill>
                <a:latin typeface="+mn-lt"/>
              </a:rPr>
              <a:t>$2.6 million in favor of employee.</a:t>
            </a:r>
            <a:r>
              <a:rPr lang="en-US" sz="2400" dirty="0" smtClean="0">
                <a:solidFill>
                  <a:srgbClr val="000000"/>
                </a:solidFill>
                <a:latin typeface="+mn-lt"/>
              </a:rPr>
              <a:t> </a:t>
            </a:r>
          </a:p>
        </p:txBody>
      </p:sp>
      <p:sp>
        <p:nvSpPr>
          <p:cNvPr id="3" name="Title 2"/>
          <p:cNvSpPr>
            <a:spLocks noGrp="1"/>
          </p:cNvSpPr>
          <p:nvPr>
            <p:ph type="ctrTitle"/>
          </p:nvPr>
        </p:nvSpPr>
        <p:spPr>
          <a:xfrm>
            <a:off x="827584" y="1412776"/>
            <a:ext cx="7488832" cy="576064"/>
          </a:xfrm>
        </p:spPr>
        <p:txBody>
          <a:bodyPr/>
          <a:lstStyle/>
          <a:p>
            <a:pPr algn="ctr">
              <a:defRPr/>
            </a:pPr>
            <a:r>
              <a:rPr lang="en-US" sz="3200" b="1" cap="small" dirty="0" smtClean="0">
                <a:latin typeface="+mn-lt"/>
              </a:rPr>
              <a:t>Telling Employee to “Deal With It”</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41</a:t>
            </a:fld>
            <a:endParaRPr lang="en-US" sz="1000" dirty="0">
              <a:solidFill>
                <a:srgbClr val="9C4636">
                  <a:tint val="75000"/>
                </a:srgbClr>
              </a:solidFill>
            </a:endParaRPr>
          </a:p>
        </p:txBody>
      </p:sp>
    </p:spTree>
    <p:extLst>
      <p:ext uri="{BB962C8B-B14F-4D97-AF65-F5344CB8AC3E}">
        <p14:creationId xmlns:p14="http://schemas.microsoft.com/office/powerpoint/2010/main" val="38002686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2492896"/>
            <a:ext cx="8064896" cy="3816424"/>
          </a:xfrm>
        </p:spPr>
        <p:txBody>
          <a:bodyPr>
            <a:noAutofit/>
          </a:bodyPr>
          <a:lstStyle/>
          <a:p>
            <a:pPr marL="342900" indent="-342900">
              <a:buClr>
                <a:schemeClr val="tx1"/>
              </a:buClr>
              <a:buFont typeface="Wingdings" panose="05000000000000000000" pitchFamily="2" charset="2"/>
              <a:buChar char="Ø"/>
            </a:pPr>
            <a:r>
              <a:rPr lang="en-US" sz="3200" dirty="0">
                <a:solidFill>
                  <a:srgbClr val="000000"/>
                </a:solidFill>
                <a:latin typeface="+mn-lt"/>
              </a:rPr>
              <a:t>Tell the employee you take his/her concerns seriously;</a:t>
            </a:r>
          </a:p>
          <a:p>
            <a:pPr marL="342900" indent="-342900">
              <a:buClr>
                <a:schemeClr val="tx1"/>
              </a:buClr>
              <a:buFont typeface="Wingdings" panose="05000000000000000000" pitchFamily="2" charset="2"/>
              <a:buChar char="Ø"/>
            </a:pPr>
            <a:r>
              <a:rPr lang="en-US" sz="3200" dirty="0">
                <a:solidFill>
                  <a:srgbClr val="000000"/>
                </a:solidFill>
                <a:latin typeface="+mn-lt"/>
              </a:rPr>
              <a:t>Don’t minimize the behavior or be dismissive;</a:t>
            </a:r>
          </a:p>
          <a:p>
            <a:pPr marL="342900" indent="-342900">
              <a:buClr>
                <a:schemeClr val="tx1"/>
              </a:buClr>
              <a:buFont typeface="Wingdings" panose="05000000000000000000" pitchFamily="2" charset="2"/>
              <a:buChar char="Ø"/>
            </a:pPr>
            <a:r>
              <a:rPr lang="en-US" sz="3200" dirty="0">
                <a:solidFill>
                  <a:srgbClr val="000000"/>
                </a:solidFill>
                <a:latin typeface="+mn-lt"/>
              </a:rPr>
              <a:t>Don’t ask if there were witnesses (yet); and</a:t>
            </a:r>
          </a:p>
          <a:p>
            <a:pPr marL="342900" indent="-342900">
              <a:buClr>
                <a:schemeClr val="tx1"/>
              </a:buClr>
              <a:buFont typeface="Wingdings" panose="05000000000000000000" pitchFamily="2" charset="2"/>
              <a:buChar char="Ø"/>
            </a:pPr>
            <a:r>
              <a:rPr lang="en-US" sz="3200" dirty="0">
                <a:solidFill>
                  <a:srgbClr val="000000"/>
                </a:solidFill>
                <a:latin typeface="+mn-lt"/>
              </a:rPr>
              <a:t>Do something about the complaint.</a:t>
            </a:r>
          </a:p>
          <a:p>
            <a:pPr marL="457200" indent="-457200" algn="just" eaLnBrk="1" hangingPunct="1">
              <a:spcBef>
                <a:spcPts val="600"/>
              </a:spcBef>
              <a:spcAft>
                <a:spcPts val="600"/>
              </a:spcAft>
              <a:buClr>
                <a:schemeClr val="tx1"/>
              </a:buClr>
              <a:buFont typeface="Wingdings" panose="05000000000000000000" pitchFamily="2" charset="2"/>
              <a:buChar char="Ø"/>
            </a:pPr>
            <a:endParaRPr lang="ru-RU" altLang="en-US" sz="2100" dirty="0">
              <a:solidFill>
                <a:srgbClr val="000000"/>
              </a:solidFill>
              <a:latin typeface="+mn-lt"/>
            </a:endParaRPr>
          </a:p>
        </p:txBody>
      </p:sp>
      <p:sp>
        <p:nvSpPr>
          <p:cNvPr id="3" name="Title 2"/>
          <p:cNvSpPr>
            <a:spLocks noGrp="1"/>
          </p:cNvSpPr>
          <p:nvPr>
            <p:ph type="ctrTitle"/>
          </p:nvPr>
        </p:nvSpPr>
        <p:spPr>
          <a:xfrm>
            <a:off x="611560" y="1484784"/>
            <a:ext cx="7848872" cy="864096"/>
          </a:xfrm>
        </p:spPr>
        <p:txBody>
          <a:bodyPr/>
          <a:lstStyle/>
          <a:p>
            <a:pPr algn="ctr">
              <a:defRPr/>
            </a:pPr>
            <a:r>
              <a:rPr lang="en-US" sz="2800" b="1" cap="small" dirty="0">
                <a:latin typeface="+mn-lt"/>
              </a:rPr>
              <a:t>What Should You Do If Someone Complains </a:t>
            </a:r>
            <a:r>
              <a:rPr lang="en-US" sz="2800" b="1" cap="small" dirty="0" smtClean="0">
                <a:latin typeface="+mn-lt"/>
              </a:rPr>
              <a:t>to You About </a:t>
            </a:r>
            <a:r>
              <a:rPr lang="en-US" sz="2800" b="1" cap="small" dirty="0">
                <a:latin typeface="+mn-lt"/>
              </a:rPr>
              <a:t>Harassment?</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42</a:t>
            </a:fld>
            <a:endParaRPr lang="en-US" sz="1000" dirty="0">
              <a:solidFill>
                <a:srgbClr val="9C4636">
                  <a:tint val="75000"/>
                </a:srgbClr>
              </a:solidFill>
            </a:endParaRPr>
          </a:p>
        </p:txBody>
      </p:sp>
    </p:spTree>
    <p:extLst>
      <p:ext uri="{BB962C8B-B14F-4D97-AF65-F5344CB8AC3E}">
        <p14:creationId xmlns:p14="http://schemas.microsoft.com/office/powerpoint/2010/main" val="18562880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3528" y="1340768"/>
            <a:ext cx="8496944" cy="864096"/>
          </a:xfrm>
        </p:spPr>
        <p:txBody>
          <a:bodyPr/>
          <a:lstStyle/>
          <a:p>
            <a:pPr algn="ctr">
              <a:defRPr/>
            </a:pPr>
            <a:r>
              <a:rPr lang="en-US" sz="2800" b="1" cap="small" dirty="0" smtClean="0">
                <a:latin typeface="+mj-lt"/>
              </a:rPr>
              <a:t>Basic Training What </a:t>
            </a:r>
            <a:r>
              <a:rPr lang="en-US" sz="2800" b="1" cap="small" dirty="0">
                <a:latin typeface="+mj-lt"/>
              </a:rPr>
              <a:t>Is Not An Excuse (A/K/A Defense)?</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43</a:t>
            </a:fld>
            <a:endParaRPr lang="en-US" sz="1000" dirty="0">
              <a:solidFill>
                <a:srgbClr val="9C4636">
                  <a:tint val="75000"/>
                </a:srgbClr>
              </a:solidFill>
            </a:endParaRPr>
          </a:p>
        </p:txBody>
      </p:sp>
      <p:sp>
        <p:nvSpPr>
          <p:cNvPr id="9" name="Content Placeholder 1"/>
          <p:cNvSpPr>
            <a:spLocks noGrp="1"/>
          </p:cNvSpPr>
          <p:nvPr>
            <p:ph sz="quarter" idx="4"/>
          </p:nvPr>
        </p:nvSpPr>
        <p:spPr>
          <a:xfrm>
            <a:off x="467544" y="2276872"/>
            <a:ext cx="8352928" cy="3960440"/>
          </a:xfrm>
        </p:spPr>
        <p:txBody>
          <a:bodyPr numCol="2">
            <a:noAutofit/>
          </a:bodyPr>
          <a:lstStyle/>
          <a:p>
            <a:pPr marL="457200" lvl="0" indent="-457200">
              <a:buClr>
                <a:schemeClr val="tx1"/>
              </a:buClr>
              <a:buFont typeface="Wingdings" panose="05000000000000000000" pitchFamily="2" charset="2"/>
              <a:buChar char="Ø"/>
            </a:pPr>
            <a:r>
              <a:rPr lang="en-US" sz="2400" dirty="0">
                <a:solidFill>
                  <a:srgbClr val="000000"/>
                </a:solidFill>
                <a:latin typeface="+mn-lt"/>
              </a:rPr>
              <a:t>I was only joking;</a:t>
            </a:r>
          </a:p>
          <a:p>
            <a:pPr marL="457200" lvl="0" indent="-457200">
              <a:buClr>
                <a:schemeClr val="tx1"/>
              </a:buClr>
              <a:buFont typeface="Wingdings" panose="05000000000000000000" pitchFamily="2" charset="2"/>
              <a:buChar char="Ø"/>
            </a:pPr>
            <a:r>
              <a:rPr lang="en-US" sz="2400" dirty="0">
                <a:solidFill>
                  <a:srgbClr val="000000"/>
                </a:solidFill>
                <a:latin typeface="+mn-lt"/>
              </a:rPr>
              <a:t>We are friends (or I </a:t>
            </a:r>
            <a:r>
              <a:rPr lang="en-US" sz="2400" dirty="0" smtClean="0">
                <a:solidFill>
                  <a:srgbClr val="000000"/>
                </a:solidFill>
                <a:latin typeface="+mn-lt"/>
              </a:rPr>
              <a:t/>
            </a:r>
            <a:br>
              <a:rPr lang="en-US" sz="2400" dirty="0" smtClean="0">
                <a:solidFill>
                  <a:srgbClr val="000000"/>
                </a:solidFill>
                <a:latin typeface="+mn-lt"/>
              </a:rPr>
            </a:br>
            <a:r>
              <a:rPr lang="en-US" sz="2400" dirty="0" smtClean="0">
                <a:solidFill>
                  <a:srgbClr val="000000"/>
                </a:solidFill>
                <a:latin typeface="+mn-lt"/>
              </a:rPr>
              <a:t>thought </a:t>
            </a:r>
            <a:r>
              <a:rPr lang="en-US" sz="2400" dirty="0">
                <a:solidFill>
                  <a:srgbClr val="000000"/>
                </a:solidFill>
                <a:latin typeface="+mn-lt"/>
              </a:rPr>
              <a:t>we were friends) </a:t>
            </a:r>
            <a:r>
              <a:rPr lang="en-US" sz="2400" dirty="0" smtClean="0">
                <a:solidFill>
                  <a:srgbClr val="000000"/>
                </a:solidFill>
                <a:latin typeface="+mn-lt"/>
              </a:rPr>
              <a:t/>
            </a:r>
            <a:br>
              <a:rPr lang="en-US" sz="2400" dirty="0" smtClean="0">
                <a:solidFill>
                  <a:srgbClr val="000000"/>
                </a:solidFill>
                <a:latin typeface="+mn-lt"/>
              </a:rPr>
            </a:br>
            <a:r>
              <a:rPr lang="en-US" sz="2400" dirty="0" smtClean="0">
                <a:solidFill>
                  <a:srgbClr val="000000"/>
                </a:solidFill>
                <a:latin typeface="+mn-lt"/>
              </a:rPr>
              <a:t>or </a:t>
            </a:r>
            <a:r>
              <a:rPr lang="en-US" sz="2400" dirty="0">
                <a:solidFill>
                  <a:srgbClr val="000000"/>
                </a:solidFill>
                <a:latin typeface="+mn-lt"/>
              </a:rPr>
              <a:t>the complaining party has participated in the behavior in the </a:t>
            </a:r>
            <a:r>
              <a:rPr lang="en-US" sz="2400" dirty="0" smtClean="0">
                <a:solidFill>
                  <a:srgbClr val="000000"/>
                </a:solidFill>
                <a:latin typeface="+mn-lt"/>
              </a:rPr>
              <a:t>past);</a:t>
            </a:r>
            <a:endParaRPr lang="en-US" sz="2400" dirty="0">
              <a:solidFill>
                <a:srgbClr val="000000"/>
              </a:solidFill>
              <a:latin typeface="+mn-lt"/>
            </a:endParaRPr>
          </a:p>
          <a:p>
            <a:pPr marL="457200" lvl="0" indent="-457200">
              <a:buClr>
                <a:schemeClr val="tx1"/>
              </a:buClr>
              <a:buFont typeface="Wingdings" panose="05000000000000000000" pitchFamily="2" charset="2"/>
              <a:buChar char="Ø"/>
            </a:pPr>
            <a:r>
              <a:rPr lang="en-US" sz="2400" dirty="0">
                <a:solidFill>
                  <a:srgbClr val="000000"/>
                </a:solidFill>
                <a:latin typeface="+mn-lt"/>
              </a:rPr>
              <a:t>But we are both of the same religion, gender, race, age, </a:t>
            </a:r>
            <a:r>
              <a:rPr lang="en-US" sz="2400" dirty="0" smtClean="0">
                <a:solidFill>
                  <a:srgbClr val="000000"/>
                </a:solidFill>
                <a:latin typeface="+mn-lt"/>
              </a:rPr>
              <a:t>etc.</a:t>
            </a: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marL="457200" lvl="0" indent="-457200">
              <a:buClr>
                <a:schemeClr val="tx1"/>
              </a:buClr>
              <a:buFont typeface="Wingdings" panose="05000000000000000000" pitchFamily="2" charset="2"/>
              <a:buChar char="Ø"/>
            </a:pPr>
            <a:r>
              <a:rPr lang="en-US" sz="2400" dirty="0" smtClean="0">
                <a:solidFill>
                  <a:srgbClr val="000000"/>
                </a:solidFill>
                <a:latin typeface="+mn-lt"/>
              </a:rPr>
              <a:t>I am an equal opportunity offender; </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Our </a:t>
            </a:r>
            <a:r>
              <a:rPr lang="en-US" sz="2400" dirty="0">
                <a:solidFill>
                  <a:srgbClr val="000000"/>
                </a:solidFill>
                <a:latin typeface="+mn-lt"/>
              </a:rPr>
              <a:t>employees are </a:t>
            </a:r>
            <a:r>
              <a:rPr lang="en-US" sz="2400" dirty="0" smtClean="0">
                <a:solidFill>
                  <a:srgbClr val="000000"/>
                </a:solidFill>
                <a:latin typeface="+mn-lt"/>
              </a:rPr>
              <a:t>harassing </a:t>
            </a:r>
            <a:r>
              <a:rPr lang="en-US" sz="2400" dirty="0">
                <a:solidFill>
                  <a:srgbClr val="000000"/>
                </a:solidFill>
                <a:latin typeface="+mn-lt"/>
              </a:rPr>
              <a:t>someone else’s employees so who cares; </a:t>
            </a:r>
            <a:endParaRPr lang="en-US" sz="2400" dirty="0" smtClean="0">
              <a:solidFill>
                <a:srgbClr val="000000"/>
              </a:solidFill>
              <a:latin typeface="+mn-lt"/>
            </a:endParaRPr>
          </a:p>
          <a:p>
            <a:pPr marL="457200" lvl="0" indent="-457200">
              <a:buClr>
                <a:schemeClr val="tx1"/>
              </a:buClr>
              <a:buFont typeface="Wingdings" panose="05000000000000000000" pitchFamily="2" charset="2"/>
              <a:buChar char="Ø"/>
            </a:pPr>
            <a:r>
              <a:rPr lang="en-US" sz="2400" dirty="0" smtClean="0">
                <a:solidFill>
                  <a:srgbClr val="000000"/>
                </a:solidFill>
                <a:latin typeface="+mn-lt"/>
              </a:rPr>
              <a:t>It is not our employee who is the harasser, and</a:t>
            </a:r>
            <a:endParaRPr lang="en-US" sz="2400" dirty="0">
              <a:solidFill>
                <a:srgbClr val="000000"/>
              </a:solidFill>
              <a:latin typeface="+mn-lt"/>
            </a:endParaRPr>
          </a:p>
          <a:p>
            <a:pPr marL="457200" lvl="0" indent="-457200">
              <a:buClr>
                <a:schemeClr val="tx1"/>
              </a:buClr>
              <a:buFont typeface="Wingdings" panose="05000000000000000000" pitchFamily="2" charset="2"/>
              <a:buChar char="Ø"/>
            </a:pPr>
            <a:r>
              <a:rPr lang="en-US" sz="2400" dirty="0" smtClean="0">
                <a:solidFill>
                  <a:srgbClr val="000000"/>
                </a:solidFill>
                <a:latin typeface="+mn-lt"/>
              </a:rPr>
              <a:t>The </a:t>
            </a:r>
            <a:r>
              <a:rPr lang="en-US" sz="2400" dirty="0">
                <a:solidFill>
                  <a:srgbClr val="000000"/>
                </a:solidFill>
                <a:latin typeface="+mn-lt"/>
              </a:rPr>
              <a:t>conduct occurred while off duty and off premises.</a:t>
            </a: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a:solidFill>
                <a:srgbClr val="000000"/>
              </a:solidFill>
              <a:latin typeface="+mn-lt"/>
            </a:endParaRPr>
          </a:p>
          <a:p>
            <a:pPr marL="342900" lvl="0" indent="-342900">
              <a:buClr>
                <a:schemeClr val="tx1"/>
              </a:buClr>
              <a:buFont typeface="Wingdings" panose="05000000000000000000" pitchFamily="2" charset="2"/>
              <a:buChar char="Ø"/>
            </a:pPr>
            <a:endParaRPr lang="en-US" sz="2400" dirty="0" smtClean="0">
              <a:solidFill>
                <a:srgbClr val="000000"/>
              </a:solidFill>
              <a:latin typeface="+mn-lt"/>
            </a:endParaRPr>
          </a:p>
          <a:p>
            <a:pPr>
              <a:lnSpc>
                <a:spcPct val="150000"/>
              </a:lnSpc>
              <a:spcBef>
                <a:spcPts val="600"/>
              </a:spcBef>
              <a:spcAft>
                <a:spcPts val="600"/>
              </a:spcAft>
              <a:buClr>
                <a:schemeClr val="tx1"/>
              </a:buClr>
            </a:pPr>
            <a:endParaRPr lang="en-US" sz="2400" dirty="0">
              <a:latin typeface="+mn-lt"/>
            </a:endParaRPr>
          </a:p>
        </p:txBody>
      </p:sp>
    </p:spTree>
    <p:extLst>
      <p:ext uri="{BB962C8B-B14F-4D97-AF65-F5344CB8AC3E}">
        <p14:creationId xmlns:p14="http://schemas.microsoft.com/office/powerpoint/2010/main" val="290667533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a:xfrm>
            <a:off x="323528" y="1196752"/>
            <a:ext cx="8496944" cy="1080120"/>
          </a:xfrm>
        </p:spPr>
        <p:txBody>
          <a:bodyPr/>
          <a:lstStyle/>
          <a:p>
            <a:pPr algn="ctr">
              <a:defRPr/>
            </a:pPr>
            <a:r>
              <a:rPr lang="en-US" sz="2800" b="1" cap="small" dirty="0" smtClean="0">
                <a:latin typeface="+mn-lt"/>
              </a:rPr>
              <a:t>Basic Training: What </a:t>
            </a:r>
            <a:r>
              <a:rPr lang="en-US" sz="2800" b="1" cap="small" dirty="0">
                <a:latin typeface="+mn-lt"/>
              </a:rPr>
              <a:t>Is Not A Defense If You Are A Supervisor?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44</a:t>
            </a:fld>
            <a:endParaRPr lang="en-US" sz="1000" dirty="0">
              <a:solidFill>
                <a:srgbClr val="9C4636">
                  <a:tint val="75000"/>
                </a:srgbClr>
              </a:solidFill>
            </a:endParaRPr>
          </a:p>
        </p:txBody>
      </p:sp>
      <p:sp>
        <p:nvSpPr>
          <p:cNvPr id="7" name="Content Placeholder 6"/>
          <p:cNvSpPr>
            <a:spLocks noGrp="1"/>
          </p:cNvSpPr>
          <p:nvPr>
            <p:ph sz="quarter" idx="4"/>
          </p:nvPr>
        </p:nvSpPr>
        <p:spPr>
          <a:xfrm>
            <a:off x="539552" y="2276872"/>
            <a:ext cx="7992887" cy="4105744"/>
          </a:xfrm>
        </p:spPr>
        <p:txBody>
          <a:bodyPr numCol="2">
            <a:noAutofit/>
          </a:bodyPr>
          <a:lstStyle/>
          <a:p>
            <a:pPr marL="457200" indent="-457200">
              <a:buClr>
                <a:schemeClr val="tx1"/>
              </a:buClr>
              <a:buFont typeface="Wingdings" panose="05000000000000000000" pitchFamily="2" charset="2"/>
              <a:buChar char="Ø"/>
            </a:pPr>
            <a:r>
              <a:rPr lang="en-US" sz="2400" dirty="0" smtClean="0">
                <a:solidFill>
                  <a:srgbClr val="000000"/>
                </a:solidFill>
                <a:latin typeface="+mn-lt"/>
              </a:rPr>
              <a:t>They </a:t>
            </a:r>
            <a:r>
              <a:rPr lang="en-US" sz="2400" dirty="0">
                <a:solidFill>
                  <a:srgbClr val="000000"/>
                </a:solidFill>
                <a:latin typeface="+mn-lt"/>
              </a:rPr>
              <a:t>told me as a friend, </a:t>
            </a:r>
            <a:r>
              <a:rPr lang="en-US" sz="2400" dirty="0" smtClean="0">
                <a:solidFill>
                  <a:srgbClr val="000000"/>
                </a:solidFill>
                <a:latin typeface="+mn-lt"/>
              </a:rPr>
              <a:t/>
            </a:r>
            <a:br>
              <a:rPr lang="en-US" sz="2400" dirty="0" smtClean="0">
                <a:solidFill>
                  <a:srgbClr val="000000"/>
                </a:solidFill>
                <a:latin typeface="+mn-lt"/>
              </a:rPr>
            </a:br>
            <a:r>
              <a:rPr lang="en-US" sz="2400" dirty="0" smtClean="0">
                <a:solidFill>
                  <a:srgbClr val="000000"/>
                </a:solidFill>
                <a:latin typeface="+mn-lt"/>
              </a:rPr>
              <a:t>I </a:t>
            </a:r>
            <a:r>
              <a:rPr lang="en-US" sz="2400" dirty="0">
                <a:solidFill>
                  <a:srgbClr val="000000"/>
                </a:solidFill>
                <a:latin typeface="+mn-lt"/>
              </a:rPr>
              <a:t>promised to keep quiet;</a:t>
            </a:r>
          </a:p>
          <a:p>
            <a:pPr marL="457200" indent="-457200">
              <a:buClr>
                <a:schemeClr val="tx1"/>
              </a:buClr>
              <a:buFont typeface="Wingdings" panose="05000000000000000000" pitchFamily="2" charset="2"/>
              <a:buChar char="Ø"/>
            </a:pPr>
            <a:r>
              <a:rPr lang="en-US" sz="2400" dirty="0" smtClean="0">
                <a:solidFill>
                  <a:srgbClr val="000000"/>
                </a:solidFill>
                <a:latin typeface="+mn-lt"/>
              </a:rPr>
              <a:t>Everything </a:t>
            </a:r>
            <a:r>
              <a:rPr lang="en-US" sz="2400" dirty="0">
                <a:solidFill>
                  <a:srgbClr val="000000"/>
                </a:solidFill>
                <a:latin typeface="+mn-lt"/>
              </a:rPr>
              <a:t>I heard was </a:t>
            </a:r>
            <a:r>
              <a:rPr lang="en-US" sz="2400" dirty="0" smtClean="0">
                <a:solidFill>
                  <a:srgbClr val="000000"/>
                </a:solidFill>
                <a:latin typeface="+mn-lt"/>
              </a:rPr>
              <a:t>hearsay or </a:t>
            </a:r>
            <a:r>
              <a:rPr lang="en-US" sz="2400" dirty="0">
                <a:solidFill>
                  <a:srgbClr val="000000"/>
                </a:solidFill>
                <a:latin typeface="+mn-lt"/>
              </a:rPr>
              <a:t>t</a:t>
            </a:r>
            <a:r>
              <a:rPr lang="en-US" sz="2400" dirty="0" smtClean="0">
                <a:solidFill>
                  <a:srgbClr val="000000"/>
                </a:solidFill>
                <a:latin typeface="+mn-lt"/>
              </a:rPr>
              <a:t>hey </a:t>
            </a:r>
            <a:r>
              <a:rPr lang="en-US" sz="2400" dirty="0">
                <a:solidFill>
                  <a:srgbClr val="000000"/>
                </a:solidFill>
                <a:latin typeface="+mn-lt"/>
              </a:rPr>
              <a:t>would not put it in writing.</a:t>
            </a:r>
          </a:p>
          <a:p>
            <a:pPr marL="457200" indent="-457200">
              <a:buClr>
                <a:schemeClr val="tx1"/>
              </a:buClr>
              <a:buFont typeface="Wingdings" panose="05000000000000000000" pitchFamily="2" charset="2"/>
              <a:buChar char="Ø"/>
            </a:pPr>
            <a:r>
              <a:rPr lang="en-US" sz="2400" dirty="0" smtClean="0">
                <a:solidFill>
                  <a:srgbClr val="000000"/>
                </a:solidFill>
                <a:latin typeface="+mn-lt"/>
              </a:rPr>
              <a:t>It </a:t>
            </a:r>
            <a:r>
              <a:rPr lang="en-US" sz="2400" dirty="0">
                <a:solidFill>
                  <a:srgbClr val="000000"/>
                </a:solidFill>
                <a:latin typeface="+mn-lt"/>
              </a:rPr>
              <a:t>did not seem to bother them because they never complained;</a:t>
            </a:r>
          </a:p>
          <a:p>
            <a:pPr marL="457200" indent="-457200">
              <a:buClr>
                <a:schemeClr val="tx1"/>
              </a:buClr>
              <a:buFont typeface="Wingdings" charset="2"/>
              <a:buChar char="Ø"/>
            </a:pPr>
            <a:r>
              <a:rPr lang="en-US" sz="2400" dirty="0" smtClean="0">
                <a:solidFill>
                  <a:srgbClr val="000000"/>
                </a:solidFill>
                <a:latin typeface="+mn-lt"/>
              </a:rPr>
              <a:t>If </a:t>
            </a:r>
            <a:r>
              <a:rPr lang="en-US" sz="2400" dirty="0">
                <a:solidFill>
                  <a:srgbClr val="000000"/>
                </a:solidFill>
                <a:latin typeface="+mn-lt"/>
              </a:rPr>
              <a:t>I ignore it, it will go away</a:t>
            </a:r>
            <a:r>
              <a:rPr lang="en-US" sz="2400" dirty="0" smtClean="0">
                <a:solidFill>
                  <a:srgbClr val="000000"/>
                </a:solidFill>
                <a:latin typeface="+mn-lt"/>
              </a:rPr>
              <a:t>;</a:t>
            </a:r>
          </a:p>
          <a:p>
            <a:pPr marL="457200" indent="-457200">
              <a:buClr>
                <a:schemeClr val="tx1"/>
              </a:buClr>
              <a:buFont typeface="Wingdings" charset="2"/>
              <a:buChar char="Ø"/>
            </a:pPr>
            <a:r>
              <a:rPr lang="en-US" sz="2400" dirty="0" smtClean="0">
                <a:solidFill>
                  <a:srgbClr val="000000"/>
                </a:solidFill>
                <a:latin typeface="+mn-lt"/>
              </a:rPr>
              <a:t>It </a:t>
            </a:r>
            <a:r>
              <a:rPr lang="en-US" sz="2400" dirty="0">
                <a:solidFill>
                  <a:srgbClr val="000000"/>
                </a:solidFill>
                <a:latin typeface="+mn-lt"/>
              </a:rPr>
              <a:t>is somebody else’s employee, they should deal with it;</a:t>
            </a:r>
          </a:p>
          <a:p>
            <a:pPr marL="457200" indent="-457200">
              <a:buClr>
                <a:schemeClr val="tx1"/>
              </a:buClr>
              <a:buFont typeface="Wingdings" panose="05000000000000000000" pitchFamily="2" charset="2"/>
              <a:buChar char="Ø"/>
            </a:pPr>
            <a:r>
              <a:rPr lang="en-US" sz="2400" dirty="0" smtClean="0">
                <a:solidFill>
                  <a:srgbClr val="000000"/>
                </a:solidFill>
                <a:latin typeface="+mn-lt"/>
              </a:rPr>
              <a:t>That </a:t>
            </a:r>
            <a:r>
              <a:rPr lang="en-US" sz="2400" dirty="0">
                <a:solidFill>
                  <a:srgbClr val="000000"/>
                </a:solidFill>
                <a:latin typeface="+mn-lt"/>
              </a:rPr>
              <a:t>is just how so and so is;</a:t>
            </a:r>
          </a:p>
          <a:p>
            <a:pPr marL="457200" indent="-457200">
              <a:buClr>
                <a:schemeClr val="tx1"/>
              </a:buClr>
              <a:buFont typeface="Wingdings" panose="05000000000000000000" pitchFamily="2" charset="2"/>
              <a:buChar char="Ø"/>
            </a:pPr>
            <a:r>
              <a:rPr lang="en-US" sz="2400" dirty="0" smtClean="0">
                <a:solidFill>
                  <a:srgbClr val="000000"/>
                </a:solidFill>
                <a:latin typeface="+mn-lt"/>
              </a:rPr>
              <a:t>I </a:t>
            </a:r>
            <a:r>
              <a:rPr lang="en-US" sz="2400" dirty="0">
                <a:solidFill>
                  <a:srgbClr val="000000"/>
                </a:solidFill>
                <a:latin typeface="+mn-lt"/>
              </a:rPr>
              <a:t>do not want to make anyone mad;</a:t>
            </a:r>
          </a:p>
          <a:p>
            <a:pPr marL="457200" indent="-457200">
              <a:buClr>
                <a:schemeClr val="tx1"/>
              </a:buClr>
              <a:buFont typeface="Wingdings" panose="05000000000000000000" pitchFamily="2" charset="2"/>
              <a:buChar char="Ø"/>
            </a:pPr>
            <a:r>
              <a:rPr lang="en-US" sz="2400" dirty="0" smtClean="0">
                <a:solidFill>
                  <a:srgbClr val="000000"/>
                </a:solidFill>
                <a:latin typeface="+mn-lt"/>
              </a:rPr>
              <a:t>I </a:t>
            </a:r>
            <a:r>
              <a:rPr lang="en-US" sz="2400" dirty="0">
                <a:solidFill>
                  <a:srgbClr val="000000"/>
                </a:solidFill>
                <a:latin typeface="+mn-lt"/>
              </a:rPr>
              <a:t>am busy; </a:t>
            </a:r>
            <a:r>
              <a:rPr lang="en-US" sz="2400" dirty="0" smtClean="0">
                <a:solidFill>
                  <a:srgbClr val="000000"/>
                </a:solidFill>
                <a:latin typeface="+mn-lt"/>
              </a:rPr>
              <a:t>and</a:t>
            </a:r>
            <a:endParaRPr lang="en-US" sz="2400" dirty="0">
              <a:solidFill>
                <a:srgbClr val="000000"/>
              </a:solidFill>
              <a:latin typeface="+mn-lt"/>
            </a:endParaRPr>
          </a:p>
        </p:txBody>
      </p:sp>
    </p:spTree>
    <p:extLst>
      <p:ext uri="{BB962C8B-B14F-4D97-AF65-F5344CB8AC3E}">
        <p14:creationId xmlns:p14="http://schemas.microsoft.com/office/powerpoint/2010/main" val="2211800079"/>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16832"/>
            <a:ext cx="8208912" cy="4104456"/>
          </a:xfrm>
        </p:spPr>
        <p:txBody>
          <a:bodyPr>
            <a:noAutofit/>
          </a:bodyPr>
          <a:lstStyle/>
          <a:p>
            <a:pPr marL="457200" lvl="0" indent="-457200" algn="just">
              <a:spcBef>
                <a:spcPts val="0"/>
              </a:spcBef>
              <a:buClr>
                <a:schemeClr val="tx1"/>
              </a:buClr>
              <a:buFont typeface="Wingdings" panose="05000000000000000000" pitchFamily="2" charset="2"/>
              <a:buChar char="Ø"/>
            </a:pPr>
            <a:r>
              <a:rPr lang="en-US" sz="2200" dirty="0">
                <a:solidFill>
                  <a:schemeClr val="bg2">
                    <a:lumMod val="10000"/>
                  </a:schemeClr>
                </a:solidFill>
                <a:latin typeface="+mn-lt"/>
              </a:rPr>
              <a:t>Edward was a </a:t>
            </a:r>
            <a:r>
              <a:rPr lang="en-US" sz="2200" dirty="0" smtClean="0">
                <a:solidFill>
                  <a:schemeClr val="bg2">
                    <a:lumMod val="10000"/>
                  </a:schemeClr>
                </a:solidFill>
                <a:latin typeface="+mn-lt"/>
              </a:rPr>
              <a:t>County </a:t>
            </a:r>
            <a:r>
              <a:rPr lang="en-US" sz="2200" dirty="0">
                <a:solidFill>
                  <a:schemeClr val="bg2">
                    <a:lumMod val="10000"/>
                  </a:schemeClr>
                </a:solidFill>
                <a:latin typeface="+mn-lt"/>
              </a:rPr>
              <a:t>S</a:t>
            </a:r>
            <a:r>
              <a:rPr lang="en-US" sz="2200" dirty="0" smtClean="0">
                <a:solidFill>
                  <a:schemeClr val="bg2">
                    <a:lumMod val="10000"/>
                  </a:schemeClr>
                </a:solidFill>
                <a:latin typeface="+mn-lt"/>
              </a:rPr>
              <a:t>heriff </a:t>
            </a:r>
            <a:r>
              <a:rPr lang="en-US" sz="2200" dirty="0">
                <a:solidFill>
                  <a:schemeClr val="bg2">
                    <a:lumMod val="10000"/>
                  </a:schemeClr>
                </a:solidFill>
                <a:latin typeface="+mn-lt"/>
              </a:rPr>
              <a:t>who hugged all of the female officers, including </a:t>
            </a:r>
            <a:r>
              <a:rPr lang="en-US" sz="2200" dirty="0" smtClean="0">
                <a:solidFill>
                  <a:schemeClr val="bg2">
                    <a:lumMod val="10000"/>
                  </a:schemeClr>
                </a:solidFill>
                <a:latin typeface="+mn-lt"/>
              </a:rPr>
              <a:t>Victoria. Victoria </a:t>
            </a:r>
            <a:r>
              <a:rPr lang="en-US" sz="2200" dirty="0">
                <a:solidFill>
                  <a:schemeClr val="bg2">
                    <a:lumMod val="10000"/>
                  </a:schemeClr>
                </a:solidFill>
                <a:latin typeface="+mn-lt"/>
              </a:rPr>
              <a:t>estimated that over the course of a decade, Edward hugged her over one hundred </a:t>
            </a:r>
            <a:r>
              <a:rPr lang="en-US" sz="2200" dirty="0" smtClean="0">
                <a:solidFill>
                  <a:schemeClr val="bg2">
                    <a:lumMod val="10000"/>
                  </a:schemeClr>
                </a:solidFill>
                <a:latin typeface="+mn-lt"/>
              </a:rPr>
              <a:t>times. </a:t>
            </a:r>
          </a:p>
          <a:p>
            <a:pPr marL="457200" lvl="0" indent="-457200" algn="just">
              <a:spcBef>
                <a:spcPts val="0"/>
              </a:spcBef>
              <a:buClr>
                <a:schemeClr val="tx1"/>
              </a:buClr>
              <a:buFont typeface="Wingdings" panose="05000000000000000000" pitchFamily="2" charset="2"/>
              <a:buChar char="Ø"/>
            </a:pPr>
            <a:r>
              <a:rPr lang="en-US" sz="2200" dirty="0" smtClean="0">
                <a:solidFill>
                  <a:schemeClr val="bg2">
                    <a:lumMod val="10000"/>
                  </a:schemeClr>
                </a:solidFill>
                <a:latin typeface="+mn-lt"/>
              </a:rPr>
              <a:t>At </a:t>
            </a:r>
            <a:r>
              <a:rPr lang="en-US" sz="2200" dirty="0">
                <a:solidFill>
                  <a:schemeClr val="bg2">
                    <a:lumMod val="10000"/>
                  </a:schemeClr>
                </a:solidFill>
                <a:latin typeface="+mn-lt"/>
              </a:rPr>
              <a:t>an awards ceremony, Edward tried to congratulate Victoria on her marriage </a:t>
            </a:r>
            <a:r>
              <a:rPr lang="en-US" sz="2200" dirty="0" smtClean="0">
                <a:solidFill>
                  <a:schemeClr val="bg2">
                    <a:lumMod val="10000"/>
                  </a:schemeClr>
                </a:solidFill>
                <a:latin typeface="+mn-lt"/>
              </a:rPr>
              <a:t>and </a:t>
            </a:r>
            <a:r>
              <a:rPr lang="en-US" sz="2200" dirty="0">
                <a:solidFill>
                  <a:schemeClr val="bg2">
                    <a:lumMod val="10000"/>
                  </a:schemeClr>
                </a:solidFill>
                <a:latin typeface="+mn-lt"/>
              </a:rPr>
              <a:t>partially kissed her on the </a:t>
            </a:r>
            <a:r>
              <a:rPr lang="en-US" sz="2200" dirty="0" smtClean="0">
                <a:solidFill>
                  <a:schemeClr val="bg2">
                    <a:lumMod val="10000"/>
                  </a:schemeClr>
                </a:solidFill>
                <a:latin typeface="+mn-lt"/>
              </a:rPr>
              <a:t>lips.</a:t>
            </a:r>
          </a:p>
          <a:p>
            <a:pPr marL="457200" lvl="0" indent="-457200" algn="just">
              <a:spcBef>
                <a:spcPts val="0"/>
              </a:spcBef>
              <a:buClr>
                <a:schemeClr val="tx1"/>
              </a:buClr>
              <a:buFont typeface="Wingdings" panose="05000000000000000000" pitchFamily="2" charset="2"/>
              <a:buChar char="Ø"/>
            </a:pPr>
            <a:r>
              <a:rPr lang="en-US" sz="2200" dirty="0" smtClean="0">
                <a:solidFill>
                  <a:schemeClr val="bg2">
                    <a:lumMod val="10000"/>
                  </a:schemeClr>
                </a:solidFill>
                <a:latin typeface="+mn-lt"/>
              </a:rPr>
              <a:t>Due </a:t>
            </a:r>
            <a:r>
              <a:rPr lang="en-US" sz="2200" dirty="0">
                <a:solidFill>
                  <a:schemeClr val="bg2">
                    <a:lumMod val="10000"/>
                  </a:schemeClr>
                </a:solidFill>
                <a:latin typeface="+mn-lt"/>
              </a:rPr>
              <a:t>to Edward’s hugs and kiss, Victoria said that she found it difficult to concentrate at work because she was constantly stressed and anxious. She also cried in the work locker room and lost </a:t>
            </a:r>
            <a:r>
              <a:rPr lang="en-US" sz="2200" dirty="0" smtClean="0">
                <a:solidFill>
                  <a:schemeClr val="bg2">
                    <a:lumMod val="10000"/>
                  </a:schemeClr>
                </a:solidFill>
                <a:latin typeface="+mn-lt"/>
              </a:rPr>
              <a:t>sleep. Due </a:t>
            </a:r>
            <a:r>
              <a:rPr lang="en-US" sz="2200" dirty="0">
                <a:solidFill>
                  <a:schemeClr val="bg2">
                    <a:lumMod val="10000"/>
                  </a:schemeClr>
                </a:solidFill>
                <a:latin typeface="+mn-lt"/>
              </a:rPr>
              <a:t>to Edward’s behavior, Victoria sued her employer for sexual </a:t>
            </a:r>
            <a:r>
              <a:rPr lang="en-US" sz="2200" dirty="0" smtClean="0">
                <a:solidFill>
                  <a:schemeClr val="bg2">
                    <a:lumMod val="10000"/>
                  </a:schemeClr>
                </a:solidFill>
                <a:latin typeface="+mn-lt"/>
              </a:rPr>
              <a:t>harassment.</a:t>
            </a:r>
          </a:p>
          <a:p>
            <a:pPr algn="just">
              <a:spcBef>
                <a:spcPts val="0"/>
              </a:spcBef>
              <a:buClr>
                <a:schemeClr val="tx1"/>
              </a:buClr>
            </a:pPr>
            <a:endParaRPr lang="en-US" altLang="en-US" sz="2400" dirty="0">
              <a:latin typeface="+mn-lt"/>
            </a:endParaRP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76064"/>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45</a:t>
            </a:fld>
            <a:endParaRPr lang="en-US" sz="1000" dirty="0">
              <a:solidFill>
                <a:srgbClr val="9C4636">
                  <a:tint val="75000"/>
                </a:srgbClr>
              </a:solidFill>
            </a:endParaRPr>
          </a:p>
        </p:txBody>
      </p:sp>
    </p:spTree>
    <p:extLst>
      <p:ext uri="{BB962C8B-B14F-4D97-AF65-F5344CB8AC3E}">
        <p14:creationId xmlns:p14="http://schemas.microsoft.com/office/powerpoint/2010/main" val="116539507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844824"/>
            <a:ext cx="8208912" cy="4248472"/>
          </a:xfrm>
        </p:spPr>
        <p:txBody>
          <a:bodyPr>
            <a:noAutofit/>
          </a:bodyPr>
          <a:lstStyle/>
          <a:p>
            <a:pPr marL="457200" lvl="0" indent="-457200" algn="just">
              <a:buClr>
                <a:schemeClr val="tx1"/>
              </a:buClr>
              <a:buFont typeface="Wingdings" panose="05000000000000000000" pitchFamily="2" charset="2"/>
              <a:buChar char="Ø"/>
            </a:pPr>
            <a:r>
              <a:rPr lang="en-US" sz="2000" dirty="0">
                <a:solidFill>
                  <a:srgbClr val="000000"/>
                </a:solidFill>
                <a:latin typeface="+mn-lt"/>
              </a:rPr>
              <a:t>David worked at a steel plant with a co-worker named </a:t>
            </a:r>
            <a:r>
              <a:rPr lang="en-US" sz="2000" dirty="0" smtClean="0">
                <a:solidFill>
                  <a:srgbClr val="000000"/>
                </a:solidFill>
                <a:latin typeface="+mn-lt"/>
              </a:rPr>
              <a:t>John. John </a:t>
            </a:r>
            <a:r>
              <a:rPr lang="en-US" sz="2000" dirty="0">
                <a:solidFill>
                  <a:srgbClr val="000000"/>
                </a:solidFill>
                <a:latin typeface="+mn-lt"/>
              </a:rPr>
              <a:t>made sexual comments to David, asking him about his sex life.  </a:t>
            </a:r>
            <a:r>
              <a:rPr lang="en-US" sz="2000" dirty="0" smtClean="0">
                <a:solidFill>
                  <a:srgbClr val="000000"/>
                </a:solidFill>
                <a:latin typeface="+mn-lt"/>
              </a:rPr>
              <a:t>John </a:t>
            </a:r>
            <a:r>
              <a:rPr lang="en-US" sz="2000" dirty="0">
                <a:solidFill>
                  <a:srgbClr val="000000"/>
                </a:solidFill>
                <a:latin typeface="+mn-lt"/>
              </a:rPr>
              <a:t>grabbed David’s rear end on a couple of occasions, remarking that it was “nice” and “firm.” In one instance, John grabbed David by the crotch so hard that it caused </a:t>
            </a:r>
            <a:r>
              <a:rPr lang="en-US" sz="2000" dirty="0" smtClean="0">
                <a:solidFill>
                  <a:srgbClr val="000000"/>
                </a:solidFill>
                <a:latin typeface="+mn-lt"/>
              </a:rPr>
              <a:t>pain. </a:t>
            </a: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David </a:t>
            </a:r>
            <a:r>
              <a:rPr lang="en-US" sz="2000" dirty="0">
                <a:solidFill>
                  <a:srgbClr val="000000"/>
                </a:solidFill>
                <a:latin typeface="+mn-lt"/>
              </a:rPr>
              <a:t>complained to his manager and HR, and </a:t>
            </a:r>
            <a:r>
              <a:rPr lang="en-US" sz="2000" dirty="0" smtClean="0">
                <a:solidFill>
                  <a:srgbClr val="000000"/>
                </a:solidFill>
                <a:latin typeface="+mn-lt"/>
              </a:rPr>
              <a:t>at his request was </a:t>
            </a:r>
            <a:r>
              <a:rPr lang="en-US" sz="2000" dirty="0">
                <a:solidFill>
                  <a:srgbClr val="000000"/>
                </a:solidFill>
                <a:latin typeface="+mn-lt"/>
              </a:rPr>
              <a:t>transferred to another part of the plant so he would no longer work directly with John. </a:t>
            </a:r>
            <a:endParaRPr lang="en-US" sz="2000" dirty="0" smtClean="0">
              <a:solidFill>
                <a:srgbClr val="000000"/>
              </a:solidFill>
              <a:latin typeface="+mn-lt"/>
            </a:endParaRP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HR </a:t>
            </a:r>
            <a:r>
              <a:rPr lang="en-US" sz="2000" dirty="0">
                <a:solidFill>
                  <a:srgbClr val="000000"/>
                </a:solidFill>
                <a:latin typeface="+mn-lt"/>
              </a:rPr>
              <a:t>disciplined John for his behavior with a verbal warning, a one-week suspension, a demotion, and requiring him to take a leadership class</a:t>
            </a:r>
            <a:r>
              <a:rPr lang="en-US" sz="2000" dirty="0" smtClean="0">
                <a:solidFill>
                  <a:srgbClr val="000000"/>
                </a:solidFill>
                <a:latin typeface="+mn-lt"/>
              </a:rPr>
              <a:t>.</a:t>
            </a:r>
          </a:p>
          <a:p>
            <a:pPr marL="457200" lvl="0" indent="-457200" algn="just">
              <a:buClr>
                <a:schemeClr val="tx1"/>
              </a:buClr>
              <a:buFont typeface="Wingdings" panose="05000000000000000000" pitchFamily="2" charset="2"/>
              <a:buChar char="Ø"/>
            </a:pPr>
            <a:r>
              <a:rPr lang="en-US" sz="2000" dirty="0" smtClean="0">
                <a:solidFill>
                  <a:srgbClr val="000000"/>
                </a:solidFill>
                <a:latin typeface="+mn-lt"/>
              </a:rPr>
              <a:t>Even </a:t>
            </a:r>
            <a:r>
              <a:rPr lang="en-US" sz="2000" dirty="0">
                <a:solidFill>
                  <a:srgbClr val="000000"/>
                </a:solidFill>
                <a:latin typeface="+mn-lt"/>
              </a:rPr>
              <a:t>though John’s harassment stopped, David still resigned and sued his employer for sexual harassment</a:t>
            </a:r>
            <a:r>
              <a:rPr lang="en-US" sz="2000" dirty="0" smtClean="0">
                <a:solidFill>
                  <a:srgbClr val="000000"/>
                </a:solidFill>
                <a:latin typeface="+mn-lt"/>
              </a:rPr>
              <a:t>.</a:t>
            </a:r>
          </a:p>
          <a:p>
            <a:pPr algn="just"/>
            <a:endParaRPr lang="en-US" altLang="en-US" sz="2000" dirty="0">
              <a:latin typeface="+mn-lt"/>
            </a:endParaRP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04056"/>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46</a:t>
            </a:fld>
            <a:endParaRPr lang="en-US" sz="1000" dirty="0">
              <a:solidFill>
                <a:srgbClr val="9C4636">
                  <a:tint val="75000"/>
                </a:srgbClr>
              </a:solidFill>
            </a:endParaRPr>
          </a:p>
        </p:txBody>
      </p:sp>
    </p:spTree>
    <p:extLst>
      <p:ext uri="{BB962C8B-B14F-4D97-AF65-F5344CB8AC3E}">
        <p14:creationId xmlns:p14="http://schemas.microsoft.com/office/powerpoint/2010/main" val="2114256135"/>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132856"/>
            <a:ext cx="8208912" cy="4104456"/>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Smith worked at a gourmet butcher shop</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Male co-workers grabbed his genitals and rear end, one co-worker reached down his pants;</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Employees mimicked oral and anal sex towards  Smith and each other;</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Smith’s supervisor not only knew about the behavior but participated in it;</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Smith’s co-workers also said “go back to Africa” and called him names.</a:t>
            </a:r>
          </a:p>
          <a:p>
            <a:pPr marL="1200150" lvl="1" indent="-457200">
              <a:buClr>
                <a:schemeClr val="tx1"/>
              </a:buClr>
              <a:buFont typeface="Wingdings" panose="05000000000000000000" pitchFamily="2" charset="2"/>
              <a:buChar char="Ø"/>
            </a:pPr>
            <a:endParaRPr lang="en-US" sz="2400" dirty="0" smtClean="0">
              <a:solidFill>
                <a:srgbClr val="000000"/>
              </a:solidFill>
              <a:latin typeface="+mn-lt"/>
            </a:endParaRPr>
          </a:p>
          <a:p>
            <a:pPr marL="1200150" lvl="1"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54553716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132856"/>
            <a:ext cx="8208912" cy="4104456"/>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After Smith filed a complaint with the EEOC, the supervisor told the co-workers to stop “goofing off” and quit the “horseplay.”</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Smith’s co-workers then started banging their cleavers menacingly at him and passed by him with large knives pointed in his direction; </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He discovered his car had a cracked windshield and slashed tires.</a:t>
            </a:r>
            <a:endParaRPr lang="en-US" sz="24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24530107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1916832"/>
            <a:ext cx="8208911" cy="4392488"/>
          </a:xfrm>
        </p:spPr>
        <p:txBody>
          <a:bodyPr>
            <a:noAutofit/>
          </a:bodyPr>
          <a:lstStyle/>
          <a:p>
            <a:pPr marL="457200" lvl="0" indent="-457200">
              <a:buClr>
                <a:schemeClr val="tx1"/>
              </a:buClr>
              <a:buFont typeface="Wingdings" panose="05000000000000000000" pitchFamily="2" charset="2"/>
              <a:buChar char="Ø"/>
            </a:pPr>
            <a:r>
              <a:rPr lang="en-US" sz="2400" dirty="0" smtClean="0">
                <a:solidFill>
                  <a:srgbClr val="000000"/>
                </a:solidFill>
                <a:latin typeface="+mn-lt"/>
              </a:rPr>
              <a:t>Fox had a neurological disorder called Tourette’s and he also had OCD. He took medications for both.</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He worked at Costco as a Cashier and Greeter.</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As part of his Tourette’s he would often touch the floor before moving and would cough in order to stop himself from swearing.</a:t>
            </a:r>
          </a:p>
          <a:p>
            <a:pPr marL="457200" lvl="0" indent="-457200">
              <a:buClr>
                <a:schemeClr val="tx1"/>
              </a:buClr>
              <a:buFont typeface="Wingdings" panose="05000000000000000000" pitchFamily="2" charset="2"/>
              <a:buChar char="Ø"/>
            </a:pPr>
            <a:r>
              <a:rPr lang="en-US" sz="2400" dirty="0" smtClean="0">
                <a:solidFill>
                  <a:srgbClr val="000000"/>
                </a:solidFill>
                <a:latin typeface="+mn-lt"/>
              </a:rPr>
              <a:t>His co-workers teased him about his behavior.</a:t>
            </a:r>
          </a:p>
          <a:p>
            <a:pPr marL="1200150" lvl="1" indent="-457200">
              <a:buClr>
                <a:schemeClr val="tx1"/>
              </a:buClr>
              <a:buFont typeface="Wingdings" panose="05000000000000000000" pitchFamily="2" charset="2"/>
              <a:buChar char="Ø"/>
            </a:pPr>
            <a:r>
              <a:rPr lang="en-US" sz="2400" dirty="0" smtClean="0">
                <a:solidFill>
                  <a:srgbClr val="000000"/>
                </a:solidFill>
                <a:latin typeface="+mn-lt"/>
              </a:rPr>
              <a:t>When he bent down they would say “hut-hut-hut” and mimic his tics.</a:t>
            </a:r>
          </a:p>
          <a:p>
            <a:pPr marL="457200" indent="-457200">
              <a:buClr>
                <a:schemeClr val="tx1"/>
              </a:buClr>
              <a:buFont typeface="Wingdings" panose="05000000000000000000" pitchFamily="2" charset="2"/>
              <a:buChar char="Ø"/>
            </a:pPr>
            <a:r>
              <a:rPr lang="en-US" sz="2400" dirty="0" smtClean="0">
                <a:solidFill>
                  <a:srgbClr val="000000"/>
                </a:solidFill>
                <a:latin typeface="+mn-lt"/>
              </a:rPr>
              <a:t>Does Fox have a good claim?</a:t>
            </a: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12777"/>
            <a:ext cx="8280920" cy="432048"/>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25912354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20888"/>
            <a:ext cx="8208912" cy="3888432"/>
          </a:xfrm>
        </p:spPr>
        <p:txBody>
          <a:bodyPr>
            <a:noAutofit/>
          </a:bodyPr>
          <a:lstStyle/>
          <a:p>
            <a:pPr marL="461963" lvl="1" indent="-461963" algn="just" eaLnBrk="1" hangingPunct="1">
              <a:spcBef>
                <a:spcPts val="1200"/>
              </a:spcBef>
              <a:spcAft>
                <a:spcPts val="1200"/>
              </a:spcAft>
              <a:buClr>
                <a:schemeClr val="tx1"/>
              </a:buClr>
              <a:buFont typeface="Wingdings" panose="05000000000000000000" pitchFamily="2" charset="2"/>
              <a:buChar char="Ø"/>
              <a:defRPr/>
            </a:pPr>
            <a:r>
              <a:rPr lang="en-US" sz="2400" dirty="0" smtClean="0">
                <a:solidFill>
                  <a:schemeClr val="bg2">
                    <a:lumMod val="10000"/>
                  </a:schemeClr>
                </a:solidFill>
                <a:latin typeface="+mn-lt"/>
              </a:rPr>
              <a:t>Unwelcome </a:t>
            </a:r>
            <a:r>
              <a:rPr lang="en-US" sz="2400" dirty="0">
                <a:solidFill>
                  <a:schemeClr val="bg2">
                    <a:lumMod val="10000"/>
                  </a:schemeClr>
                </a:solidFill>
                <a:latin typeface="+mn-lt"/>
              </a:rPr>
              <a:t>sexual advances or requests for sexual favors or other verbal or physical conduct of a sexual nature where acceptance is made a term or condition of employment</a:t>
            </a:r>
            <a:r>
              <a:rPr lang="en-US" sz="2400" dirty="0" smtClean="0">
                <a:solidFill>
                  <a:schemeClr val="bg2">
                    <a:lumMod val="10000"/>
                  </a:schemeClr>
                </a:solidFill>
                <a:latin typeface="+mn-lt"/>
              </a:rPr>
              <a:t>.</a:t>
            </a:r>
          </a:p>
          <a:p>
            <a:pPr marL="514350" lvl="1" indent="-457200" algn="just" eaLnBrk="1" hangingPunct="1">
              <a:spcBef>
                <a:spcPts val="1200"/>
              </a:spcBef>
              <a:spcAft>
                <a:spcPts val="1200"/>
              </a:spcAft>
              <a:buClr>
                <a:schemeClr val="tx1"/>
              </a:buClr>
              <a:buFont typeface="Wingdings" panose="05000000000000000000" pitchFamily="2" charset="2"/>
              <a:buChar char="Ø"/>
              <a:defRPr/>
            </a:pPr>
            <a:r>
              <a:rPr lang="en-US" sz="2400" dirty="0" smtClean="0">
                <a:solidFill>
                  <a:schemeClr val="bg2">
                    <a:lumMod val="10000"/>
                  </a:schemeClr>
                </a:solidFill>
                <a:latin typeface="+mn-lt"/>
              </a:rPr>
              <a:t>Quid pro quo harassment occurs when a person in a position of authority trades or tries to trade job benefits in exchange for sex.</a:t>
            </a:r>
            <a:endParaRPr lang="en-US" sz="2400" dirty="0">
              <a:solidFill>
                <a:schemeClr val="bg2">
                  <a:lumMod val="10000"/>
                </a:schemeClr>
              </a:solidFill>
              <a:latin typeface="+mn-lt"/>
            </a:endParaRPr>
          </a:p>
        </p:txBody>
      </p:sp>
      <p:sp>
        <p:nvSpPr>
          <p:cNvPr id="3" name="Title 2"/>
          <p:cNvSpPr>
            <a:spLocks noGrp="1"/>
          </p:cNvSpPr>
          <p:nvPr>
            <p:ph type="ctrTitle"/>
          </p:nvPr>
        </p:nvSpPr>
        <p:spPr>
          <a:xfrm>
            <a:off x="467544" y="1412776"/>
            <a:ext cx="8280920" cy="936104"/>
          </a:xfrm>
        </p:spPr>
        <p:txBody>
          <a:bodyPr/>
          <a:lstStyle/>
          <a:p>
            <a:pPr lvl="1" algn="ctr">
              <a:defRPr/>
            </a:pPr>
            <a:r>
              <a:rPr lang="en-US" sz="2400" b="1" dirty="0" smtClean="0">
                <a:solidFill>
                  <a:schemeClr val="bg2">
                    <a:lumMod val="10000"/>
                  </a:schemeClr>
                </a:solidFill>
              </a:rPr>
              <a:t/>
            </a:r>
            <a:br>
              <a:rPr lang="en-US" sz="2400" b="1" dirty="0" smtClean="0">
                <a:solidFill>
                  <a:schemeClr val="bg2">
                    <a:lumMod val="10000"/>
                  </a:schemeClr>
                </a:solidFill>
              </a:rPr>
            </a:br>
            <a:r>
              <a:rPr lang="en-US" sz="3200" b="1" cap="small" dirty="0" smtClean="0">
                <a:latin typeface="+mj-lt"/>
              </a:rPr>
              <a:t>Quid Pro Quo</a:t>
            </a:r>
            <a:r>
              <a:rPr lang="en-US" sz="3200" cap="small" dirty="0" smtClean="0">
                <a:latin typeface="+mj-lt"/>
              </a:rPr>
              <a:t> </a:t>
            </a:r>
            <a:r>
              <a:rPr lang="en-US" sz="3200" dirty="0">
                <a:latin typeface="+mj-lt"/>
              </a:rPr>
              <a:t/>
            </a:r>
            <a:br>
              <a:rPr lang="en-US" sz="3200" dirty="0">
                <a:latin typeface="+mj-lt"/>
              </a:rPr>
            </a:br>
            <a:r>
              <a:rPr lang="en-US" sz="3200" b="1" cap="small" dirty="0" smtClean="0">
                <a:latin typeface="+mj-lt"/>
              </a:rPr>
              <a:t>Sexual Harassment </a:t>
            </a:r>
            <a:br>
              <a:rPr lang="en-US" sz="3200" b="1" cap="small" dirty="0" smtClean="0">
                <a:latin typeface="+mj-lt"/>
              </a:rPr>
            </a:br>
            <a:endParaRPr lang="en-US" sz="32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a:t>
            </a:fld>
            <a:endParaRPr lang="en-US" sz="1000" dirty="0">
              <a:solidFill>
                <a:srgbClr val="9C4636">
                  <a:tint val="75000"/>
                </a:srgbClr>
              </a:solidFill>
            </a:endParaRPr>
          </a:p>
        </p:txBody>
      </p:sp>
    </p:spTree>
    <p:extLst>
      <p:ext uri="{BB962C8B-B14F-4D97-AF65-F5344CB8AC3E}">
        <p14:creationId xmlns:p14="http://schemas.microsoft.com/office/powerpoint/2010/main" val="30496075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060848"/>
            <a:ext cx="8280919" cy="4104456"/>
          </a:xfrm>
        </p:spPr>
        <p:txBody>
          <a:bodyPr>
            <a:noAutofit/>
          </a:bodyPr>
          <a:lstStyle/>
          <a:p>
            <a:pPr marL="457200" lvl="0" indent="-457200">
              <a:buClr>
                <a:schemeClr val="tx1"/>
              </a:buClr>
              <a:buFont typeface="Wingdings" panose="05000000000000000000" pitchFamily="2" charset="2"/>
              <a:buChar char="Ø"/>
            </a:pPr>
            <a:r>
              <a:rPr lang="en-US" sz="2000" dirty="0" smtClean="0">
                <a:solidFill>
                  <a:srgbClr val="000000"/>
                </a:solidFill>
                <a:latin typeface="+mn-lt"/>
              </a:rPr>
              <a:t>Prado worked as a Caseworker in Ohio.</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During her probationary period, she claimed her supervisor and co-workers made fun of her accent and mimicked the way she said “R.” </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She claimed her co-workers would make grunting and pig noises when she was on the phone with Spanish speaking clients.</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Prado also alleged that her supervisor encouraged an employee to come into her cube and pass gas; </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She claimed she was intentionally given the wrong directions to a client’s home and that her co-workers made fun of her clothing and jewelry.</a:t>
            </a:r>
          </a:p>
          <a:p>
            <a:pPr marL="457200" lvl="0" indent="-457200">
              <a:buClr>
                <a:schemeClr val="tx1"/>
              </a:buClr>
              <a:buFont typeface="Wingdings" panose="05000000000000000000" pitchFamily="2" charset="2"/>
              <a:buChar char="Ø"/>
            </a:pPr>
            <a:r>
              <a:rPr lang="en-US" sz="2000" dirty="0" smtClean="0">
                <a:solidFill>
                  <a:srgbClr val="000000"/>
                </a:solidFill>
                <a:latin typeface="+mn-lt"/>
              </a:rPr>
              <a:t>Does Prado have a good claim?</a:t>
            </a:r>
            <a:endParaRPr lang="en-US" sz="2000" dirty="0">
              <a:solidFill>
                <a:srgbClr val="000000"/>
              </a:solidFill>
              <a:latin typeface="+mn-lt"/>
            </a:endParaRPr>
          </a:p>
        </p:txBody>
      </p:sp>
      <p:sp>
        <p:nvSpPr>
          <p:cNvPr id="2" name="Title 1"/>
          <p:cNvSpPr>
            <a:spLocks noGrp="1"/>
          </p:cNvSpPr>
          <p:nvPr>
            <p:ph type="ctrTitle"/>
          </p:nvPr>
        </p:nvSpPr>
        <p:spPr>
          <a:xfrm>
            <a:off x="467544" y="1484785"/>
            <a:ext cx="8208912" cy="432048"/>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124199120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1988840"/>
            <a:ext cx="8208912" cy="4536504"/>
          </a:xfrm>
        </p:spPr>
        <p:txBody>
          <a:bodyPr>
            <a:noAutofit/>
          </a:bodyPr>
          <a:lstStyle/>
          <a:p>
            <a:pPr marL="457200" indent="-457200">
              <a:buClr>
                <a:schemeClr val="tx1"/>
              </a:buClr>
              <a:buFont typeface="Wingdings" panose="05000000000000000000" pitchFamily="2" charset="2"/>
              <a:buChar char="Ø"/>
            </a:pPr>
            <a:r>
              <a:rPr lang="en-US" sz="1800" dirty="0">
                <a:solidFill>
                  <a:srgbClr val="000000"/>
                </a:solidFill>
                <a:latin typeface="+mn-lt"/>
              </a:rPr>
              <a:t>Carla works as a licensed heavy equipment operator. Some of her male coworkers think it is fun to tease her. Carla often hears comments like “Watch out, here she comes–that crazy woman driver!” in a joking manner. Also, someone keeps putting a handmade sign on the only port-a-potty at the worksite that says, “Men Only</a:t>
            </a:r>
            <a:r>
              <a:rPr lang="en-US" sz="1800" dirty="0" smtClean="0">
                <a:solidFill>
                  <a:srgbClr val="000000"/>
                </a:solidFill>
                <a:latin typeface="+mn-lt"/>
              </a:rPr>
              <a:t>.”</a:t>
            </a:r>
          </a:p>
          <a:p>
            <a:pPr marL="457200" indent="-457200">
              <a:buClr>
                <a:schemeClr val="tx1"/>
              </a:buClr>
              <a:buFont typeface="Wingdings" panose="05000000000000000000" pitchFamily="2" charset="2"/>
              <a:buChar char="Ø"/>
            </a:pPr>
            <a:r>
              <a:rPr lang="en-US" sz="1800" dirty="0" smtClean="0">
                <a:solidFill>
                  <a:srgbClr val="000000"/>
                </a:solidFill>
                <a:latin typeface="+mn-lt"/>
              </a:rPr>
              <a:t> </a:t>
            </a:r>
            <a:r>
              <a:rPr lang="en-US" sz="1800" dirty="0">
                <a:solidFill>
                  <a:srgbClr val="000000"/>
                </a:solidFill>
                <a:latin typeface="+mn-lt"/>
              </a:rPr>
              <a:t>Some of Carla's other coworkers are strongly opposed to her presence in the traditionally all-male profession. These coworkers have sometimes said things to her like, “You're taking a job away from a man who deserves it,” “You should be home with your kids,” and “What kind of a mother are you?” Also, someone scratched the word “bitch” on Carla's toolbox</a:t>
            </a:r>
            <a:r>
              <a:rPr lang="en-US" sz="1800" dirty="0" smtClean="0">
                <a:solidFill>
                  <a:srgbClr val="000000"/>
                </a:solidFill>
                <a:latin typeface="+mn-lt"/>
              </a:rPr>
              <a:t>.</a:t>
            </a:r>
          </a:p>
          <a:p>
            <a:pPr marL="457200" lvl="0" indent="-457200">
              <a:buClr>
                <a:schemeClr val="tx1"/>
              </a:buClr>
              <a:buFont typeface="Wingdings" panose="05000000000000000000" pitchFamily="2" charset="2"/>
              <a:buChar char="Ø"/>
            </a:pPr>
            <a:r>
              <a:rPr lang="en-US" sz="1800" dirty="0">
                <a:solidFill>
                  <a:srgbClr val="000000"/>
                </a:solidFill>
                <a:latin typeface="+mn-lt"/>
              </a:rPr>
              <a:t>Carla complains about the jokes and other behaviors, and an investigation is conducted. It cannot be determined who defaced Carla's toolbox. Her coworkers are told to stop their behavior or face disciplinary charges. The supervisor speaks with Carla and tells her to come to him immediately if she has any further problems. Carla then finds that someone has urinated in her toolbox.</a:t>
            </a:r>
          </a:p>
          <a:p>
            <a:pPr marL="457200" indent="-457200">
              <a:buClr>
                <a:schemeClr val="tx1"/>
              </a:buClr>
              <a:buFont typeface="Wingdings" panose="05000000000000000000" pitchFamily="2" charset="2"/>
              <a:buChar char="Ø"/>
            </a:pPr>
            <a:endParaRPr lang="en-US" sz="1800" dirty="0">
              <a:solidFill>
                <a:srgbClr val="000000"/>
              </a:solidFill>
              <a:latin typeface="+mn-lt"/>
            </a:endParaRPr>
          </a:p>
          <a:p>
            <a:pPr marL="457200" lvl="0" indent="-457200">
              <a:buClr>
                <a:schemeClr val="tx1"/>
              </a:buClr>
              <a:buFont typeface="Wingdings" panose="05000000000000000000" pitchFamily="2" charset="2"/>
              <a:buChar char="Ø"/>
            </a:pPr>
            <a:endParaRPr lang="en-US" sz="2000" dirty="0">
              <a:solidFill>
                <a:srgbClr val="000000"/>
              </a:solidFill>
              <a:latin typeface="+mn-lt"/>
            </a:endParaRPr>
          </a:p>
        </p:txBody>
      </p:sp>
      <p:sp>
        <p:nvSpPr>
          <p:cNvPr id="2" name="Title 1"/>
          <p:cNvSpPr>
            <a:spLocks noGrp="1"/>
          </p:cNvSpPr>
          <p:nvPr>
            <p:ph type="ctrTitle"/>
          </p:nvPr>
        </p:nvSpPr>
        <p:spPr>
          <a:xfrm>
            <a:off x="467544" y="1412776"/>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259244182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916832"/>
            <a:ext cx="8208912" cy="4464496"/>
          </a:xfrm>
        </p:spPr>
        <p:txBody>
          <a:bodyPr>
            <a:noAutofit/>
          </a:bodyPr>
          <a:lstStyle/>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Susan likes to tell dirty stories.  In fairness to everyone in her department, she always announces when she is going to tell a story so employees can excuse themselves if they wish.  After one particularly graphic tale, Lawrence and Michael report her to HR.</a:t>
            </a: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a:solidFill>
                  <a:schemeClr val="bg2">
                    <a:lumMod val="10000"/>
                  </a:schemeClr>
                </a:solidFill>
                <a:latin typeface="+mn-lt"/>
              </a:rPr>
              <a:t>After a good talking to, Susan returns to the office and tells Lawrence and Michael that she is sorry she upset them, but she reminds them that she always gives her employees a chance to leave the room.  </a:t>
            </a:r>
            <a:endParaRPr lang="en-US" altLang="en-US" sz="2200" dirty="0" smtClean="0">
              <a:solidFill>
                <a:schemeClr val="bg2">
                  <a:lumMod val="10000"/>
                </a:schemeClr>
              </a:solidFill>
              <a:latin typeface="+mn-lt"/>
            </a:endParaRPr>
          </a:p>
          <a:p>
            <a:pPr marL="457200" indent="-457200" algn="just">
              <a:lnSpc>
                <a:spcPct val="80000"/>
              </a:lnSpc>
              <a:spcBef>
                <a:spcPts val="600"/>
              </a:spcBef>
              <a:spcAft>
                <a:spcPts val="1200"/>
              </a:spcAft>
              <a:buClr>
                <a:schemeClr val="tx1"/>
              </a:buClr>
              <a:buFont typeface="Wingdings" panose="05000000000000000000" pitchFamily="2" charset="2"/>
              <a:buChar char="Ø"/>
            </a:pPr>
            <a:r>
              <a:rPr lang="en-US" altLang="en-US" sz="2200" dirty="0" smtClean="0">
                <a:solidFill>
                  <a:schemeClr val="bg2">
                    <a:lumMod val="10000"/>
                  </a:schemeClr>
                </a:solidFill>
                <a:latin typeface="+mn-lt"/>
              </a:rPr>
              <a:t>She </a:t>
            </a:r>
            <a:r>
              <a:rPr lang="en-US" altLang="en-US" sz="2200" dirty="0">
                <a:solidFill>
                  <a:schemeClr val="bg2">
                    <a:lumMod val="10000"/>
                  </a:schemeClr>
                </a:solidFill>
                <a:latin typeface="+mn-lt"/>
              </a:rPr>
              <a:t>also says that to keep from upsetting them in the future, she will just talk to everyone in the department about work and nothing else.  She says she will do her socializing with the women, who seem to be a better fit with her.  She also stops giving the men work opportunities.  </a:t>
            </a: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576064"/>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52</a:t>
            </a:fld>
            <a:endParaRPr lang="en-US" sz="1000" dirty="0">
              <a:solidFill>
                <a:srgbClr val="9C4636">
                  <a:tint val="75000"/>
                </a:srgbClr>
              </a:solidFill>
            </a:endParaRPr>
          </a:p>
        </p:txBody>
      </p:sp>
    </p:spTree>
    <p:extLst>
      <p:ext uri="{BB962C8B-B14F-4D97-AF65-F5344CB8AC3E}">
        <p14:creationId xmlns:p14="http://schemas.microsoft.com/office/powerpoint/2010/main" val="1860107777"/>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539552" y="2060848"/>
            <a:ext cx="8352928" cy="4464496"/>
          </a:xfrm>
        </p:spPr>
        <p:txBody>
          <a:bodyPr>
            <a:noAutofit/>
          </a:bodyPr>
          <a:lstStyle/>
          <a:p>
            <a:pPr marL="457200" lvl="0" indent="-457200">
              <a:buClr>
                <a:schemeClr val="tx1"/>
              </a:buClr>
              <a:buFont typeface="Wingdings" panose="05000000000000000000" pitchFamily="2" charset="2"/>
              <a:buChar char="Ø"/>
            </a:pPr>
            <a:r>
              <a:rPr lang="en-US" sz="1800" dirty="0">
                <a:solidFill>
                  <a:srgbClr val="000000"/>
                </a:solidFill>
                <a:latin typeface="+mn-lt"/>
              </a:rPr>
              <a:t>Tatiana is hoping for a promotion to a position that she knows will become vacant soon. She knows that her boss, David, will be involved in deciding who will be promoted. She tells David that she will be applying for the position, and that she is very interested in receiving the promotion. David says, “We'll see. There will be a lot of others interested in the position.” </a:t>
            </a:r>
            <a:endParaRPr lang="en-US" sz="1800" dirty="0" smtClean="0">
              <a:solidFill>
                <a:srgbClr val="000000"/>
              </a:solidFill>
              <a:latin typeface="+mn-lt"/>
            </a:endParaRPr>
          </a:p>
          <a:p>
            <a:pPr marL="457200" lvl="0" indent="-457200">
              <a:buClr>
                <a:schemeClr val="tx1"/>
              </a:buClr>
              <a:buFont typeface="Wingdings" panose="05000000000000000000" pitchFamily="2" charset="2"/>
              <a:buChar char="Ø"/>
            </a:pPr>
            <a:r>
              <a:rPr lang="en-US" sz="1800" dirty="0" smtClean="0">
                <a:solidFill>
                  <a:srgbClr val="000000"/>
                </a:solidFill>
                <a:latin typeface="+mn-lt"/>
              </a:rPr>
              <a:t>A </a:t>
            </a:r>
            <a:r>
              <a:rPr lang="en-US" sz="1800" dirty="0">
                <a:solidFill>
                  <a:srgbClr val="000000"/>
                </a:solidFill>
                <a:latin typeface="+mn-lt"/>
              </a:rPr>
              <a:t>week later, Tatiana and David travel together on state business, including an overnight hotel stay. Over dinner, David tells Tatiana that he hopes he will be able to promote her, because he has always really enjoyed working with her. He tells her that some other candidates “look better on paper” but that she is the one he wants. He tells her that he can “pull some strings” to get her into the job and Tatiana thanks David. </a:t>
            </a:r>
          </a:p>
          <a:p>
            <a:pPr marL="457200" lvl="0" indent="-457200">
              <a:buClr>
                <a:schemeClr val="tx1"/>
              </a:buClr>
              <a:buFont typeface="Wingdings" panose="05000000000000000000" pitchFamily="2" charset="2"/>
              <a:buChar char="Ø"/>
            </a:pPr>
            <a:r>
              <a:rPr lang="en-US" sz="1800" dirty="0">
                <a:solidFill>
                  <a:srgbClr val="000000"/>
                </a:solidFill>
                <a:latin typeface="+mn-lt"/>
              </a:rPr>
              <a:t>Later David suggests that they go to his hotel room for “drinks and some relaxation.” Tatiana declines his “offer.”</a:t>
            </a:r>
          </a:p>
          <a:p>
            <a:pPr marL="457200" lvl="0" indent="-457200">
              <a:buClr>
                <a:schemeClr val="tx1"/>
              </a:buClr>
              <a:buFont typeface="Wingdings" panose="05000000000000000000" pitchFamily="2" charset="2"/>
              <a:buChar char="Ø"/>
            </a:pPr>
            <a:endParaRPr lang="en-US" sz="1800" dirty="0">
              <a:solidFill>
                <a:srgbClr val="000000"/>
              </a:solidFill>
              <a:latin typeface="+mn-lt"/>
            </a:endParaRPr>
          </a:p>
        </p:txBody>
      </p:sp>
      <p:sp>
        <p:nvSpPr>
          <p:cNvPr id="2" name="Title 1"/>
          <p:cNvSpPr>
            <a:spLocks noGrp="1"/>
          </p:cNvSpPr>
          <p:nvPr>
            <p:ph type="ctrTitle"/>
          </p:nvPr>
        </p:nvSpPr>
        <p:spPr>
          <a:xfrm>
            <a:off x="467544" y="1484785"/>
            <a:ext cx="8208912" cy="504056"/>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383760545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060848"/>
            <a:ext cx="8208911" cy="4176464"/>
          </a:xfrm>
        </p:spPr>
        <p:txBody>
          <a:bodyPr>
            <a:noAutofit/>
          </a:bodyPr>
          <a:lstStyle/>
          <a:p>
            <a:pPr marL="457200" lvl="0" indent="-457200">
              <a:buClr>
                <a:schemeClr val="tx1"/>
              </a:buClr>
              <a:buFont typeface="Wingdings" panose="05000000000000000000" pitchFamily="2" charset="2"/>
              <a:buChar char="Ø"/>
            </a:pPr>
            <a:r>
              <a:rPr lang="en-US" sz="2300" dirty="0">
                <a:solidFill>
                  <a:srgbClr val="000000"/>
                </a:solidFill>
                <a:latin typeface="+mn-lt"/>
              </a:rPr>
              <a:t>After they return from the trip, Tatiana asks David if he knows when the job will be posted so that she can apply. He says that he is not sure, but there is still time for her to “make it worth his while” to pull strings for her. He then asks, “How about going out to dinner this Friday and then coming over to my place</a:t>
            </a:r>
            <a:r>
              <a:rPr lang="en-US" sz="2300" dirty="0" smtClean="0">
                <a:solidFill>
                  <a:srgbClr val="000000"/>
                </a:solidFill>
                <a:latin typeface="+mn-lt"/>
              </a:rPr>
              <a:t>?”</a:t>
            </a:r>
          </a:p>
          <a:p>
            <a:pPr marL="457200" indent="-457200">
              <a:buClr>
                <a:schemeClr val="tx1"/>
              </a:buClr>
              <a:buFont typeface="Wingdings" panose="05000000000000000000" pitchFamily="2" charset="2"/>
              <a:buChar char="Ø"/>
            </a:pPr>
            <a:r>
              <a:rPr lang="en-US" sz="2300" dirty="0">
                <a:solidFill>
                  <a:srgbClr val="000000"/>
                </a:solidFill>
                <a:latin typeface="+mn-lt"/>
              </a:rPr>
              <a:t>Tatiana, who really wants the position, decides to go out with David. Almost every Friday they go out at David's insistence and engage in sexual activity. Tatiana does not want to be in a relationship with David and is only going out with him because she believes that he will otherwise block her promotion.</a:t>
            </a: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12776"/>
            <a:ext cx="8280920"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111888727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467544" y="2204864"/>
            <a:ext cx="8280919" cy="2377552"/>
          </a:xfrm>
        </p:spPr>
        <p:txBody>
          <a:bodyPr>
            <a:noAutofit/>
          </a:bodyPr>
          <a:lstStyle/>
          <a:p>
            <a:pPr marL="457200" lvl="0" indent="-457200">
              <a:buClr>
                <a:schemeClr val="tx1"/>
              </a:buClr>
              <a:buFont typeface="Wingdings" panose="05000000000000000000" pitchFamily="2" charset="2"/>
              <a:buChar char="Ø"/>
            </a:pPr>
            <a:r>
              <a:rPr lang="en-US" sz="2400" dirty="0">
                <a:solidFill>
                  <a:srgbClr val="000000"/>
                </a:solidFill>
                <a:latin typeface="+mn-lt"/>
              </a:rPr>
              <a:t>Tatiana receives the promotion</a:t>
            </a:r>
            <a:r>
              <a:rPr lang="en-US" sz="2400" dirty="0" smtClean="0">
                <a:solidFill>
                  <a:srgbClr val="000000"/>
                </a:solidFill>
                <a:latin typeface="+mn-lt"/>
              </a:rPr>
              <a:t>.</a:t>
            </a:r>
          </a:p>
          <a:p>
            <a:pPr marL="457200" indent="-457200">
              <a:buClr>
                <a:schemeClr val="tx1"/>
              </a:buClr>
              <a:buFont typeface="Wingdings" panose="05000000000000000000" pitchFamily="2" charset="2"/>
              <a:buChar char="Ø"/>
            </a:pPr>
            <a:r>
              <a:rPr lang="en-US" sz="2400" dirty="0">
                <a:solidFill>
                  <a:srgbClr val="000000"/>
                </a:solidFill>
                <a:latin typeface="+mn-lt"/>
              </a:rPr>
              <a:t>Tatiana breaks off the sexual activities with David. He then gives her a bad evaluation, and she is removed from her new position at the end of the probationary period and returns to her old job.</a:t>
            </a:r>
          </a:p>
          <a:p>
            <a:pPr lvl="0">
              <a:buClr>
                <a:schemeClr val="tx1"/>
              </a:buClr>
            </a:pPr>
            <a:endParaRPr lang="en-US" sz="2400" dirty="0">
              <a:solidFill>
                <a:srgbClr val="000000"/>
              </a:solidFill>
              <a:latin typeface="+mn-lt"/>
            </a:endParaRPr>
          </a:p>
          <a:p>
            <a:pPr marL="457200" lvl="0" indent="-457200">
              <a:buClr>
                <a:schemeClr val="tx1"/>
              </a:buClr>
              <a:buFont typeface="Wingdings" panose="05000000000000000000" pitchFamily="2" charset="2"/>
              <a:buChar char="Ø"/>
            </a:pPr>
            <a:endParaRPr lang="en-US" sz="2400" dirty="0">
              <a:solidFill>
                <a:srgbClr val="000000"/>
              </a:solidFill>
              <a:latin typeface="+mn-lt"/>
            </a:endParaRPr>
          </a:p>
        </p:txBody>
      </p:sp>
      <p:sp>
        <p:nvSpPr>
          <p:cNvPr id="2" name="Title 1"/>
          <p:cNvSpPr>
            <a:spLocks noGrp="1"/>
          </p:cNvSpPr>
          <p:nvPr>
            <p:ph type="ctrTitle"/>
          </p:nvPr>
        </p:nvSpPr>
        <p:spPr>
          <a:xfrm>
            <a:off x="467544" y="1484784"/>
            <a:ext cx="8208912" cy="638969"/>
          </a:xfrm>
        </p:spPr>
        <p:txBody>
          <a:bodyPr/>
          <a:lstStyle/>
          <a:p>
            <a:pPr algn="ctr"/>
            <a:r>
              <a:rPr lang="en-US" sz="3200" b="1" cap="small" dirty="0" smtClean="0">
                <a:latin typeface="+mj-lt"/>
              </a:rPr>
              <a:t>Examples</a:t>
            </a:r>
            <a:endParaRPr lang="en-US" sz="3200" b="1" cap="small" dirty="0">
              <a:latin typeface="+mj-lt"/>
            </a:endParaRPr>
          </a:p>
        </p:txBody>
      </p:sp>
    </p:spTree>
    <p:extLst>
      <p:ext uri="{BB962C8B-B14F-4D97-AF65-F5344CB8AC3E}">
        <p14:creationId xmlns:p14="http://schemas.microsoft.com/office/powerpoint/2010/main" val="52811869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1988840"/>
            <a:ext cx="8208912" cy="3960440"/>
          </a:xfrm>
        </p:spPr>
        <p:txBody>
          <a:bodyPr>
            <a:noAutofit/>
          </a:bodyPr>
          <a:lstStyle/>
          <a:p>
            <a:pPr marL="457200" indent="-457200" algn="just">
              <a:buClr>
                <a:schemeClr val="tx1"/>
              </a:buClr>
              <a:buFont typeface="Wingdings" panose="05000000000000000000" pitchFamily="2" charset="2"/>
              <a:buChar char="Ø"/>
            </a:pPr>
            <a:r>
              <a:rPr lang="en-US" altLang="en-US" sz="2000" dirty="0" smtClean="0">
                <a:solidFill>
                  <a:srgbClr val="000000"/>
                </a:solidFill>
                <a:latin typeface="+mn-lt"/>
              </a:rPr>
              <a:t>A </a:t>
            </a:r>
            <a:r>
              <a:rPr lang="en-US" altLang="en-US" sz="2000" dirty="0">
                <a:solidFill>
                  <a:srgbClr val="000000"/>
                </a:solidFill>
                <a:latin typeface="+mn-lt"/>
              </a:rPr>
              <a:t>female employee complains that other employees are viewing pornography on their computers at </a:t>
            </a:r>
            <a:r>
              <a:rPr lang="en-US" altLang="en-US" sz="2000" dirty="0" smtClean="0">
                <a:solidFill>
                  <a:srgbClr val="000000"/>
                </a:solidFill>
                <a:latin typeface="+mn-lt"/>
              </a:rPr>
              <a:t>work but the employee’s shut </a:t>
            </a:r>
            <a:r>
              <a:rPr lang="en-US" altLang="en-US" sz="2000" dirty="0">
                <a:solidFill>
                  <a:srgbClr val="000000"/>
                </a:solidFill>
                <a:latin typeface="+mn-lt"/>
              </a:rPr>
              <a:t>it off when managers walk by. The </a:t>
            </a:r>
            <a:r>
              <a:rPr lang="en-US" altLang="en-US" sz="2000" dirty="0" smtClean="0">
                <a:solidFill>
                  <a:srgbClr val="000000"/>
                </a:solidFill>
                <a:latin typeface="+mn-lt"/>
              </a:rPr>
              <a:t>employee </a:t>
            </a:r>
            <a:r>
              <a:rPr lang="en-US" altLang="en-US" sz="2000" dirty="0">
                <a:solidFill>
                  <a:srgbClr val="000000"/>
                </a:solidFill>
                <a:latin typeface="+mn-lt"/>
              </a:rPr>
              <a:t>later reveals that she is gay.  Is it still a problem for the porn to be on the computer? </a:t>
            </a:r>
            <a:endParaRPr lang="en-US" altLang="en-US" sz="2000" dirty="0" smtClean="0">
              <a:solidFill>
                <a:srgbClr val="000000"/>
              </a:solidFill>
              <a:latin typeface="+mn-lt"/>
            </a:endParaRPr>
          </a:p>
          <a:p>
            <a:pPr marL="457200" indent="-457200" algn="just">
              <a:buClr>
                <a:schemeClr val="tx1"/>
              </a:buClr>
              <a:buFont typeface="Wingdings" panose="05000000000000000000" pitchFamily="2" charset="2"/>
              <a:buChar char="Ø"/>
            </a:pPr>
            <a:r>
              <a:rPr lang="en-US" altLang="en-US" sz="2000" dirty="0" smtClean="0">
                <a:solidFill>
                  <a:srgbClr val="000000"/>
                </a:solidFill>
                <a:latin typeface="+mn-lt"/>
              </a:rPr>
              <a:t>The employee later complains </a:t>
            </a:r>
            <a:r>
              <a:rPr lang="en-US" altLang="en-US" sz="2000" dirty="0">
                <a:solidFill>
                  <a:srgbClr val="000000"/>
                </a:solidFill>
                <a:latin typeface="+mn-lt"/>
              </a:rPr>
              <a:t>that people are making gay-bashing comments in the employee lounge.  She admits that does not tell them to stop when they do it, but says she is offended. She asks you not to say anything.  What do you if you are a co-worker? Does your answer change if you are a supervisor</a:t>
            </a:r>
            <a:r>
              <a:rPr lang="en-US" altLang="en-US" sz="2000" dirty="0" smtClean="0">
                <a:solidFill>
                  <a:srgbClr val="000000"/>
                </a:solidFill>
                <a:latin typeface="+mn-lt"/>
              </a:rPr>
              <a:t>?</a:t>
            </a:r>
          </a:p>
          <a:p>
            <a:pPr marL="457200" indent="-457200" algn="just">
              <a:buClr>
                <a:schemeClr val="tx1"/>
              </a:buClr>
              <a:buFont typeface="Wingdings" panose="05000000000000000000" pitchFamily="2" charset="2"/>
              <a:buChar char="Ø"/>
            </a:pPr>
            <a:r>
              <a:rPr lang="en-US" altLang="en-US" sz="2000" dirty="0" smtClean="0">
                <a:solidFill>
                  <a:srgbClr val="000000"/>
                </a:solidFill>
                <a:latin typeface="+mn-lt"/>
              </a:rPr>
              <a:t>The </a:t>
            </a:r>
            <a:r>
              <a:rPr lang="en-US" altLang="en-US" sz="2000" dirty="0">
                <a:solidFill>
                  <a:srgbClr val="000000"/>
                </a:solidFill>
                <a:latin typeface="+mn-lt"/>
              </a:rPr>
              <a:t>employee later invites everyone in her department to come watch her 21 year old daughter perform at a strip club.  Does that change anything?</a:t>
            </a:r>
          </a:p>
          <a:p>
            <a:pPr algn="just"/>
            <a:endParaRPr lang="en-US" altLang="en-US" sz="2400" dirty="0" smtClean="0">
              <a:latin typeface="+mn-lt"/>
            </a:endParaRPr>
          </a:p>
          <a:p>
            <a:pPr>
              <a:lnSpc>
                <a:spcPct val="80000"/>
              </a:lnSpc>
              <a:spcBef>
                <a:spcPts val="600"/>
              </a:spcBef>
              <a:spcAft>
                <a:spcPts val="1200"/>
              </a:spcAft>
            </a:pPr>
            <a:endParaRPr lang="en-US" altLang="en-US" sz="3200" dirty="0" smtClean="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395536" y="1412776"/>
            <a:ext cx="8424936" cy="504056"/>
          </a:xfrm>
        </p:spPr>
        <p:txBody>
          <a:bodyPr/>
          <a:lstStyle/>
          <a:p>
            <a:pPr algn="ctr">
              <a:defRPr/>
            </a:pPr>
            <a:r>
              <a:rPr lang="en-US" sz="3200" b="1" cap="small" dirty="0" smtClean="0">
                <a:latin typeface="+mn-lt"/>
              </a:rPr>
              <a:t>Examples</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56</a:t>
            </a:fld>
            <a:endParaRPr lang="en-US" sz="1000" dirty="0">
              <a:solidFill>
                <a:srgbClr val="9C4636">
                  <a:tint val="75000"/>
                </a:srgbClr>
              </a:solidFill>
            </a:endParaRPr>
          </a:p>
        </p:txBody>
      </p:sp>
    </p:spTree>
    <p:extLst>
      <p:ext uri="{BB962C8B-B14F-4D97-AF65-F5344CB8AC3E}">
        <p14:creationId xmlns:p14="http://schemas.microsoft.com/office/powerpoint/2010/main" val="144955989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844824"/>
            <a:ext cx="8064896" cy="4320480"/>
          </a:xfrm>
        </p:spPr>
        <p:txBody>
          <a:bodyPr>
            <a:noAutofit/>
          </a:bodyPr>
          <a:lstStyle/>
          <a:p>
            <a:pPr marL="457200" indent="-457200">
              <a:buClr>
                <a:schemeClr val="tx1"/>
              </a:buClr>
              <a:buFont typeface="Wingdings" panose="05000000000000000000" pitchFamily="2" charset="2"/>
              <a:buChar char="Ø"/>
            </a:pPr>
            <a:r>
              <a:rPr lang="en-US" sz="2800" dirty="0" smtClean="0">
                <a:solidFill>
                  <a:srgbClr val="000000"/>
                </a:solidFill>
                <a:latin typeface="+mn-lt"/>
              </a:rPr>
              <a:t>Don’t </a:t>
            </a:r>
            <a:r>
              <a:rPr lang="en-US" sz="2800" dirty="0">
                <a:solidFill>
                  <a:srgbClr val="000000"/>
                </a:solidFill>
                <a:latin typeface="+mn-lt"/>
              </a:rPr>
              <a:t>engage in the conduct (don’t even think about engaging in the conduct):</a:t>
            </a:r>
          </a:p>
          <a:p>
            <a:pPr marL="457200" indent="-457200">
              <a:buClr>
                <a:schemeClr val="tx1"/>
              </a:buClr>
              <a:buFont typeface="Wingdings" panose="05000000000000000000" pitchFamily="2" charset="2"/>
              <a:buChar char="Ø"/>
            </a:pPr>
            <a:r>
              <a:rPr lang="en-US" sz="2800" dirty="0">
                <a:solidFill>
                  <a:srgbClr val="000000"/>
                </a:solidFill>
                <a:latin typeface="+mn-lt"/>
              </a:rPr>
              <a:t>Tell Employees</a:t>
            </a:r>
            <a:r>
              <a:rPr lang="en-US" sz="2800" b="1" dirty="0">
                <a:solidFill>
                  <a:srgbClr val="000000"/>
                </a:solidFill>
                <a:latin typeface="+mn-lt"/>
              </a:rPr>
              <a:t>: </a:t>
            </a:r>
          </a:p>
          <a:p>
            <a:pPr marL="914400" indent="-457200">
              <a:buClr>
                <a:schemeClr val="tx1"/>
              </a:buClr>
              <a:buFont typeface="Wingdings" panose="05000000000000000000" pitchFamily="2" charset="2"/>
              <a:buChar char="Ø"/>
            </a:pPr>
            <a:r>
              <a:rPr lang="en-US" sz="2800" dirty="0">
                <a:solidFill>
                  <a:srgbClr val="000000"/>
                </a:solidFill>
                <a:latin typeface="+mn-lt"/>
              </a:rPr>
              <a:t>If you are </a:t>
            </a:r>
            <a:r>
              <a:rPr lang="en-US" sz="2800" b="1" dirty="0">
                <a:solidFill>
                  <a:srgbClr val="000000"/>
                </a:solidFill>
                <a:latin typeface="+mn-lt"/>
              </a:rPr>
              <a:t>subject</a:t>
            </a:r>
            <a:r>
              <a:rPr lang="en-US" sz="2800" dirty="0">
                <a:solidFill>
                  <a:srgbClr val="000000"/>
                </a:solidFill>
                <a:latin typeface="+mn-lt"/>
              </a:rPr>
              <a:t> to the conduct say something if you are comfortable doing so, but more importantly, report the behavior.</a:t>
            </a:r>
          </a:p>
          <a:p>
            <a:pPr marL="914400" indent="-457200">
              <a:buClr>
                <a:schemeClr val="tx1"/>
              </a:buClr>
              <a:buFont typeface="Wingdings" panose="05000000000000000000" pitchFamily="2" charset="2"/>
              <a:buChar char="Ø"/>
            </a:pPr>
            <a:r>
              <a:rPr lang="en-US" sz="2800" dirty="0">
                <a:solidFill>
                  <a:srgbClr val="000000"/>
                </a:solidFill>
                <a:latin typeface="+mn-lt"/>
              </a:rPr>
              <a:t>If you </a:t>
            </a:r>
            <a:r>
              <a:rPr lang="en-US" sz="2800" b="1" dirty="0">
                <a:solidFill>
                  <a:srgbClr val="000000"/>
                </a:solidFill>
                <a:latin typeface="+mn-lt"/>
              </a:rPr>
              <a:t>witness</a:t>
            </a:r>
            <a:r>
              <a:rPr lang="en-US" sz="2800" dirty="0">
                <a:solidFill>
                  <a:srgbClr val="000000"/>
                </a:solidFill>
                <a:latin typeface="+mn-lt"/>
              </a:rPr>
              <a:t> the conduct, say something and report the behavior</a:t>
            </a:r>
            <a:r>
              <a:rPr lang="en-US" sz="2800" dirty="0"/>
              <a:t>.</a:t>
            </a:r>
          </a:p>
          <a:p>
            <a:pPr eaLnBrk="1" hangingPunct="1"/>
            <a:endParaRPr lang="ru-RU" altLang="en-US" sz="2600" dirty="0">
              <a:solidFill>
                <a:schemeClr val="bg2">
                  <a:lumMod val="10000"/>
                </a:schemeClr>
              </a:solidFill>
              <a:latin typeface="+mn-lt"/>
            </a:endParaRPr>
          </a:p>
        </p:txBody>
      </p:sp>
      <p:sp>
        <p:nvSpPr>
          <p:cNvPr id="3" name="Title 2"/>
          <p:cNvSpPr>
            <a:spLocks noGrp="1"/>
          </p:cNvSpPr>
          <p:nvPr>
            <p:ph type="ctrTitle"/>
          </p:nvPr>
        </p:nvSpPr>
        <p:spPr>
          <a:xfrm>
            <a:off x="827584" y="1268760"/>
            <a:ext cx="7488832" cy="576064"/>
          </a:xfrm>
        </p:spPr>
        <p:txBody>
          <a:bodyPr/>
          <a:lstStyle/>
          <a:p>
            <a:pPr algn="ctr">
              <a:defRPr/>
            </a:pPr>
            <a:r>
              <a:rPr lang="en-US" sz="3200" b="1" cap="small" dirty="0" smtClean="0">
                <a:latin typeface="+mn-lt"/>
              </a:rPr>
              <a:t>What You Should Do</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57</a:t>
            </a:fld>
            <a:endParaRPr lang="en-US" sz="1000" dirty="0">
              <a:solidFill>
                <a:srgbClr val="9C4636">
                  <a:tint val="75000"/>
                </a:srgbClr>
              </a:solidFill>
            </a:endParaRPr>
          </a:p>
        </p:txBody>
      </p:sp>
    </p:spTree>
    <p:extLst>
      <p:ext uri="{BB962C8B-B14F-4D97-AF65-F5344CB8AC3E}">
        <p14:creationId xmlns:p14="http://schemas.microsoft.com/office/powerpoint/2010/main" val="1543672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539552" y="1916832"/>
            <a:ext cx="8064896" cy="4320480"/>
          </a:xfrm>
        </p:spPr>
        <p:txBody>
          <a:bodyPr>
            <a:noAutofit/>
          </a:bodyPr>
          <a:lstStyle/>
          <a:p>
            <a:pPr marL="457200" indent="-457200" algn="just" eaLnBrk="1" hangingPunct="1">
              <a:spcBef>
                <a:spcPts val="600"/>
              </a:spcBef>
              <a:spcAft>
                <a:spcPts val="600"/>
              </a:spcAft>
              <a:buClr>
                <a:schemeClr val="tx1"/>
              </a:buClr>
              <a:buFont typeface="Wingdings" pitchFamily="2" charset="2"/>
              <a:buChar char="Ø"/>
            </a:pPr>
            <a:r>
              <a:rPr lang="en-US" altLang="en-US" sz="2600" b="1" dirty="0" smtClean="0">
                <a:solidFill>
                  <a:schemeClr val="bg2">
                    <a:lumMod val="10000"/>
                  </a:schemeClr>
                </a:solidFill>
                <a:latin typeface="+mn-lt"/>
              </a:rPr>
              <a:t>Supervisors:</a:t>
            </a:r>
          </a:p>
          <a:p>
            <a:pPr marL="914400" lvl="1" indent="-45085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If </a:t>
            </a:r>
            <a:r>
              <a:rPr lang="en-US" altLang="en-US" sz="2600" dirty="0">
                <a:solidFill>
                  <a:schemeClr val="bg2">
                    <a:lumMod val="10000"/>
                  </a:schemeClr>
                </a:solidFill>
                <a:latin typeface="+mn-lt"/>
              </a:rPr>
              <a:t>you </a:t>
            </a:r>
            <a:r>
              <a:rPr lang="en-US" altLang="en-US" sz="2600" dirty="0" smtClean="0">
                <a:solidFill>
                  <a:schemeClr val="bg2">
                    <a:lumMod val="10000"/>
                  </a:schemeClr>
                </a:solidFill>
                <a:latin typeface="+mn-lt"/>
              </a:rPr>
              <a:t>witness or hear </a:t>
            </a:r>
            <a:r>
              <a:rPr lang="en-US" altLang="en-US" sz="2600" dirty="0">
                <a:solidFill>
                  <a:schemeClr val="bg2">
                    <a:lumMod val="10000"/>
                  </a:schemeClr>
                </a:solidFill>
                <a:latin typeface="+mn-lt"/>
              </a:rPr>
              <a:t>about the conduct, </a:t>
            </a:r>
            <a:r>
              <a:rPr lang="en-US" altLang="en-US" sz="2600" b="1" dirty="0">
                <a:solidFill>
                  <a:schemeClr val="bg2">
                    <a:lumMod val="10000"/>
                  </a:schemeClr>
                </a:solidFill>
                <a:latin typeface="+mn-lt"/>
              </a:rPr>
              <a:t>follow </a:t>
            </a:r>
            <a:r>
              <a:rPr lang="en-US" altLang="en-US" sz="2600" b="1" dirty="0" smtClean="0">
                <a:solidFill>
                  <a:schemeClr val="bg2">
                    <a:lumMod val="10000"/>
                  </a:schemeClr>
                </a:solidFill>
                <a:latin typeface="+mn-lt"/>
              </a:rPr>
              <a:t>up.</a:t>
            </a:r>
            <a:endParaRPr lang="en-US" altLang="en-US" sz="2600" dirty="0">
              <a:solidFill>
                <a:schemeClr val="bg2">
                  <a:lumMod val="10000"/>
                </a:schemeClr>
              </a:solidFill>
              <a:latin typeface="+mn-lt"/>
            </a:endParaRPr>
          </a:p>
          <a:p>
            <a:pPr marL="914400" lvl="1" indent="-45085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Report behavior to HR.</a:t>
            </a:r>
          </a:p>
          <a:p>
            <a:pPr marL="914400" lvl="1" indent="-450850" algn="just" eaLnBrk="1" hangingPunct="1">
              <a:spcBef>
                <a:spcPts val="600"/>
              </a:spcBef>
              <a:spcAft>
                <a:spcPts val="600"/>
              </a:spcAft>
              <a:buClr>
                <a:schemeClr val="tx1"/>
              </a:buClr>
              <a:buFont typeface="Wingdings" pitchFamily="2" charset="2"/>
              <a:buChar char="Ø"/>
            </a:pPr>
            <a:r>
              <a:rPr lang="en-US" altLang="en-US" sz="2600" dirty="0" smtClean="0">
                <a:solidFill>
                  <a:schemeClr val="bg2">
                    <a:lumMod val="10000"/>
                  </a:schemeClr>
                </a:solidFill>
                <a:latin typeface="+mn-lt"/>
              </a:rPr>
              <a:t>Don’t </a:t>
            </a:r>
            <a:r>
              <a:rPr lang="en-US" altLang="en-US" sz="2600" dirty="0">
                <a:solidFill>
                  <a:schemeClr val="bg2">
                    <a:lumMod val="10000"/>
                  </a:schemeClr>
                </a:solidFill>
                <a:latin typeface="+mn-lt"/>
              </a:rPr>
              <a:t>tolerate retaliatory behavior by </a:t>
            </a:r>
            <a:r>
              <a:rPr lang="en-US" altLang="en-US" sz="2600" dirty="0" smtClean="0">
                <a:solidFill>
                  <a:schemeClr val="bg2">
                    <a:lumMod val="10000"/>
                  </a:schemeClr>
                </a:solidFill>
                <a:latin typeface="+mn-lt"/>
              </a:rPr>
              <a:t>anyone.</a:t>
            </a:r>
            <a:endParaRPr lang="en-US" altLang="en-US" sz="2600" dirty="0">
              <a:solidFill>
                <a:schemeClr val="bg2">
                  <a:lumMod val="10000"/>
                </a:schemeClr>
              </a:solidFill>
              <a:latin typeface="+mn-lt"/>
            </a:endParaRPr>
          </a:p>
          <a:p>
            <a:pPr marL="914400" lvl="1" indent="-450850" algn="just" eaLnBrk="1" hangingPunct="1">
              <a:spcBef>
                <a:spcPts val="600"/>
              </a:spcBef>
              <a:spcAft>
                <a:spcPts val="600"/>
              </a:spcAft>
              <a:buClr>
                <a:schemeClr val="tx1"/>
              </a:buClr>
              <a:buFont typeface="Wingdings" pitchFamily="2" charset="2"/>
              <a:buChar char="Ø"/>
            </a:pPr>
            <a:r>
              <a:rPr lang="en-US" altLang="en-US" sz="2600" dirty="0">
                <a:solidFill>
                  <a:schemeClr val="bg2">
                    <a:lumMod val="10000"/>
                  </a:schemeClr>
                </a:solidFill>
                <a:latin typeface="+mn-lt"/>
              </a:rPr>
              <a:t>D</a:t>
            </a:r>
            <a:r>
              <a:rPr lang="en-US" altLang="en-US" sz="2600" dirty="0" smtClean="0">
                <a:solidFill>
                  <a:schemeClr val="bg2">
                    <a:lumMod val="10000"/>
                  </a:schemeClr>
                </a:solidFill>
                <a:latin typeface="+mn-lt"/>
              </a:rPr>
              <a:t>on’t </a:t>
            </a:r>
            <a:r>
              <a:rPr lang="en-US" altLang="en-US" sz="2600" dirty="0">
                <a:solidFill>
                  <a:schemeClr val="bg2">
                    <a:lumMod val="10000"/>
                  </a:schemeClr>
                </a:solidFill>
                <a:latin typeface="+mn-lt"/>
              </a:rPr>
              <a:t>ignore or trivialize inappropriate </a:t>
            </a:r>
            <a:r>
              <a:rPr lang="en-US" altLang="en-US" sz="2600" dirty="0" smtClean="0">
                <a:solidFill>
                  <a:schemeClr val="bg2">
                    <a:lumMod val="10000"/>
                  </a:schemeClr>
                </a:solidFill>
                <a:latin typeface="+mn-lt"/>
              </a:rPr>
              <a:t>behavior.</a:t>
            </a:r>
            <a:endParaRPr lang="en-US" altLang="en-US" sz="26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eaLnBrk="1" hangingPunct="1"/>
            <a:endParaRPr lang="ru-RU" altLang="en-US" sz="2600" dirty="0">
              <a:solidFill>
                <a:schemeClr val="bg2">
                  <a:lumMod val="10000"/>
                </a:schemeClr>
              </a:solidFill>
              <a:latin typeface="+mn-lt"/>
            </a:endParaRPr>
          </a:p>
        </p:txBody>
      </p:sp>
      <p:sp>
        <p:nvSpPr>
          <p:cNvPr id="3" name="Title 2"/>
          <p:cNvSpPr>
            <a:spLocks noGrp="1"/>
          </p:cNvSpPr>
          <p:nvPr>
            <p:ph type="ctrTitle"/>
          </p:nvPr>
        </p:nvSpPr>
        <p:spPr>
          <a:xfrm>
            <a:off x="827584" y="1268760"/>
            <a:ext cx="7488832" cy="576064"/>
          </a:xfrm>
        </p:spPr>
        <p:txBody>
          <a:bodyPr/>
          <a:lstStyle/>
          <a:p>
            <a:pPr algn="ctr">
              <a:defRPr/>
            </a:pPr>
            <a:r>
              <a:rPr lang="en-US" sz="3200" b="1" cap="small" dirty="0" smtClean="0">
                <a:latin typeface="+mn-lt"/>
              </a:rPr>
              <a:t>What You Should Do</a:t>
            </a:r>
            <a:endParaRPr lang="en-US" sz="3200" b="1"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58</a:t>
            </a:fld>
            <a:endParaRPr lang="en-US" sz="1000" dirty="0">
              <a:solidFill>
                <a:srgbClr val="9C4636">
                  <a:tint val="75000"/>
                </a:srgbClr>
              </a:solidFill>
            </a:endParaRPr>
          </a:p>
        </p:txBody>
      </p:sp>
    </p:spTree>
    <p:extLst>
      <p:ext uri="{BB962C8B-B14F-4D97-AF65-F5344CB8AC3E}">
        <p14:creationId xmlns:p14="http://schemas.microsoft.com/office/powerpoint/2010/main" val="1400703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
          </p:nvPr>
        </p:nvSpPr>
        <p:spPr>
          <a:xfrm>
            <a:off x="1712913" y="2362200"/>
            <a:ext cx="5938837" cy="3544888"/>
          </a:xfrm>
        </p:spPr>
        <p:txBody>
          <a:bodyPr rtlCol="0"/>
          <a:lstStyle/>
          <a:p>
            <a:pPr algn="ctr" eaLnBrk="1" fontAlgn="auto" hangingPunct="1">
              <a:spcAft>
                <a:spcPct val="0"/>
              </a:spcAft>
              <a:buFont typeface="Arial"/>
              <a:buNone/>
              <a:defRPr/>
            </a:pPr>
            <a:r>
              <a:rPr lang="en-US" sz="6000" b="1" dirty="0" smtClean="0">
                <a:solidFill>
                  <a:srgbClr val="9C4636"/>
                </a:solidFill>
                <a:latin typeface="+mj-lt"/>
              </a:rPr>
              <a:t>QUESTIONS?</a:t>
            </a:r>
          </a:p>
          <a:p>
            <a:pPr algn="ctr" eaLnBrk="1" fontAlgn="auto" hangingPunct="1">
              <a:spcAft>
                <a:spcPct val="0"/>
              </a:spcAft>
              <a:buFont typeface="Arial"/>
              <a:buNone/>
              <a:defRPr/>
            </a:pPr>
            <a:endParaRPr lang="en-US" sz="4000" b="1" dirty="0" smtClean="0">
              <a:solidFill>
                <a:schemeClr val="tx2">
                  <a:lumMod val="50000"/>
                </a:schemeClr>
              </a:solidFill>
            </a:endParaRPr>
          </a:p>
          <a:p>
            <a:pPr algn="ctr" eaLnBrk="1" fontAlgn="auto" hangingPunct="1">
              <a:spcAft>
                <a:spcPct val="0"/>
              </a:spcAft>
              <a:buFont typeface="Arial"/>
              <a:buNone/>
              <a:defRPr/>
            </a:pPr>
            <a:r>
              <a:rPr lang="en-US" sz="4800" b="1" dirty="0" smtClean="0">
                <a:solidFill>
                  <a:schemeClr val="tx2">
                    <a:lumMod val="50000"/>
                  </a:schemeClr>
                </a:solidFill>
                <a:latin typeface="+mj-lt"/>
              </a:rPr>
              <a:t>Thank you.</a:t>
            </a:r>
          </a:p>
          <a:p>
            <a:pPr algn="ctr" eaLnBrk="1" fontAlgn="auto" hangingPunct="1">
              <a:spcAft>
                <a:spcPct val="0"/>
              </a:spcAft>
              <a:buFont typeface="Arial"/>
              <a:buNone/>
              <a:defRPr/>
            </a:pPr>
            <a:endParaRPr lang="en-US" sz="6000" b="1" dirty="0">
              <a:solidFill>
                <a:srgbClr val="9C4636"/>
              </a:solidFill>
            </a:endParaRPr>
          </a:p>
          <a:p>
            <a:pPr algn="ctr" eaLnBrk="1" fontAlgn="auto" hangingPunct="1">
              <a:spcAft>
                <a:spcPct val="0"/>
              </a:spcAft>
              <a:buFont typeface="Arial"/>
              <a:buNone/>
              <a:defRPr/>
            </a:pPr>
            <a:endParaRPr lang="en-US" sz="6000" b="1" dirty="0">
              <a:solidFill>
                <a:srgbClr val="9C4636"/>
              </a:solidFill>
            </a:endParaRPr>
          </a:p>
        </p:txBody>
      </p:sp>
      <p:sp>
        <p:nvSpPr>
          <p:cNvPr id="5" name="Slide Number Placeholder 4"/>
          <p:cNvSpPr>
            <a:spLocks noGrp="1"/>
          </p:cNvSpPr>
          <p:nvPr>
            <p:ph type="sldNum" sz="quarter" idx="12"/>
          </p:nvPr>
        </p:nvSpPr>
        <p:spPr/>
        <p:txBody>
          <a:bodyPr/>
          <a:lstStyle/>
          <a:p>
            <a:pPr>
              <a:defRPr/>
            </a:pPr>
            <a:fld id="{D4ECDE57-1DF7-4539-84B8-967C309E87DF}" type="slidenum">
              <a:rPr lang="en-US" sz="1000" smtClean="0">
                <a:solidFill>
                  <a:srgbClr val="9C4636">
                    <a:tint val="75000"/>
                  </a:srgbClr>
                </a:solidFill>
              </a:rPr>
              <a:pPr>
                <a:defRPr/>
              </a:pPr>
              <a:t>59</a:t>
            </a:fld>
            <a:endParaRPr lang="en-US" sz="1000" dirty="0">
              <a:solidFill>
                <a:srgbClr val="9C4636">
                  <a:tint val="75000"/>
                </a:srgbClr>
              </a:solidFill>
            </a:endParaRPr>
          </a:p>
        </p:txBody>
      </p:sp>
    </p:spTree>
    <p:extLst>
      <p:ext uri="{BB962C8B-B14F-4D97-AF65-F5344CB8AC3E}">
        <p14:creationId xmlns:p14="http://schemas.microsoft.com/office/powerpoint/2010/main" val="410504790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564904"/>
            <a:ext cx="8208912" cy="3240360"/>
          </a:xfrm>
        </p:spPr>
        <p:txBody>
          <a:bodyPr>
            <a:noAutofit/>
          </a:bodyPr>
          <a:lstStyle/>
          <a:p>
            <a:pPr marL="461963" indent="-461963" eaLnBrk="1" hangingPunct="1">
              <a:spcBef>
                <a:spcPts val="1200"/>
              </a:spcBef>
              <a:spcAft>
                <a:spcPts val="1200"/>
              </a:spcAft>
              <a:buClr>
                <a:schemeClr val="tx1"/>
              </a:buClr>
              <a:buFont typeface="Wingdings" panose="05000000000000000000" pitchFamily="2" charset="2"/>
              <a:buChar char="Ø"/>
              <a:defRPr/>
            </a:pPr>
            <a:r>
              <a:rPr lang="en-US" sz="3000" dirty="0" smtClean="0">
                <a:solidFill>
                  <a:srgbClr val="000000"/>
                </a:solidFill>
                <a:latin typeface="+mn-lt"/>
              </a:rPr>
              <a:t>The </a:t>
            </a:r>
            <a:r>
              <a:rPr lang="en-US" sz="3000" dirty="0">
                <a:solidFill>
                  <a:srgbClr val="000000"/>
                </a:solidFill>
                <a:latin typeface="+mn-lt"/>
              </a:rPr>
              <a:t>creation of an intimidating, hostile, or offensive working environment through unwelcome verbal or physical conduct or communication of a sexual nature which has the purpose or effect of </a:t>
            </a:r>
            <a:r>
              <a:rPr lang="en-US" sz="3000" b="1" dirty="0">
                <a:solidFill>
                  <a:srgbClr val="000000"/>
                </a:solidFill>
                <a:latin typeface="+mn-lt"/>
              </a:rPr>
              <a:t>unreasonably</a:t>
            </a:r>
            <a:r>
              <a:rPr lang="en-US" sz="3000" dirty="0">
                <a:solidFill>
                  <a:srgbClr val="000000"/>
                </a:solidFill>
                <a:latin typeface="+mn-lt"/>
              </a:rPr>
              <a:t> interfering with an individual’s employment.</a:t>
            </a:r>
          </a:p>
          <a:p>
            <a:pPr marL="461963" indent="-461963" eaLnBrk="1" hangingPunct="1">
              <a:spcBef>
                <a:spcPts val="1200"/>
              </a:spcBef>
              <a:spcAft>
                <a:spcPts val="1200"/>
              </a:spcAft>
              <a:buClr>
                <a:schemeClr val="tx1"/>
              </a:buClr>
              <a:buFont typeface="Wingdings" panose="05000000000000000000" pitchFamily="2" charset="2"/>
              <a:buChar char="Ø"/>
              <a:defRPr/>
            </a:pPr>
            <a:endParaRPr lang="en-US" sz="1800" dirty="0">
              <a:solidFill>
                <a:schemeClr val="bg2">
                  <a:lumMod val="10000"/>
                </a:schemeClr>
              </a:solidFill>
              <a:latin typeface="+mn-lt"/>
            </a:endParaRPr>
          </a:p>
        </p:txBody>
      </p:sp>
      <p:sp>
        <p:nvSpPr>
          <p:cNvPr id="3" name="Title 2"/>
          <p:cNvSpPr>
            <a:spLocks noGrp="1"/>
          </p:cNvSpPr>
          <p:nvPr>
            <p:ph type="ctrTitle"/>
          </p:nvPr>
        </p:nvSpPr>
        <p:spPr>
          <a:xfrm>
            <a:off x="395536" y="1484784"/>
            <a:ext cx="8280920" cy="864096"/>
          </a:xfrm>
        </p:spPr>
        <p:txBody>
          <a:bodyPr/>
          <a:lstStyle/>
          <a:p>
            <a:pPr algn="ctr">
              <a:defRPr/>
            </a:pPr>
            <a:r>
              <a:rPr lang="en-US" sz="3200" b="1" cap="small" dirty="0" smtClean="0">
                <a:latin typeface="+mj-lt"/>
              </a:rPr>
              <a:t/>
            </a:r>
            <a:br>
              <a:rPr lang="en-US" sz="3200" b="1" cap="small" dirty="0" smtClean="0">
                <a:latin typeface="+mj-lt"/>
              </a:rPr>
            </a:br>
            <a:r>
              <a:rPr lang="en-US" sz="3200" b="1" dirty="0">
                <a:latin typeface="+mj-lt"/>
              </a:rPr>
              <a:t>Hostile Environment </a:t>
            </a:r>
            <a:r>
              <a:rPr lang="en-US" sz="3200" b="1" dirty="0" smtClean="0">
                <a:solidFill>
                  <a:srgbClr val="000000"/>
                </a:solidFill>
                <a:latin typeface="+mj-lt"/>
              </a:rPr>
              <a:t/>
            </a:r>
            <a:br>
              <a:rPr lang="en-US" sz="3200" b="1" dirty="0" smtClean="0">
                <a:solidFill>
                  <a:srgbClr val="000000"/>
                </a:solidFill>
                <a:latin typeface="+mj-lt"/>
              </a:rPr>
            </a:br>
            <a:r>
              <a:rPr lang="en-US" sz="3200" b="1" cap="small" dirty="0" smtClean="0">
                <a:latin typeface="+mj-lt"/>
              </a:rPr>
              <a:t>Sexual Harassment </a:t>
            </a:r>
            <a:br>
              <a:rPr lang="en-US" sz="3200" b="1" cap="small" dirty="0" smtClean="0">
                <a:latin typeface="+mj-lt"/>
              </a:rPr>
            </a:br>
            <a:endParaRPr lang="en-US" sz="3200" b="1" cap="small"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6</a:t>
            </a:fld>
            <a:endParaRPr lang="en-US" sz="1000" dirty="0">
              <a:solidFill>
                <a:srgbClr val="9C4636">
                  <a:tint val="75000"/>
                </a:srgbClr>
              </a:solidFill>
            </a:endParaRPr>
          </a:p>
        </p:txBody>
      </p:sp>
    </p:spTree>
    <p:extLst>
      <p:ext uri="{BB962C8B-B14F-4D97-AF65-F5344CB8AC3E}">
        <p14:creationId xmlns:p14="http://schemas.microsoft.com/office/powerpoint/2010/main" val="17224077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420888"/>
            <a:ext cx="8208912" cy="3543350"/>
          </a:xfrm>
        </p:spPr>
        <p:txBody>
          <a:bodyPr>
            <a:normAutofit/>
          </a:bodyPr>
          <a:lstStyle/>
          <a:p>
            <a:pPr marL="457200" indent="-457200">
              <a:spcBef>
                <a:spcPts val="600"/>
              </a:spcBef>
              <a:spcAft>
                <a:spcPts val="600"/>
              </a:spcAft>
              <a:buClr>
                <a:schemeClr val="tx1"/>
              </a:buClr>
              <a:buFont typeface="Wingdings" panose="05000000000000000000" pitchFamily="2" charset="2"/>
              <a:buChar char="Ø"/>
            </a:pPr>
            <a:r>
              <a:rPr lang="en-US" altLang="en-US" sz="3200" dirty="0">
                <a:solidFill>
                  <a:schemeClr val="bg2">
                    <a:lumMod val="10000"/>
                  </a:schemeClr>
                </a:solidFill>
                <a:latin typeface="+mn-lt"/>
              </a:rPr>
              <a:t>Repeated unwelcome </a:t>
            </a:r>
            <a:r>
              <a:rPr lang="en-US" altLang="en-US" sz="3200" b="1" dirty="0">
                <a:solidFill>
                  <a:schemeClr val="bg2">
                    <a:lumMod val="10000"/>
                  </a:schemeClr>
                </a:solidFill>
                <a:latin typeface="+mn-lt"/>
              </a:rPr>
              <a:t>sexual </a:t>
            </a:r>
            <a:r>
              <a:rPr lang="en-US" altLang="en-US" sz="3200" b="1" dirty="0" smtClean="0">
                <a:solidFill>
                  <a:schemeClr val="bg2">
                    <a:lumMod val="10000"/>
                  </a:schemeClr>
                </a:solidFill>
                <a:latin typeface="+mn-lt"/>
              </a:rPr>
              <a:t>attention, focus, discussion, ridicule, insult </a:t>
            </a:r>
            <a:r>
              <a:rPr lang="en-US" altLang="en-US" sz="3200" dirty="0" smtClean="0">
                <a:solidFill>
                  <a:schemeClr val="bg2">
                    <a:lumMod val="10000"/>
                  </a:schemeClr>
                </a:solidFill>
                <a:latin typeface="+mn-lt"/>
              </a:rPr>
              <a:t>that </a:t>
            </a:r>
            <a:r>
              <a:rPr lang="en-US" altLang="en-US" sz="3200" dirty="0">
                <a:solidFill>
                  <a:schemeClr val="bg2">
                    <a:lumMod val="10000"/>
                  </a:schemeClr>
                </a:solidFill>
                <a:latin typeface="+mn-lt"/>
              </a:rPr>
              <a:t>a reasonable person would believe has created a hostile or intimidating working </a:t>
            </a:r>
            <a:r>
              <a:rPr lang="en-US" altLang="en-US" sz="3200" dirty="0" smtClean="0">
                <a:solidFill>
                  <a:schemeClr val="bg2">
                    <a:lumMod val="10000"/>
                  </a:schemeClr>
                </a:solidFill>
                <a:latin typeface="+mn-lt"/>
              </a:rPr>
              <a:t>environment.</a:t>
            </a:r>
            <a:endParaRPr lang="en-US" altLang="en-US" sz="3200" dirty="0">
              <a:solidFill>
                <a:schemeClr val="bg2">
                  <a:lumMod val="10000"/>
                </a:schemeClr>
              </a:solidFill>
              <a:latin typeface="+mn-lt"/>
            </a:endParaRPr>
          </a:p>
        </p:txBody>
      </p:sp>
      <p:sp>
        <p:nvSpPr>
          <p:cNvPr id="3" name="Title 2"/>
          <p:cNvSpPr>
            <a:spLocks noGrp="1"/>
          </p:cNvSpPr>
          <p:nvPr>
            <p:ph type="ctrTitle"/>
          </p:nvPr>
        </p:nvSpPr>
        <p:spPr>
          <a:xfrm>
            <a:off x="395536" y="1268760"/>
            <a:ext cx="8424936" cy="1008112"/>
          </a:xfrm>
        </p:spPr>
        <p:txBody>
          <a:bodyPr/>
          <a:lstStyle/>
          <a:p>
            <a:pPr algn="ctr">
              <a:defRPr/>
            </a:pPr>
            <a:r>
              <a:rPr lang="en-US" sz="2600" b="1" cap="small" dirty="0" smtClean="0">
                <a:latin typeface="+mj-lt"/>
              </a:rPr>
              <a:t>Practical Definition Of Behavior That Could Lead To A Claim Of A Hostile Environment Based On Sex</a:t>
            </a:r>
            <a:endParaRPr lang="en-US" sz="2600" b="1" dirty="0">
              <a:latin typeface="+mj-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7</a:t>
            </a:fld>
            <a:endParaRPr lang="en-US" sz="1000" dirty="0">
              <a:solidFill>
                <a:srgbClr val="9C4636">
                  <a:tint val="75000"/>
                </a:srgbClr>
              </a:solidFill>
            </a:endParaRPr>
          </a:p>
        </p:txBody>
      </p:sp>
    </p:spTree>
    <p:extLst>
      <p:ext uri="{BB962C8B-B14F-4D97-AF65-F5344CB8AC3E}">
        <p14:creationId xmlns:p14="http://schemas.microsoft.com/office/powerpoint/2010/main" val="18323595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3888432"/>
          </a:xfrm>
        </p:spPr>
        <p:txBody>
          <a:bodyPr>
            <a:noAutofit/>
          </a:bodyPr>
          <a:lstStyle/>
          <a:p>
            <a:pPr marL="457200" indent="-457200">
              <a:buClr>
                <a:schemeClr val="tx1"/>
              </a:buClr>
              <a:buFont typeface="Wingdings" panose="05000000000000000000" pitchFamily="2" charset="2"/>
              <a:buChar char="Ø"/>
            </a:pPr>
            <a:r>
              <a:rPr lang="en-US" sz="2200" dirty="0" smtClean="0">
                <a:solidFill>
                  <a:srgbClr val="000000"/>
                </a:solidFill>
                <a:latin typeface="+mn-lt"/>
              </a:rPr>
              <a:t>Unlawful harassment </a:t>
            </a:r>
            <a:r>
              <a:rPr lang="en-US" sz="2200" dirty="0">
                <a:solidFill>
                  <a:srgbClr val="000000"/>
                </a:solidFill>
                <a:latin typeface="+mn-lt"/>
              </a:rPr>
              <a:t>can occur between any individuals, regardless of their sex or gender. </a:t>
            </a:r>
            <a:endParaRPr lang="en-US" sz="2200" dirty="0" smtClean="0">
              <a:solidFill>
                <a:srgbClr val="000000"/>
              </a:solidFill>
              <a:latin typeface="+mn-lt"/>
            </a:endParaRPr>
          </a:p>
          <a:p>
            <a:pPr marL="457200" indent="-457200">
              <a:buClr>
                <a:schemeClr val="tx1"/>
              </a:buClr>
              <a:buFont typeface="Wingdings" panose="05000000000000000000" pitchFamily="2" charset="2"/>
              <a:buChar char="Ø"/>
            </a:pPr>
            <a:r>
              <a:rPr lang="en-US" sz="2200" dirty="0" smtClean="0">
                <a:solidFill>
                  <a:srgbClr val="000000"/>
                </a:solidFill>
                <a:latin typeface="+mn-lt"/>
              </a:rPr>
              <a:t>The law </a:t>
            </a:r>
            <a:r>
              <a:rPr lang="en-US" sz="2200" dirty="0">
                <a:solidFill>
                  <a:srgbClr val="000000"/>
                </a:solidFill>
                <a:latin typeface="+mn-lt"/>
              </a:rPr>
              <a:t>protects employees, paid or unpaid interns, and non-employees, including independent contractors, and those employed by companies contracting to provide services in the workplace. </a:t>
            </a:r>
            <a:endParaRPr lang="en-US" sz="2200" dirty="0" smtClean="0">
              <a:solidFill>
                <a:srgbClr val="000000"/>
              </a:solidFill>
              <a:latin typeface="+mn-lt"/>
            </a:endParaRPr>
          </a:p>
          <a:p>
            <a:pPr marL="457200" indent="-457200">
              <a:buClr>
                <a:schemeClr val="tx1"/>
              </a:buClr>
              <a:buFont typeface="Wingdings" panose="05000000000000000000" pitchFamily="2" charset="2"/>
              <a:buChar char="Ø"/>
            </a:pPr>
            <a:r>
              <a:rPr lang="en-US" sz="2200" dirty="0" smtClean="0">
                <a:solidFill>
                  <a:srgbClr val="000000"/>
                </a:solidFill>
                <a:latin typeface="+mn-lt"/>
              </a:rPr>
              <a:t>Harassers </a:t>
            </a:r>
            <a:r>
              <a:rPr lang="en-US" sz="2200" dirty="0">
                <a:solidFill>
                  <a:srgbClr val="000000"/>
                </a:solidFill>
                <a:latin typeface="+mn-lt"/>
              </a:rPr>
              <a:t>can be a superior, a subordinate, a coworker or anyone in the workplace including an independent contractor, contract worker, vendor, client, customer or visitor.</a:t>
            </a:r>
          </a:p>
          <a:p>
            <a:pPr marL="457200" lvl="1" indent="0">
              <a:spcBef>
                <a:spcPts val="600"/>
              </a:spcBef>
              <a:spcAft>
                <a:spcPts val="600"/>
              </a:spcAft>
              <a:buNone/>
            </a:pPr>
            <a:endParaRPr lang="en-US" altLang="en-US" sz="3000" dirty="0">
              <a:solidFill>
                <a:schemeClr val="bg2">
                  <a:lumMod val="10000"/>
                </a:schemeClr>
              </a:solidFill>
              <a:latin typeface="+mn-lt"/>
            </a:endParaRPr>
          </a:p>
          <a:p>
            <a:pPr algn="just">
              <a:spcAft>
                <a:spcPts val="1200"/>
              </a:spcAft>
            </a:pPr>
            <a:endParaRPr lang="en-US" sz="24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467544" y="1412777"/>
            <a:ext cx="8208912" cy="576064"/>
          </a:xfrm>
        </p:spPr>
        <p:txBody>
          <a:bodyPr/>
          <a:lstStyle/>
          <a:p>
            <a:pPr algn="ctr"/>
            <a:r>
              <a:rPr lang="en-US" sz="2800" b="1" dirty="0" smtClean="0">
                <a:latin typeface="+mj-lt"/>
              </a:rPr>
              <a:t/>
            </a:r>
            <a:br>
              <a:rPr lang="en-US" sz="2800" b="1" dirty="0" smtClean="0">
                <a:latin typeface="+mj-lt"/>
              </a:rPr>
            </a:br>
            <a:r>
              <a:rPr lang="en-US" sz="2800" b="1" cap="small" dirty="0" smtClean="0">
                <a:latin typeface="+mj-lt"/>
              </a:rPr>
              <a:t>Who </a:t>
            </a:r>
            <a:r>
              <a:rPr lang="en-US" sz="2800" b="1" cap="small" dirty="0">
                <a:latin typeface="+mj-lt"/>
              </a:rPr>
              <a:t>can be a target of sexual harassment?</a:t>
            </a:r>
            <a:r>
              <a:rPr lang="en-US" sz="2800" cap="small" dirty="0">
                <a:latin typeface="+mj-lt"/>
              </a:rPr>
              <a:t/>
            </a:r>
            <a:br>
              <a:rPr lang="en-US" sz="2800" cap="small" dirty="0">
                <a:latin typeface="+mj-lt"/>
              </a:rPr>
            </a:br>
            <a:r>
              <a:rPr lang="en-US" sz="3200" dirty="0"/>
              <a:t> </a:t>
            </a: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8</a:t>
            </a:fld>
            <a:endParaRPr lang="en-US" sz="1000" dirty="0">
              <a:solidFill>
                <a:srgbClr val="9C4636">
                  <a:tint val="75000"/>
                </a:srgbClr>
              </a:solidFill>
            </a:endParaRPr>
          </a:p>
        </p:txBody>
      </p:sp>
    </p:spTree>
    <p:extLst>
      <p:ext uri="{BB962C8B-B14F-4D97-AF65-F5344CB8AC3E}">
        <p14:creationId xmlns:p14="http://schemas.microsoft.com/office/powerpoint/2010/main" val="1805157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4"/>
          </p:nvPr>
        </p:nvSpPr>
        <p:spPr>
          <a:xfrm>
            <a:off x="467544" y="2060848"/>
            <a:ext cx="8208912" cy="4176464"/>
          </a:xfrm>
        </p:spPr>
        <p:txBody>
          <a:bodyPr>
            <a:noAutofit/>
          </a:bodyPr>
          <a:lstStyle/>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Female – Female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Female – Male</a:t>
            </a:r>
          </a:p>
          <a:p>
            <a:pPr marL="457200" indent="-457200" eaLnBrk="1" hangingPunct="1">
              <a:spcBef>
                <a:spcPct val="100000"/>
              </a:spcBef>
              <a:spcAft>
                <a:spcPct val="60000"/>
              </a:spcAft>
              <a:buClr>
                <a:schemeClr val="tx1"/>
              </a:buClr>
              <a:buFont typeface="Wingdings" panose="05000000000000000000" pitchFamily="2" charset="2"/>
              <a:buChar char="Ø"/>
            </a:pPr>
            <a:r>
              <a:rPr lang="en-US" altLang="en-US" sz="3000" dirty="0">
                <a:solidFill>
                  <a:schemeClr val="bg2">
                    <a:lumMod val="10000"/>
                  </a:schemeClr>
                </a:solidFill>
                <a:latin typeface="+mn-lt"/>
              </a:rPr>
              <a:t>Male – Male</a:t>
            </a:r>
          </a:p>
          <a:p>
            <a:pPr marL="457200" lvl="1" indent="0">
              <a:spcBef>
                <a:spcPts val="600"/>
              </a:spcBef>
              <a:spcAft>
                <a:spcPts val="600"/>
              </a:spcAft>
              <a:buNone/>
            </a:pPr>
            <a:endParaRPr lang="en-US" altLang="en-US" sz="3000" dirty="0">
              <a:solidFill>
                <a:schemeClr val="bg2">
                  <a:lumMod val="10000"/>
                </a:schemeClr>
              </a:solidFill>
              <a:latin typeface="+mn-lt"/>
            </a:endParaRPr>
          </a:p>
          <a:p>
            <a:pPr algn="just">
              <a:spcAft>
                <a:spcPts val="1200"/>
              </a:spcAft>
            </a:pPr>
            <a:endParaRPr lang="en-US" sz="2400" dirty="0">
              <a:solidFill>
                <a:schemeClr val="bg2">
                  <a:lumMod val="10000"/>
                </a:schemeClr>
              </a:solidFill>
              <a:latin typeface="+mn-lt"/>
            </a:endParaRPr>
          </a:p>
          <a:p>
            <a:pPr marL="0" indent="0">
              <a:lnSpc>
                <a:spcPct val="90000"/>
              </a:lnSpc>
              <a:spcAft>
                <a:spcPts val="1200"/>
              </a:spcAft>
            </a:pPr>
            <a:endParaRPr lang="en-US" altLang="en-US" sz="2600" dirty="0">
              <a:solidFill>
                <a:schemeClr val="bg2">
                  <a:lumMod val="10000"/>
                </a:schemeClr>
              </a:solidFill>
              <a:latin typeface="+mn-lt"/>
            </a:endParaRPr>
          </a:p>
          <a:p>
            <a:pPr marL="457200" indent="-457200" eaLnBrk="1" hangingPunct="1">
              <a:buFont typeface="Wingdings" charset="0"/>
              <a:buChar char="§"/>
            </a:pPr>
            <a:endParaRPr lang="ru-RU" altLang="en-US" sz="2800" dirty="0">
              <a:solidFill>
                <a:schemeClr val="bg2">
                  <a:lumMod val="10000"/>
                </a:schemeClr>
              </a:solidFill>
              <a:latin typeface="+mn-lt"/>
            </a:endParaRPr>
          </a:p>
        </p:txBody>
      </p:sp>
      <p:sp>
        <p:nvSpPr>
          <p:cNvPr id="3" name="Title 2"/>
          <p:cNvSpPr>
            <a:spLocks noGrp="1"/>
          </p:cNvSpPr>
          <p:nvPr>
            <p:ph type="ctrTitle"/>
          </p:nvPr>
        </p:nvSpPr>
        <p:spPr>
          <a:xfrm>
            <a:off x="755576" y="1340768"/>
            <a:ext cx="7924800" cy="648072"/>
          </a:xfrm>
        </p:spPr>
        <p:txBody>
          <a:bodyPr/>
          <a:lstStyle/>
          <a:p>
            <a:pPr algn="ctr">
              <a:defRPr/>
            </a:pPr>
            <a:r>
              <a:rPr lang="en-US" sz="3200" b="1" cap="small" dirty="0" smtClean="0">
                <a:latin typeface="+mj-lt"/>
              </a:rPr>
              <a:t>Sexual Harassment</a:t>
            </a:r>
            <a:endParaRPr lang="en-US" sz="3200" cap="small" dirty="0">
              <a:latin typeface="+mn-lt"/>
            </a:endParaRPr>
          </a:p>
        </p:txBody>
      </p:sp>
      <p:sp>
        <p:nvSpPr>
          <p:cNvPr id="4" name="Slide Number Placeholder 3"/>
          <p:cNvSpPr>
            <a:spLocks noGrp="1"/>
          </p:cNvSpPr>
          <p:nvPr>
            <p:ph type="sldNum" sz="quarter" idx="12"/>
          </p:nvPr>
        </p:nvSpPr>
        <p:spPr/>
        <p:txBody>
          <a:bodyPr/>
          <a:lstStyle/>
          <a:p>
            <a:pPr>
              <a:defRPr/>
            </a:pPr>
            <a:fld id="{0A7C5646-A878-42CA-8BF5-2C608D940435}" type="slidenum">
              <a:rPr lang="en-US" sz="1000" smtClean="0">
                <a:solidFill>
                  <a:srgbClr val="9C4636">
                    <a:tint val="75000"/>
                  </a:srgbClr>
                </a:solidFill>
              </a:rPr>
              <a:pPr>
                <a:defRPr/>
              </a:pPr>
              <a:t>9</a:t>
            </a:fld>
            <a:endParaRPr lang="en-US" sz="1000" dirty="0">
              <a:solidFill>
                <a:srgbClr val="9C4636">
                  <a:tint val="75000"/>
                </a:srgbClr>
              </a:solidFill>
            </a:endParaRPr>
          </a:p>
        </p:txBody>
      </p:sp>
    </p:spTree>
    <p:extLst>
      <p:ext uri="{BB962C8B-B14F-4D97-AF65-F5344CB8AC3E}">
        <p14:creationId xmlns:p14="http://schemas.microsoft.com/office/powerpoint/2010/main" val="1066359302"/>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_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altLang="en-US" sz="1800" b="0" i="0" u="none" strike="noStrike" cap="none" normalizeH="0" baseline="0" smtClean="0">
            <a:ln>
              <a:noFill/>
            </a:ln>
            <a:solidFill>
              <a:schemeClr val="tx1"/>
            </a:solidFill>
            <a:effectLst/>
            <a:latin typeface="Arial" charset="0"/>
            <a:cs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Pct val="100000"/>
          <a:buFontTx/>
          <a:buNone/>
          <a:tabLst/>
          <a:defRPr kumimoji="0" lang="ru-RU" altLang="en-US" sz="1800" b="0" i="0" u="none" strike="noStrike" cap="none" normalizeH="0" baseline="0" smtClean="0">
            <a:ln>
              <a:noFill/>
            </a:ln>
            <a:solidFill>
              <a:schemeClr val="tx1"/>
            </a:solidFill>
            <a:effectLst/>
            <a:latin typeface="Arial" charset="0"/>
            <a:cs typeface="Arial" charset="0"/>
          </a:defRPr>
        </a:defPPr>
      </a:lstStyle>
    </a:lnDef>
  </a:objectDefaults>
  <a:extraClrSchemeLst>
    <a:extraClrScheme>
      <a:clrScheme name="1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6_Office Theme">
  <a:themeElements>
    <a:clrScheme name="Custom 2">
      <a:dk1>
        <a:srgbClr val="9C4636"/>
      </a:dk1>
      <a:lt1>
        <a:sysClr val="window" lastClr="FFFFFF"/>
      </a:lt1>
      <a:dk2>
        <a:srgbClr val="8A8A8A"/>
      </a:dk2>
      <a:lt2>
        <a:srgbClr val="EEECE1"/>
      </a:lt2>
      <a:accent1>
        <a:srgbClr val="9C4636"/>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E3E0BB"/>
      </a:accent1>
      <a:accent2>
        <a:srgbClr val="993333"/>
      </a:accent2>
      <a:accent3>
        <a:srgbClr val="FFFFFF"/>
      </a:accent3>
      <a:accent4>
        <a:srgbClr val="000000"/>
      </a:accent4>
      <a:accent5>
        <a:srgbClr val="EFEDDA"/>
      </a:accent5>
      <a:accent6>
        <a:srgbClr val="8A2D2D"/>
      </a:accent6>
      <a:hlink>
        <a:srgbClr val="999900"/>
      </a:hlink>
      <a:folHlink>
        <a:srgbClr val="00CC99"/>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5476</TotalTime>
  <Words>4120</Words>
  <Application>Microsoft Office PowerPoint</Application>
  <PresentationFormat>On-screen Show (4:3)</PresentationFormat>
  <Paragraphs>420</Paragraphs>
  <Slides>59</Slides>
  <Notes>56</Notes>
  <HiddenSlides>0</HiddenSlides>
  <MMClips>0</MMClips>
  <ScaleCrop>false</ScaleCrop>
  <HeadingPairs>
    <vt:vector size="4" baseType="variant">
      <vt:variant>
        <vt:lpstr>Theme</vt:lpstr>
      </vt:variant>
      <vt:variant>
        <vt:i4>3</vt:i4>
      </vt:variant>
      <vt:variant>
        <vt:lpstr>Slide Titles</vt:lpstr>
      </vt:variant>
      <vt:variant>
        <vt:i4>59</vt:i4>
      </vt:variant>
    </vt:vector>
  </HeadingPairs>
  <TitlesOfParts>
    <vt:vector size="62" baseType="lpstr">
      <vt:lpstr>1_Office Theme</vt:lpstr>
      <vt:lpstr>2_Office Theme</vt:lpstr>
      <vt:lpstr>6_Office Theme</vt:lpstr>
      <vt:lpstr>PowerPoint Presentation</vt:lpstr>
      <vt:lpstr>What Is Unlawful Harassment?</vt:lpstr>
      <vt:lpstr>Protected Classes Under Federal, State And Local Laws</vt:lpstr>
      <vt:lpstr>Retaliation </vt:lpstr>
      <vt:lpstr> Quid Pro Quo  Sexual Harassment  </vt:lpstr>
      <vt:lpstr> Hostile Environment  Sexual Harassment  </vt:lpstr>
      <vt:lpstr>Practical Definition Of Behavior That Could Lead To A Claim Of A Hostile Environment Based On Sex</vt:lpstr>
      <vt:lpstr> Who can be a target of sexual harassment?  </vt:lpstr>
      <vt:lpstr>Sexual Harassment</vt:lpstr>
      <vt:lpstr>What Type of Behavior Could Create A Hostile Working Environment Based on Sex? </vt:lpstr>
      <vt:lpstr>What Type of Behavior Could Create A Hostile Working Environment Based on Sex? </vt:lpstr>
      <vt:lpstr>Practical Definition Of Behavior That Could Lead To A Claim Of Protected Class (Unlawful) Harassment</vt:lpstr>
      <vt:lpstr>What Type Of Behavior Could Create A Hostile Working Environment Based On A Protected Class? </vt:lpstr>
      <vt:lpstr>What Type Of Behavior Could Create A Hostile Working Environment Based On A Protected Class?  (Cont’d)</vt:lpstr>
      <vt:lpstr>Sexual and Other Protected Class Stereotyping</vt:lpstr>
      <vt:lpstr>Conduct After Hours</vt:lpstr>
      <vt:lpstr>Unlawful Harassment - Key Concepts</vt:lpstr>
      <vt:lpstr>Unlawful Versus Inappropriate Behavior</vt:lpstr>
      <vt:lpstr>When does Inappropriate behavior become unlawful?</vt:lpstr>
      <vt:lpstr>Is It Unlawful? </vt:lpstr>
      <vt:lpstr>Employee Responsibilities</vt:lpstr>
      <vt:lpstr>Employer Responsibilities</vt:lpstr>
      <vt:lpstr> NON-HARASSMENT POLICY AND PROCEDURE </vt:lpstr>
      <vt:lpstr>PowerPoint Presentation</vt:lpstr>
      <vt:lpstr>Employer Liability When a Co-Worker Is the Harasser</vt:lpstr>
      <vt:lpstr>What Is Timely and Appropriate Action?</vt:lpstr>
      <vt:lpstr>Employer Liability When a  Supervisor Is the Harasser</vt:lpstr>
      <vt:lpstr>Employer Liability When a  Supervisor Is the Harasser</vt:lpstr>
      <vt:lpstr>To avoid liability Employers Must Have Harassment Policies</vt:lpstr>
      <vt:lpstr>What Is A Report of Harassment?</vt:lpstr>
      <vt:lpstr>How Can a Report Be Communicated?</vt:lpstr>
      <vt:lpstr>Example of a report</vt:lpstr>
      <vt:lpstr>I Don’t Like Working With . . .</vt:lpstr>
      <vt:lpstr>Observing Harassment Is A Report Triggering Employer Action</vt:lpstr>
      <vt:lpstr>Observing Harassment Is A Report Triggering Employer Action</vt:lpstr>
      <vt:lpstr>Observing Harassment Is A Report Triggering Employer Action</vt:lpstr>
      <vt:lpstr>Doing Nothing About Harassment</vt:lpstr>
      <vt:lpstr>Doing Nothing About Harassment</vt:lpstr>
      <vt:lpstr>Doing Nothing About Harassment</vt:lpstr>
      <vt:lpstr>Telling Employee to “Deal With It”</vt:lpstr>
      <vt:lpstr>Telling Employee to “Deal With It”</vt:lpstr>
      <vt:lpstr>What Should You Do If Someone Complains to You About Harassment?</vt:lpstr>
      <vt:lpstr>Basic Training What Is Not An Excuse (A/K/A Defense)?</vt:lpstr>
      <vt:lpstr>Basic Training: What Is Not A Defense If You Are A Supervisor? </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What You Should Do</vt:lpstr>
      <vt:lpstr>What You Should Do</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Penelope (Penny) Phillips</dc:creator>
  <cp:lastModifiedBy>Penelope (Penny) Phillips</cp:lastModifiedBy>
  <cp:revision>349</cp:revision>
  <cp:lastPrinted>2018-04-03T15:18:36Z</cp:lastPrinted>
  <dcterms:created xsi:type="dcterms:W3CDTF">1601-01-01T00:00:00Z</dcterms:created>
  <dcterms:modified xsi:type="dcterms:W3CDTF">2019-05-03T19:14:16Z</dcterms:modified>
</cp:coreProperties>
</file>