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926" r:id="rId2"/>
    <p:sldMasterId id="2147483946" r:id="rId3"/>
  </p:sldMasterIdLst>
  <p:notesMasterIdLst>
    <p:notesMasterId r:id="rId40"/>
  </p:notesMasterIdLst>
  <p:handoutMasterIdLst>
    <p:handoutMasterId r:id="rId41"/>
  </p:handoutMasterIdLst>
  <p:sldIdLst>
    <p:sldId id="735" r:id="rId4"/>
    <p:sldId id="884" r:id="rId5"/>
    <p:sldId id="838" r:id="rId6"/>
    <p:sldId id="847" r:id="rId7"/>
    <p:sldId id="885" r:id="rId8"/>
    <p:sldId id="886" r:id="rId9"/>
    <p:sldId id="887" r:id="rId10"/>
    <p:sldId id="888" r:id="rId11"/>
    <p:sldId id="889" r:id="rId12"/>
    <p:sldId id="890" r:id="rId13"/>
    <p:sldId id="891" r:id="rId14"/>
    <p:sldId id="892" r:id="rId15"/>
    <p:sldId id="893" r:id="rId16"/>
    <p:sldId id="894" r:id="rId17"/>
    <p:sldId id="895" r:id="rId18"/>
    <p:sldId id="896" r:id="rId19"/>
    <p:sldId id="897" r:id="rId20"/>
    <p:sldId id="898" r:id="rId21"/>
    <p:sldId id="899" r:id="rId22"/>
    <p:sldId id="900" r:id="rId23"/>
    <p:sldId id="859" r:id="rId24"/>
    <p:sldId id="860" r:id="rId25"/>
    <p:sldId id="917" r:id="rId26"/>
    <p:sldId id="918" r:id="rId27"/>
    <p:sldId id="865" r:id="rId28"/>
    <p:sldId id="919" r:id="rId29"/>
    <p:sldId id="920" r:id="rId30"/>
    <p:sldId id="921" r:id="rId31"/>
    <p:sldId id="922" r:id="rId32"/>
    <p:sldId id="923" r:id="rId33"/>
    <p:sldId id="924" r:id="rId34"/>
    <p:sldId id="925" r:id="rId35"/>
    <p:sldId id="926" r:id="rId36"/>
    <p:sldId id="927" r:id="rId37"/>
    <p:sldId id="914" r:id="rId38"/>
    <p:sldId id="846" r:id="rId39"/>
  </p:sldIdLst>
  <p:sldSz cx="9144000" cy="6858000" type="screen4x3"/>
  <p:notesSz cx="7010400" cy="9296400"/>
  <p:defaultTextStyle>
    <a:defPPr>
      <a:defRPr lang="ru-RU"/>
    </a:defPPr>
    <a:lvl1pPr algn="l" defTabSz="457200" rtl="0" fontAlgn="base">
      <a:spcBef>
        <a:spcPct val="0"/>
      </a:spcBef>
      <a:spcAft>
        <a:spcPct val="0"/>
      </a:spcAft>
      <a:buSzPct val="100000"/>
      <a:defRPr kern="1200">
        <a:solidFill>
          <a:schemeClr val="tx1"/>
        </a:solidFill>
        <a:latin typeface="Arial" charset="0"/>
        <a:ea typeface="+mn-ea"/>
        <a:cs typeface="Arial" charset="0"/>
      </a:defRPr>
    </a:lvl1pPr>
    <a:lvl2pPr marL="457200" indent="-457200" algn="l" defTabSz="457200" rtl="0" fontAlgn="base">
      <a:spcBef>
        <a:spcPct val="0"/>
      </a:spcBef>
      <a:spcAft>
        <a:spcPct val="0"/>
      </a:spcAft>
      <a:buSzPct val="100000"/>
      <a:defRPr kern="1200">
        <a:solidFill>
          <a:schemeClr val="tx1"/>
        </a:solidFill>
        <a:latin typeface="Arial" charset="0"/>
        <a:ea typeface="+mn-ea"/>
        <a:cs typeface="Arial" charset="0"/>
      </a:defRPr>
    </a:lvl2pPr>
    <a:lvl3pPr marL="914400" indent="-914400" algn="l" defTabSz="457200" rtl="0" fontAlgn="base">
      <a:spcBef>
        <a:spcPct val="0"/>
      </a:spcBef>
      <a:spcAft>
        <a:spcPct val="0"/>
      </a:spcAft>
      <a:buSzPct val="100000"/>
      <a:defRPr kern="1200">
        <a:solidFill>
          <a:schemeClr val="tx1"/>
        </a:solidFill>
        <a:latin typeface="Arial" charset="0"/>
        <a:ea typeface="+mn-ea"/>
        <a:cs typeface="Arial" charset="0"/>
      </a:defRPr>
    </a:lvl3pPr>
    <a:lvl4pPr marL="1371600" indent="-1371600" algn="l" defTabSz="457200" rtl="0" fontAlgn="base">
      <a:spcBef>
        <a:spcPct val="0"/>
      </a:spcBef>
      <a:spcAft>
        <a:spcPct val="0"/>
      </a:spcAft>
      <a:buSzPct val="100000"/>
      <a:defRPr kern="1200">
        <a:solidFill>
          <a:schemeClr val="tx1"/>
        </a:solidFill>
        <a:latin typeface="Arial" charset="0"/>
        <a:ea typeface="+mn-ea"/>
        <a:cs typeface="Arial" charset="0"/>
      </a:defRPr>
    </a:lvl4pPr>
    <a:lvl5pPr marL="1828800" indent="-1828800" algn="l" defTabSz="457200" rtl="0" fontAlgn="base">
      <a:spcBef>
        <a:spcPct val="0"/>
      </a:spcBef>
      <a:spcAft>
        <a:spcPct val="0"/>
      </a:spcAft>
      <a:buSzPct val="100000"/>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888" autoAdjust="0"/>
  </p:normalViewPr>
  <p:slideViewPr>
    <p:cSldViewPr>
      <p:cViewPr>
        <p:scale>
          <a:sx n="110" d="100"/>
          <a:sy n="110" d="100"/>
        </p:scale>
        <p:origin x="-1011" y="-9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67A20E99-9523-4F5C-AEED-60A54A03C707}" type="datetimeFigureOut">
              <a:rPr lang="en-US" smtClean="0"/>
              <a:t>5/3/2019</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A61DB928-64B1-4A03-A030-7A15BE0DDFEB}" type="slidenum">
              <a:rPr lang="en-US" smtClean="0"/>
              <a:t>‹#›</a:t>
            </a:fld>
            <a:endParaRPr lang="en-US" dirty="0"/>
          </a:p>
        </p:txBody>
      </p:sp>
    </p:spTree>
    <p:extLst>
      <p:ext uri="{BB962C8B-B14F-4D97-AF65-F5344CB8AC3E}">
        <p14:creationId xmlns:p14="http://schemas.microsoft.com/office/powerpoint/2010/main" val="3074237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3075"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768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ru-RU" altLang="en-US" noProof="0" smtClean="0"/>
              <a:t>Click to edit Master text styles</a:t>
            </a:r>
          </a:p>
          <a:p>
            <a:pPr lvl="1"/>
            <a:r>
              <a:rPr lang="ru-RU" altLang="en-US" noProof="0" smtClean="0"/>
              <a:t>Second level</a:t>
            </a:r>
          </a:p>
          <a:p>
            <a:pPr lvl="2"/>
            <a:r>
              <a:rPr lang="ru-RU" altLang="en-US" noProof="0" smtClean="0"/>
              <a:t>Third level</a:t>
            </a:r>
          </a:p>
          <a:p>
            <a:pPr lvl="3"/>
            <a:r>
              <a:rPr lang="ru-RU" altLang="en-US" noProof="0" smtClean="0"/>
              <a:t>Fourth level</a:t>
            </a:r>
          </a:p>
          <a:p>
            <a:pPr lvl="4"/>
            <a:r>
              <a:rPr lang="ru-RU" altLang="en-US" noProof="0" smtClean="0"/>
              <a:t>Fifth level</a:t>
            </a:r>
          </a:p>
        </p:txBody>
      </p:sp>
      <p:sp>
        <p:nvSpPr>
          <p:cNvPr id="3078"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endParaRPr lang="ru-RU" altLang="en-US"/>
          </a:p>
        </p:txBody>
      </p:sp>
      <p:sp>
        <p:nvSpPr>
          <p:cNvPr id="3079"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fld id="{3BA0A048-D0AC-4D1F-ADF0-CA8570DECCC4}" type="slidenum">
              <a:rPr lang="ru-RU" altLang="en-US"/>
              <a:pPr>
                <a:defRPr/>
              </a:pPr>
              <a:t>‹#›</a:t>
            </a:fld>
            <a:endParaRPr lang="ru-RU" altLang="en-US"/>
          </a:p>
        </p:txBody>
      </p:sp>
    </p:spTree>
    <p:extLst>
      <p:ext uri="{BB962C8B-B14F-4D97-AF65-F5344CB8AC3E}">
        <p14:creationId xmlns:p14="http://schemas.microsoft.com/office/powerpoint/2010/main" val="809371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sz="1200" kern="1200">
        <a:solidFill>
          <a:schemeClr val="tx1"/>
        </a:solidFill>
        <a:latin typeface="Calibri" charset="0"/>
        <a:ea typeface="+mn-ea"/>
        <a:cs typeface="+mn-cs"/>
      </a:defRPr>
    </a:lvl1pPr>
    <a:lvl2pPr marL="457200" algn="l" rtl="0" eaLnBrk="0" fontAlgn="base" hangingPunct="0">
      <a:spcBef>
        <a:spcPct val="30000"/>
      </a:spcBef>
      <a:spcAft>
        <a:spcPct val="0"/>
      </a:spcAft>
      <a:buSzPct val="100000"/>
      <a:defRPr sz="1200" kern="1200">
        <a:solidFill>
          <a:schemeClr val="tx1"/>
        </a:solidFill>
        <a:latin typeface="Calibri" charset="0"/>
        <a:ea typeface="+mn-ea"/>
        <a:cs typeface="+mn-cs"/>
      </a:defRPr>
    </a:lvl2pPr>
    <a:lvl3pPr marL="914400" algn="l" rtl="0" eaLnBrk="0" fontAlgn="base" hangingPunct="0">
      <a:spcBef>
        <a:spcPct val="30000"/>
      </a:spcBef>
      <a:spcAft>
        <a:spcPct val="0"/>
      </a:spcAft>
      <a:buSzPct val="100000"/>
      <a:defRPr sz="1200" kern="1200">
        <a:solidFill>
          <a:schemeClr val="tx1"/>
        </a:solidFill>
        <a:latin typeface="Calibri" charset="0"/>
        <a:ea typeface="+mn-ea"/>
        <a:cs typeface="+mn-cs"/>
      </a:defRPr>
    </a:lvl3pPr>
    <a:lvl4pPr marL="1371600" algn="l" rtl="0" eaLnBrk="0" fontAlgn="base" hangingPunct="0">
      <a:spcBef>
        <a:spcPct val="30000"/>
      </a:spcBef>
      <a:spcAft>
        <a:spcPct val="0"/>
      </a:spcAft>
      <a:buSzPct val="100000"/>
      <a:defRPr sz="1200" kern="1200">
        <a:solidFill>
          <a:schemeClr val="tx1"/>
        </a:solidFill>
        <a:latin typeface="Calibri" charset="0"/>
        <a:ea typeface="+mn-ea"/>
        <a:cs typeface="+mn-cs"/>
      </a:defRPr>
    </a:lvl4pPr>
    <a:lvl5pPr marL="1828800" algn="l" rtl="0" eaLnBrk="0" fontAlgn="base" hangingPunct="0">
      <a:spcBef>
        <a:spcPct val="30000"/>
      </a:spcBef>
      <a:spcAft>
        <a:spcPct val="0"/>
      </a:spcAft>
      <a:buSzPct val="100000"/>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24" indent="-291163">
              <a:defRPr>
                <a:solidFill>
                  <a:schemeClr val="tx1"/>
                </a:solidFill>
                <a:latin typeface="Arial" charset="0"/>
              </a:defRPr>
            </a:lvl2pPr>
            <a:lvl3pPr marL="1164653" indent="-232930">
              <a:defRPr>
                <a:solidFill>
                  <a:schemeClr val="tx1"/>
                </a:solidFill>
                <a:latin typeface="Arial" charset="0"/>
              </a:defRPr>
            </a:lvl3pPr>
            <a:lvl4pPr marL="1630514" indent="-232930">
              <a:defRPr>
                <a:solidFill>
                  <a:schemeClr val="tx1"/>
                </a:solidFill>
                <a:latin typeface="Arial" charset="0"/>
              </a:defRPr>
            </a:lvl4pPr>
            <a:lvl5pPr marL="2096375" indent="-232930">
              <a:defRPr>
                <a:solidFill>
                  <a:schemeClr val="tx1"/>
                </a:solidFill>
                <a:latin typeface="Arial" charset="0"/>
              </a:defRPr>
            </a:lvl5pPr>
            <a:lvl6pPr marL="2562236" indent="-232930" defTabSz="465861" fontAlgn="base">
              <a:spcBef>
                <a:spcPct val="0"/>
              </a:spcBef>
              <a:spcAft>
                <a:spcPct val="0"/>
              </a:spcAft>
              <a:defRPr>
                <a:solidFill>
                  <a:schemeClr val="tx1"/>
                </a:solidFill>
                <a:latin typeface="Arial" charset="0"/>
              </a:defRPr>
            </a:lvl6pPr>
            <a:lvl7pPr marL="3028096" indent="-232930" defTabSz="465861" fontAlgn="base">
              <a:spcBef>
                <a:spcPct val="0"/>
              </a:spcBef>
              <a:spcAft>
                <a:spcPct val="0"/>
              </a:spcAft>
              <a:defRPr>
                <a:solidFill>
                  <a:schemeClr val="tx1"/>
                </a:solidFill>
                <a:latin typeface="Arial" charset="0"/>
              </a:defRPr>
            </a:lvl7pPr>
            <a:lvl8pPr marL="3493957" indent="-232930" defTabSz="465861" fontAlgn="base">
              <a:spcBef>
                <a:spcPct val="0"/>
              </a:spcBef>
              <a:spcAft>
                <a:spcPct val="0"/>
              </a:spcAft>
              <a:defRPr>
                <a:solidFill>
                  <a:schemeClr val="tx1"/>
                </a:solidFill>
                <a:latin typeface="Arial" charset="0"/>
              </a:defRPr>
            </a:lvl8pPr>
            <a:lvl9pPr marL="3959819" indent="-232930" defTabSz="465861" fontAlgn="base">
              <a:spcBef>
                <a:spcPct val="0"/>
              </a:spcBef>
              <a:spcAft>
                <a:spcPct val="0"/>
              </a:spcAft>
              <a:defRPr>
                <a:solidFill>
                  <a:schemeClr val="tx1"/>
                </a:solidFill>
                <a:latin typeface="Arial" charset="0"/>
              </a:defRPr>
            </a:lvl9pPr>
          </a:lstStyle>
          <a:p>
            <a:pPr>
              <a:defRPr/>
            </a:pPr>
            <a:endParaRPr lang="en-US" altLang="en-US" dirty="0" smtClean="0">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12</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13</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14</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15</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16</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r>
              <a:rPr lang="en-US" b="1" u="sng" dirty="0">
                <a:latin typeface="+mn-lt"/>
              </a:rPr>
              <a:t>Example 5: A Distasteful Trade</a:t>
            </a:r>
          </a:p>
          <a:p>
            <a:r>
              <a:rPr lang="en-US" dirty="0">
                <a:latin typeface="+mn-lt"/>
              </a:rPr>
              <a:t> </a:t>
            </a:r>
          </a:p>
          <a:p>
            <a:r>
              <a:rPr lang="en-US" dirty="0">
                <a:latin typeface="+mn-lt"/>
              </a:rPr>
              <a:t>The following scenario will explain many aspects of quid pro quo sexual harassment.</a:t>
            </a:r>
          </a:p>
          <a:p>
            <a:r>
              <a:rPr lang="en-US" dirty="0">
                <a:latin typeface="+mn-lt"/>
              </a:rPr>
              <a:t> </a:t>
            </a:r>
          </a:p>
          <a:p>
            <a:r>
              <a:rPr lang="en-US" dirty="0">
                <a:latin typeface="+mn-lt"/>
              </a:rPr>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r>
              <a:rPr lang="en-US" b="1" u="sng" dirty="0">
                <a:latin typeface="+mn-lt"/>
              </a:rPr>
              <a:t>Example 5: A Distasteful Trade</a:t>
            </a:r>
          </a:p>
          <a:p>
            <a:r>
              <a:rPr lang="en-US" dirty="0">
                <a:latin typeface="+mn-lt"/>
              </a:rPr>
              <a:t> </a:t>
            </a:r>
          </a:p>
          <a:p>
            <a:r>
              <a:rPr lang="en-US" dirty="0">
                <a:latin typeface="+mn-lt"/>
              </a:rPr>
              <a:t>The following scenario will explain many aspects of quid pro quo sexual harassment.</a:t>
            </a:r>
          </a:p>
          <a:p>
            <a:r>
              <a:rPr lang="en-US" dirty="0">
                <a:latin typeface="+mn-lt"/>
              </a:rPr>
              <a:t> </a:t>
            </a:r>
          </a:p>
          <a:p>
            <a:r>
              <a:rPr lang="en-US" dirty="0">
                <a:latin typeface="+mn-lt"/>
              </a:rPr>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36</a:t>
            </a:fld>
            <a:endParaRPr lang="ru-RU" altLang="en-US"/>
          </a:p>
        </p:txBody>
      </p:sp>
    </p:spTree>
    <p:extLst>
      <p:ext uri="{BB962C8B-B14F-4D97-AF65-F5344CB8AC3E}">
        <p14:creationId xmlns:p14="http://schemas.microsoft.com/office/powerpoint/2010/main" val="4109554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6</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7</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8</a:t>
            </a:fld>
            <a:endParaRPr lang="ru-RU" altLang="en-US"/>
          </a:p>
        </p:txBody>
      </p:sp>
    </p:spTree>
    <p:extLst>
      <p:ext uri="{BB962C8B-B14F-4D97-AF65-F5344CB8AC3E}">
        <p14:creationId xmlns:p14="http://schemas.microsoft.com/office/powerpoint/2010/main" val="2623594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9</a:t>
            </a:fld>
            <a:endParaRPr lang="ru-RU" altLang="en-US"/>
          </a:p>
        </p:txBody>
      </p:sp>
    </p:spTree>
    <p:extLst>
      <p:ext uri="{BB962C8B-B14F-4D97-AF65-F5344CB8AC3E}">
        <p14:creationId xmlns:p14="http://schemas.microsoft.com/office/powerpoint/2010/main" val="2623594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10</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11</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ED855D8A-B850-4BE1-9803-E648F55B7922}"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6339F8EA-9A62-43E8-ABAB-936B6162675B}" type="slidenum">
              <a:rPr lang="ru-RU" altLang="en-US"/>
              <a:pPr>
                <a:defRPr/>
              </a:pPr>
              <a:t>‹#›</a:t>
            </a:fld>
            <a:endParaRPr lang="ru-RU" altLang="en-US"/>
          </a:p>
        </p:txBody>
      </p:sp>
    </p:spTree>
    <p:extLst>
      <p:ext uri="{BB962C8B-B14F-4D97-AF65-F5344CB8AC3E}">
        <p14:creationId xmlns:p14="http://schemas.microsoft.com/office/powerpoint/2010/main" val="182930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E2D137DF-7DAB-4CC6-A8DD-FBBE84D3E495}"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07FF353D-0C2D-4D50-AAD2-59F11F654672}" type="slidenum">
              <a:rPr lang="ru-RU" altLang="en-US"/>
              <a:pPr>
                <a:defRPr/>
              </a:pPr>
              <a:t>‹#›</a:t>
            </a:fld>
            <a:endParaRPr lang="ru-RU" altLang="en-US"/>
          </a:p>
        </p:txBody>
      </p:sp>
    </p:spTree>
    <p:extLst>
      <p:ext uri="{BB962C8B-B14F-4D97-AF65-F5344CB8AC3E}">
        <p14:creationId xmlns:p14="http://schemas.microsoft.com/office/powerpoint/2010/main" val="118545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360B66C5-8EC1-4BC4-9138-2DDDD45C9348}"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036796A9-88C7-44B7-9E08-705AD878CED0}" type="slidenum">
              <a:rPr lang="ru-RU" altLang="en-US"/>
              <a:pPr>
                <a:defRPr/>
              </a:pPr>
              <a:t>‹#›</a:t>
            </a:fld>
            <a:endParaRPr lang="ru-RU" altLang="en-US"/>
          </a:p>
        </p:txBody>
      </p:sp>
    </p:spTree>
    <p:extLst>
      <p:ext uri="{BB962C8B-B14F-4D97-AF65-F5344CB8AC3E}">
        <p14:creationId xmlns:p14="http://schemas.microsoft.com/office/powerpoint/2010/main" val="3408471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5" name="Date Placeholder 2"/>
          <p:cNvSpPr>
            <a:spLocks noGrp="1"/>
          </p:cNvSpPr>
          <p:nvPr>
            <p:ph type="dt" sz="half" idx="10"/>
          </p:nvPr>
        </p:nvSpPr>
        <p:spPr/>
        <p:txBody>
          <a:bodyPr/>
          <a:lstStyle>
            <a:lvl1pPr>
              <a:defRPr/>
            </a:lvl1pPr>
          </a:lstStyle>
          <a:p>
            <a:pPr>
              <a:defRPr/>
            </a:pPr>
            <a:fld id="{8C518669-FB74-4D09-A198-BACF55B0AA65}" type="datetime1">
              <a:rPr lang="en-US">
                <a:solidFill>
                  <a:srgbClr val="9C4636">
                    <a:tint val="75000"/>
                  </a:srgbClr>
                </a:solidFill>
              </a:rPr>
              <a:pPr>
                <a:defRPr/>
              </a:pPr>
              <a:t>5/3/2019</a:t>
            </a:fld>
            <a:endParaRPr lang="en-US" dirty="0">
              <a:solidFill>
                <a:srgbClr val="9C4636">
                  <a:tint val="75000"/>
                </a:srgbClr>
              </a:solidFill>
            </a:endParaRPr>
          </a:p>
        </p:txBody>
      </p:sp>
      <p:sp>
        <p:nvSpPr>
          <p:cNvPr id="6"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169DC1A6-4FF7-4AD7-B384-3D1F3B7DFB8A}"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3343044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SzTx/>
              <a:defRPr/>
            </a:pPr>
            <a:endParaRPr lang="en-US" dirty="0">
              <a:solidFill>
                <a:prstClr val="white"/>
              </a:solidFill>
            </a:endParaRPr>
          </a:p>
        </p:txBody>
      </p:sp>
      <p:pic>
        <p:nvPicPr>
          <p:cNvPr id="7" name="Picture 9" descr="FL_Stainless Square-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52B0622F-5751-4850-A1B4-1E3899C0A9C8}" type="datetime1">
              <a:rPr lang="en-US">
                <a:solidFill>
                  <a:srgbClr val="9C4636">
                    <a:tint val="75000"/>
                  </a:srgbClr>
                </a:solidFill>
              </a:rPr>
              <a:pPr>
                <a:defRPr/>
              </a:pPr>
              <a:t>5/3/2019</a:t>
            </a:fld>
            <a:endParaRPr lang="en-US" dirty="0">
              <a:solidFill>
                <a:srgbClr val="9C4636">
                  <a:tint val="75000"/>
                </a:srgb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B54BF6CF-FF9C-44CB-8B10-6FBD72C274A4}"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508773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EEEB16-47BB-4DFC-BDC9-61EAAB127088}" type="datetime1">
              <a:rPr lang="en-US">
                <a:solidFill>
                  <a:srgbClr val="9C4636">
                    <a:tint val="75000"/>
                  </a:srgbClr>
                </a:solidFill>
              </a:rPr>
              <a:pPr>
                <a:defRPr/>
              </a:pPr>
              <a:t>5/3/2019</a:t>
            </a:fld>
            <a:endParaRPr lang="en-US" dirty="0">
              <a:solidFill>
                <a:srgbClr val="9C4636">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7CD5AC45-5B46-4114-B408-2134BEEA5ABF}"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4244324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14485" b="19432"/>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87810" b="-1405"/>
          <a:stretch>
            <a:fillRect/>
          </a:stretch>
        </p:blipFill>
        <p:spPr bwMode="auto">
          <a:xfrm>
            <a:off x="0" y="804863"/>
            <a:ext cx="9144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A74B3DBB-310F-4064-B8C3-D784E83D6A62}" type="datetime1">
              <a:rPr lang="en-US">
                <a:solidFill>
                  <a:srgbClr val="9C4636">
                    <a:tint val="75000"/>
                  </a:srgbClr>
                </a:solidFill>
              </a:rPr>
              <a:pPr>
                <a:defRPr/>
              </a:pPr>
              <a:t>5/3/2019</a:t>
            </a:fld>
            <a:endParaRPr lang="en-US" dirty="0">
              <a:solidFill>
                <a:srgbClr val="9C4636">
                  <a:tint val="75000"/>
                </a:srgbClr>
              </a:solidFill>
            </a:endParaRPr>
          </a:p>
        </p:txBody>
      </p:sp>
      <p:sp>
        <p:nvSpPr>
          <p:cNvPr id="7"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8" name="Slide Number Placeholder 4"/>
          <p:cNvSpPr>
            <a:spLocks noGrp="1"/>
          </p:cNvSpPr>
          <p:nvPr>
            <p:ph type="sldNum" sz="quarter" idx="12"/>
          </p:nvPr>
        </p:nvSpPr>
        <p:spPr/>
        <p:txBody>
          <a:bodyPr/>
          <a:lstStyle>
            <a:lvl1pPr>
              <a:defRPr/>
            </a:lvl1pPr>
          </a:lstStyle>
          <a:p>
            <a:pPr>
              <a:defRPr/>
            </a:pPr>
            <a:fld id="{9B35D4CA-7186-4A40-B877-7EC04D982E29}"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3293256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5" name="Date Placeholder 2"/>
          <p:cNvSpPr>
            <a:spLocks noGrp="1"/>
          </p:cNvSpPr>
          <p:nvPr>
            <p:ph type="dt" sz="half" idx="10"/>
          </p:nvPr>
        </p:nvSpPr>
        <p:spPr/>
        <p:txBody>
          <a:bodyPr/>
          <a:lstStyle>
            <a:lvl1pPr>
              <a:defRPr/>
            </a:lvl1pPr>
          </a:lstStyle>
          <a:p>
            <a:pPr>
              <a:defRPr/>
            </a:pPr>
            <a:fld id="{500DF7CA-4636-4505-AEFE-9C73297D77A3}" type="datetime1">
              <a:rPr lang="en-US">
                <a:solidFill>
                  <a:srgbClr val="9C4636">
                    <a:tint val="75000"/>
                  </a:srgbClr>
                </a:solidFill>
              </a:rPr>
              <a:pPr>
                <a:defRPr/>
              </a:pPr>
              <a:t>5/3/2019</a:t>
            </a:fld>
            <a:endParaRPr lang="en-US" dirty="0">
              <a:solidFill>
                <a:srgbClr val="9C4636">
                  <a:tint val="75000"/>
                </a:srgbClr>
              </a:solidFill>
            </a:endParaRPr>
          </a:p>
        </p:txBody>
      </p:sp>
      <p:sp>
        <p:nvSpPr>
          <p:cNvPr id="6"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D1A7E9D0-BD6B-4B04-B456-EA12C88AE1E2}"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3785840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SzTx/>
              <a:defRPr/>
            </a:pPr>
            <a:endParaRPr lang="en-US" dirty="0">
              <a:solidFill>
                <a:prstClr val="white"/>
              </a:solidFill>
            </a:endParaRPr>
          </a:p>
        </p:txBody>
      </p:sp>
      <p:pic>
        <p:nvPicPr>
          <p:cNvPr id="7" name="Picture 9" descr="FL_Stainless Square-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6B481F75-937B-4167-B135-A628B347AB38}" type="datetime1">
              <a:rPr lang="en-US">
                <a:solidFill>
                  <a:srgbClr val="9C4636">
                    <a:tint val="75000"/>
                  </a:srgbClr>
                </a:solidFill>
              </a:rPr>
              <a:pPr>
                <a:defRPr/>
              </a:pPr>
              <a:t>5/3/2019</a:t>
            </a:fld>
            <a:endParaRPr lang="en-US" dirty="0">
              <a:solidFill>
                <a:srgbClr val="9C4636">
                  <a:tint val="75000"/>
                </a:srgb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B6411ED4-BEDE-449B-B815-265584025E89}"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147360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39A522-519B-4E10-8DD7-BDEA0C94DCEE}" type="datetime1">
              <a:rPr lang="en-US">
                <a:solidFill>
                  <a:srgbClr val="9C4636">
                    <a:tint val="75000"/>
                  </a:srgbClr>
                </a:solidFill>
              </a:rPr>
              <a:pPr>
                <a:defRPr/>
              </a:pPr>
              <a:t>5/3/2019</a:t>
            </a:fld>
            <a:endParaRPr lang="en-US" dirty="0">
              <a:solidFill>
                <a:srgbClr val="9C4636">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3E3575BB-E8FC-4430-9B47-FD1499008158}"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1324703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14485" b="19432"/>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87810" b="-1405"/>
          <a:stretch>
            <a:fillRect/>
          </a:stretch>
        </p:blipFill>
        <p:spPr bwMode="auto">
          <a:xfrm>
            <a:off x="0" y="804863"/>
            <a:ext cx="9144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BAA95B89-6D06-4A9B-A60C-CBACD9867C45}" type="datetime1">
              <a:rPr lang="en-US">
                <a:solidFill>
                  <a:srgbClr val="9C4636">
                    <a:tint val="75000"/>
                  </a:srgbClr>
                </a:solidFill>
              </a:rPr>
              <a:pPr>
                <a:defRPr/>
              </a:pPr>
              <a:t>5/3/2019</a:t>
            </a:fld>
            <a:endParaRPr lang="en-US" dirty="0">
              <a:solidFill>
                <a:srgbClr val="9C4636">
                  <a:tint val="75000"/>
                </a:srgbClr>
              </a:solidFill>
            </a:endParaRPr>
          </a:p>
        </p:txBody>
      </p:sp>
      <p:sp>
        <p:nvSpPr>
          <p:cNvPr id="7"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8" name="Slide Number Placeholder 4"/>
          <p:cNvSpPr>
            <a:spLocks noGrp="1"/>
          </p:cNvSpPr>
          <p:nvPr>
            <p:ph type="sldNum" sz="quarter" idx="12"/>
          </p:nvPr>
        </p:nvSpPr>
        <p:spPr/>
        <p:txBody>
          <a:bodyPr/>
          <a:lstStyle>
            <a:lvl1pPr>
              <a:defRPr/>
            </a:lvl1pPr>
          </a:lstStyle>
          <a:p>
            <a:pPr>
              <a:defRPr/>
            </a:pPr>
            <a:fld id="{0026785E-1BC2-441A-858D-33E150C6F739}"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179162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3581592C-C13F-4970-83C0-E575202CA147}"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E59B524D-E37A-4232-AC46-9B3B9CE1F50F}" type="slidenum">
              <a:rPr lang="ru-RU" altLang="en-US"/>
              <a:pPr>
                <a:defRPr/>
              </a:pPr>
              <a:t>‹#›</a:t>
            </a:fld>
            <a:endParaRPr lang="ru-RU" altLang="en-US"/>
          </a:p>
        </p:txBody>
      </p:sp>
    </p:spTree>
    <p:extLst>
      <p:ext uri="{BB962C8B-B14F-4D97-AF65-F5344CB8AC3E}">
        <p14:creationId xmlns:p14="http://schemas.microsoft.com/office/powerpoint/2010/main" val="307874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fld id="{8375FE92-47E6-431C-8F12-3FB6334300A8}"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6FB92649-A666-4297-91E5-59D0881C86BC}" type="slidenum">
              <a:rPr lang="ru-RU" altLang="en-US"/>
              <a:pPr>
                <a:defRPr/>
              </a:pPr>
              <a:t>‹#›</a:t>
            </a:fld>
            <a:endParaRPr lang="ru-RU" altLang="en-US"/>
          </a:p>
        </p:txBody>
      </p:sp>
    </p:spTree>
    <p:extLst>
      <p:ext uri="{BB962C8B-B14F-4D97-AF65-F5344CB8AC3E}">
        <p14:creationId xmlns:p14="http://schemas.microsoft.com/office/powerpoint/2010/main" val="342185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fld id="{C6303F53-E4E2-41D7-A479-9328370141F7}" type="datetime1">
              <a:rPr lang="ru-RU" altLang="en-US"/>
              <a:pPr>
                <a:defRPr/>
              </a:pPr>
              <a:t>03.05.2019</a:t>
            </a:fld>
            <a:endParaRPr lang="ru-RU" alt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16"/>
          <p:cNvSpPr>
            <a:spLocks noGrp="1" noChangeArrowheads="1"/>
          </p:cNvSpPr>
          <p:nvPr>
            <p:ph type="sldNum" sz="quarter" idx="12"/>
          </p:nvPr>
        </p:nvSpPr>
        <p:spPr>
          <a:ln/>
        </p:spPr>
        <p:txBody>
          <a:bodyPr/>
          <a:lstStyle>
            <a:lvl1pPr>
              <a:defRPr/>
            </a:lvl1pPr>
          </a:lstStyle>
          <a:p>
            <a:pPr>
              <a:defRPr/>
            </a:pPr>
            <a:fld id="{2212D1BB-CEEC-4B55-916A-8BB0654412AA}" type="slidenum">
              <a:rPr lang="ru-RU" altLang="en-US"/>
              <a:pPr>
                <a:defRPr/>
              </a:pPr>
              <a:t>‹#›</a:t>
            </a:fld>
            <a:endParaRPr lang="ru-RU" altLang="en-US"/>
          </a:p>
        </p:txBody>
      </p:sp>
    </p:spTree>
    <p:extLst>
      <p:ext uri="{BB962C8B-B14F-4D97-AF65-F5344CB8AC3E}">
        <p14:creationId xmlns:p14="http://schemas.microsoft.com/office/powerpoint/2010/main" val="1063521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fld id="{545ECCC6-65D4-4351-973D-6C5C5E609A80}" type="datetime1">
              <a:rPr lang="ru-RU" altLang="en-US"/>
              <a:pPr>
                <a:defRPr/>
              </a:pPr>
              <a:t>03.05.2019</a:t>
            </a:fld>
            <a:endParaRPr lang="ru-RU" alt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9" name="Rectangle 16"/>
          <p:cNvSpPr>
            <a:spLocks noGrp="1" noChangeArrowheads="1"/>
          </p:cNvSpPr>
          <p:nvPr>
            <p:ph type="sldNum" sz="quarter" idx="12"/>
          </p:nvPr>
        </p:nvSpPr>
        <p:spPr>
          <a:ln/>
        </p:spPr>
        <p:txBody>
          <a:bodyPr/>
          <a:lstStyle>
            <a:lvl1pPr>
              <a:defRPr/>
            </a:lvl1pPr>
          </a:lstStyle>
          <a:p>
            <a:pPr>
              <a:defRPr/>
            </a:pPr>
            <a:fld id="{8219092F-8094-4EEB-9605-B56AD6F7B919}" type="slidenum">
              <a:rPr lang="ru-RU" altLang="en-US"/>
              <a:pPr>
                <a:defRPr/>
              </a:pPr>
              <a:t>‹#›</a:t>
            </a:fld>
            <a:endParaRPr lang="ru-RU" altLang="en-US"/>
          </a:p>
        </p:txBody>
      </p:sp>
    </p:spTree>
    <p:extLst>
      <p:ext uri="{BB962C8B-B14F-4D97-AF65-F5344CB8AC3E}">
        <p14:creationId xmlns:p14="http://schemas.microsoft.com/office/powerpoint/2010/main" val="392502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fld id="{845C2354-A3B8-42EA-8BBE-1DC1238FC2F9}" type="datetime1">
              <a:rPr lang="ru-RU" altLang="en-US"/>
              <a:pPr>
                <a:defRPr/>
              </a:pPr>
              <a:t>03.05.2019</a:t>
            </a:fld>
            <a:endParaRPr lang="ru-RU" alt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5" name="Rectangle 16"/>
          <p:cNvSpPr>
            <a:spLocks noGrp="1" noChangeArrowheads="1"/>
          </p:cNvSpPr>
          <p:nvPr>
            <p:ph type="sldNum" sz="quarter" idx="12"/>
          </p:nvPr>
        </p:nvSpPr>
        <p:spPr>
          <a:ln/>
        </p:spPr>
        <p:txBody>
          <a:bodyPr/>
          <a:lstStyle>
            <a:lvl1pPr>
              <a:defRPr/>
            </a:lvl1pPr>
          </a:lstStyle>
          <a:p>
            <a:pPr>
              <a:defRPr/>
            </a:pPr>
            <a:fld id="{9FA3B867-D733-4B1F-9B1B-2F0667944B09}" type="slidenum">
              <a:rPr lang="ru-RU" altLang="en-US"/>
              <a:pPr>
                <a:defRPr/>
              </a:pPr>
              <a:t>‹#›</a:t>
            </a:fld>
            <a:endParaRPr lang="ru-RU" altLang="en-US"/>
          </a:p>
        </p:txBody>
      </p:sp>
    </p:spTree>
    <p:extLst>
      <p:ext uri="{BB962C8B-B14F-4D97-AF65-F5344CB8AC3E}">
        <p14:creationId xmlns:p14="http://schemas.microsoft.com/office/powerpoint/2010/main" val="274378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fld id="{C6C6ED13-DF3A-4AA2-8823-B92E247522E1}" type="datetime1">
              <a:rPr lang="ru-RU" altLang="en-US"/>
              <a:pPr>
                <a:defRPr/>
              </a:pPr>
              <a:t>03.05.2019</a:t>
            </a:fld>
            <a:endParaRPr lang="ru-RU" alt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4" name="Rectangle 16"/>
          <p:cNvSpPr>
            <a:spLocks noGrp="1" noChangeArrowheads="1"/>
          </p:cNvSpPr>
          <p:nvPr>
            <p:ph type="sldNum" sz="quarter" idx="12"/>
          </p:nvPr>
        </p:nvSpPr>
        <p:spPr>
          <a:ln/>
        </p:spPr>
        <p:txBody>
          <a:bodyPr/>
          <a:lstStyle>
            <a:lvl1pPr>
              <a:defRPr/>
            </a:lvl1pPr>
          </a:lstStyle>
          <a:p>
            <a:pPr>
              <a:defRPr/>
            </a:pPr>
            <a:fld id="{514E8021-CEB4-4A2C-89B3-3ED6AE8372D4}" type="slidenum">
              <a:rPr lang="ru-RU" altLang="en-US"/>
              <a:pPr>
                <a:defRPr/>
              </a:pPr>
              <a:t>‹#›</a:t>
            </a:fld>
            <a:endParaRPr lang="ru-RU" altLang="en-US"/>
          </a:p>
        </p:txBody>
      </p:sp>
    </p:spTree>
    <p:extLst>
      <p:ext uri="{BB962C8B-B14F-4D97-AF65-F5344CB8AC3E}">
        <p14:creationId xmlns:p14="http://schemas.microsoft.com/office/powerpoint/2010/main" val="115402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fld id="{6043017C-0D71-4134-851F-E919B3A98470}" type="datetime1">
              <a:rPr lang="ru-RU" altLang="en-US"/>
              <a:pPr>
                <a:defRPr/>
              </a:pPr>
              <a:t>03.05.2019</a:t>
            </a:fld>
            <a:endParaRPr lang="ru-RU" alt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16"/>
          <p:cNvSpPr>
            <a:spLocks noGrp="1" noChangeArrowheads="1"/>
          </p:cNvSpPr>
          <p:nvPr>
            <p:ph type="sldNum" sz="quarter" idx="12"/>
          </p:nvPr>
        </p:nvSpPr>
        <p:spPr>
          <a:ln/>
        </p:spPr>
        <p:txBody>
          <a:bodyPr/>
          <a:lstStyle>
            <a:lvl1pPr>
              <a:defRPr/>
            </a:lvl1pPr>
          </a:lstStyle>
          <a:p>
            <a:pPr>
              <a:defRPr/>
            </a:pPr>
            <a:fld id="{65D7AB20-4ADB-4A44-A4DC-14ADDEE4DDEE}" type="slidenum">
              <a:rPr lang="ru-RU" altLang="en-US"/>
              <a:pPr>
                <a:defRPr/>
              </a:pPr>
              <a:t>‹#›</a:t>
            </a:fld>
            <a:endParaRPr lang="ru-RU" altLang="en-US"/>
          </a:p>
        </p:txBody>
      </p:sp>
    </p:spTree>
    <p:extLst>
      <p:ext uri="{BB962C8B-B14F-4D97-AF65-F5344CB8AC3E}">
        <p14:creationId xmlns:p14="http://schemas.microsoft.com/office/powerpoint/2010/main" val="1190694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fld id="{9CD89FB3-2BF9-4670-B61F-184337FF5B44}" type="datetime1">
              <a:rPr lang="ru-RU" altLang="en-US"/>
              <a:pPr>
                <a:defRPr/>
              </a:pPr>
              <a:t>03.05.2019</a:t>
            </a:fld>
            <a:endParaRPr lang="ru-RU" alt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16"/>
          <p:cNvSpPr>
            <a:spLocks noGrp="1" noChangeArrowheads="1"/>
          </p:cNvSpPr>
          <p:nvPr>
            <p:ph type="sldNum" sz="quarter" idx="12"/>
          </p:nvPr>
        </p:nvSpPr>
        <p:spPr>
          <a:ln/>
        </p:spPr>
        <p:txBody>
          <a:bodyPr/>
          <a:lstStyle>
            <a:lvl1pPr>
              <a:defRPr/>
            </a:lvl1pPr>
          </a:lstStyle>
          <a:p>
            <a:pPr>
              <a:defRPr/>
            </a:pPr>
            <a:fld id="{EA9CE3A3-5096-482E-9806-85A89443D5E6}" type="slidenum">
              <a:rPr lang="ru-RU" altLang="en-US"/>
              <a:pPr>
                <a:defRPr/>
              </a:pPr>
              <a:t>‹#›</a:t>
            </a:fld>
            <a:endParaRPr lang="ru-RU" altLang="en-US"/>
          </a:p>
        </p:txBody>
      </p:sp>
    </p:spTree>
    <p:extLst>
      <p:ext uri="{BB962C8B-B14F-4D97-AF65-F5344CB8AC3E}">
        <p14:creationId xmlns:p14="http://schemas.microsoft.com/office/powerpoint/2010/main" val="275429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theme" Target="../theme/theme3.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0"/>
          <p:cNvPicPr preferRelativeResize="0">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11"/>
          <p:cNvPicPr preferRelativeResize="0">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2" name="Rectangle 12"/>
          <p:cNvSpPr>
            <a:spLocks noGrp="1" noChangeArrowheads="1"/>
          </p:cNvSpPr>
          <p:nvPr>
            <p:ph type="title"/>
          </p:nvPr>
        </p:nvSpPr>
        <p:spPr bwMode="auto">
          <a:xfrm>
            <a:off x="457200" y="7620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en-US" smtClean="0"/>
              <a:t>Click to edit Master title style</a:t>
            </a:r>
          </a:p>
        </p:txBody>
      </p:sp>
      <p:sp>
        <p:nvSpPr>
          <p:cNvPr id="2053" name="Rectangle 13"/>
          <p:cNvSpPr>
            <a:spLocks noGrp="1" noChangeArrowheads="1"/>
          </p:cNvSpPr>
          <p:nvPr>
            <p:ph type="body" idx="1"/>
          </p:nvPr>
        </p:nvSpPr>
        <p:spPr bwMode="auto">
          <a:xfrm>
            <a:off x="457200" y="1600200"/>
            <a:ext cx="8229600" cy="426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Click to edit Master text styles</a:t>
            </a:r>
          </a:p>
          <a:p>
            <a:pPr lvl="0"/>
            <a:r>
              <a:rPr lang="ru-RU" altLang="en-US" smtClean="0"/>
              <a:t>Second level</a:t>
            </a:r>
          </a:p>
          <a:p>
            <a:pPr lvl="0"/>
            <a:r>
              <a:rPr lang="ru-RU" altLang="en-US" smtClean="0"/>
              <a:t>Third level</a:t>
            </a:r>
          </a:p>
          <a:p>
            <a:pPr lvl="0"/>
            <a:r>
              <a:rPr lang="ru-RU" altLang="en-US" smtClean="0"/>
              <a:t>Fourth level</a:t>
            </a:r>
          </a:p>
          <a:p>
            <a:pPr lvl="0"/>
            <a:r>
              <a:rPr lang="ru-RU" altLang="en-US" smtClean="0"/>
              <a:t>Fifth level</a:t>
            </a:r>
          </a:p>
        </p:txBody>
      </p:sp>
      <p:sp>
        <p:nvSpPr>
          <p:cNvPr id="1038" name="Rectangle 14"/>
          <p:cNvSpPr>
            <a:spLocks noGrp="1" noChangeArrowheads="1"/>
          </p:cNvSpPr>
          <p:nvPr>
            <p:ph type="dt" sz="half" idx="2"/>
          </p:nvPr>
        </p:nvSpPr>
        <p:spPr bwMode="auto">
          <a:xfrm>
            <a:off x="533400" y="599122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0" hangingPunct="0">
              <a:defRPr smtClean="0"/>
            </a:lvl1pPr>
          </a:lstStyle>
          <a:p>
            <a:pPr>
              <a:defRPr/>
            </a:pPr>
            <a:fld id="{F5D9B2EB-59AA-45CA-B6F9-0FF4204ECC76}" type="datetime1">
              <a:rPr lang="ru-RU" altLang="en-US"/>
              <a:pPr>
                <a:defRPr/>
              </a:pPr>
              <a:t>03.05.2019</a:t>
            </a:fld>
            <a:endParaRPr lang="ru-RU" altLang="en-US"/>
          </a:p>
        </p:txBody>
      </p:sp>
      <p:sp>
        <p:nvSpPr>
          <p:cNvPr id="1039" name="Rectangle 15"/>
          <p:cNvSpPr>
            <a:spLocks noGrp="1" noChangeArrowheads="1"/>
          </p:cNvSpPr>
          <p:nvPr>
            <p:ph type="ftr" sz="quarter" idx="3"/>
          </p:nvPr>
        </p:nvSpPr>
        <p:spPr bwMode="auto">
          <a:xfrm>
            <a:off x="3200400" y="5991225"/>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0" hangingPunct="0">
              <a:defRPr smtClean="0"/>
            </a:lvl1pPr>
          </a:lstStyle>
          <a:p>
            <a:pPr>
              <a:defRPr/>
            </a:pPr>
            <a:endParaRPr lang="ru-RU" altLang="en-US"/>
          </a:p>
        </p:txBody>
      </p:sp>
      <p:sp>
        <p:nvSpPr>
          <p:cNvPr id="1040" name="Rectangle 16"/>
          <p:cNvSpPr>
            <a:spLocks noGrp="1" noChangeArrowheads="1"/>
          </p:cNvSpPr>
          <p:nvPr>
            <p:ph type="sldNum" sz="quarter" idx="4"/>
          </p:nvPr>
        </p:nvSpPr>
        <p:spPr bwMode="auto">
          <a:xfrm>
            <a:off x="6553200" y="599122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0" hangingPunct="0">
              <a:defRPr smtClean="0"/>
            </a:lvl1pPr>
          </a:lstStyle>
          <a:p>
            <a:pPr>
              <a:defRPr/>
            </a:pPr>
            <a:fld id="{DB628906-C056-4270-BC3C-6CC810338E23}" type="slidenum">
              <a:rPr lang="ru-RU" altLang="en-US"/>
              <a:pPr>
                <a:defRPr/>
              </a:pPr>
              <a:t>‹#›</a:t>
            </a:fld>
            <a:endParaRPr lang="ru-RU" altLang="en-US"/>
          </a:p>
        </p:txBody>
      </p:sp>
    </p:spTree>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Lst>
  <p:txStyles>
    <p:titleStyle>
      <a:lvl1pPr algn="l" defTabSz="457200" rtl="0" eaLnBrk="0" fontAlgn="base" hangingPunct="0">
        <a:spcBef>
          <a:spcPct val="0"/>
        </a:spcBef>
        <a:spcAft>
          <a:spcPct val="0"/>
        </a:spcAft>
        <a:buSzPct val="100000"/>
        <a:defRPr sz="4000" b="1">
          <a:solidFill>
            <a:schemeClr val="bg1"/>
          </a:solidFill>
          <a:latin typeface="+mj-lt"/>
          <a:ea typeface="+mj-ea"/>
          <a:cs typeface="+mj-cs"/>
        </a:defRPr>
      </a:lvl1pPr>
      <a:lvl2pPr algn="l" defTabSz="457200" rtl="0" eaLnBrk="0" fontAlgn="base" hangingPunct="0">
        <a:spcBef>
          <a:spcPct val="0"/>
        </a:spcBef>
        <a:spcAft>
          <a:spcPct val="0"/>
        </a:spcAft>
        <a:buSzPct val="100000"/>
        <a:defRPr sz="4000" b="1">
          <a:solidFill>
            <a:schemeClr val="bg1"/>
          </a:solidFill>
          <a:latin typeface="Arial" charset="0"/>
          <a:cs typeface="Arial" charset="0"/>
        </a:defRPr>
      </a:lvl2pPr>
      <a:lvl3pPr algn="l" defTabSz="457200" rtl="0" eaLnBrk="0" fontAlgn="base" hangingPunct="0">
        <a:spcBef>
          <a:spcPct val="0"/>
        </a:spcBef>
        <a:spcAft>
          <a:spcPct val="0"/>
        </a:spcAft>
        <a:buSzPct val="100000"/>
        <a:defRPr sz="4000" b="1">
          <a:solidFill>
            <a:schemeClr val="bg1"/>
          </a:solidFill>
          <a:latin typeface="Arial" charset="0"/>
          <a:cs typeface="Arial" charset="0"/>
        </a:defRPr>
      </a:lvl3pPr>
      <a:lvl4pPr algn="l" defTabSz="457200" rtl="0" eaLnBrk="0" fontAlgn="base" hangingPunct="0">
        <a:spcBef>
          <a:spcPct val="0"/>
        </a:spcBef>
        <a:spcAft>
          <a:spcPct val="0"/>
        </a:spcAft>
        <a:buSzPct val="100000"/>
        <a:defRPr sz="4000" b="1">
          <a:solidFill>
            <a:schemeClr val="bg1"/>
          </a:solidFill>
          <a:latin typeface="Arial" charset="0"/>
          <a:cs typeface="Arial" charset="0"/>
        </a:defRPr>
      </a:lvl4pPr>
      <a:lvl5pPr algn="l" defTabSz="457200" rtl="0" eaLnBrk="0" fontAlgn="base" hangingPunct="0">
        <a:spcBef>
          <a:spcPct val="0"/>
        </a:spcBef>
        <a:spcAft>
          <a:spcPct val="0"/>
        </a:spcAft>
        <a:buSzPct val="100000"/>
        <a:defRPr sz="4000" b="1">
          <a:solidFill>
            <a:schemeClr val="bg1"/>
          </a:solidFill>
          <a:latin typeface="Arial" charset="0"/>
          <a:cs typeface="Arial" charset="0"/>
        </a:defRPr>
      </a:lvl5pPr>
      <a:lvl6pPr marL="457200" algn="l" defTabSz="457200" rtl="0" eaLnBrk="0" fontAlgn="base" hangingPunct="0">
        <a:spcBef>
          <a:spcPct val="0"/>
        </a:spcBef>
        <a:spcAft>
          <a:spcPct val="0"/>
        </a:spcAft>
        <a:buSzPct val="100000"/>
        <a:defRPr sz="4000" b="1">
          <a:solidFill>
            <a:schemeClr val="bg1"/>
          </a:solidFill>
          <a:latin typeface="Arial" charset="0"/>
          <a:cs typeface="Arial" charset="0"/>
        </a:defRPr>
      </a:lvl6pPr>
      <a:lvl7pPr marL="914400" algn="l" defTabSz="457200" rtl="0" eaLnBrk="0" fontAlgn="base" hangingPunct="0">
        <a:spcBef>
          <a:spcPct val="0"/>
        </a:spcBef>
        <a:spcAft>
          <a:spcPct val="0"/>
        </a:spcAft>
        <a:buSzPct val="100000"/>
        <a:defRPr sz="4000" b="1">
          <a:solidFill>
            <a:schemeClr val="bg1"/>
          </a:solidFill>
          <a:latin typeface="Arial" charset="0"/>
          <a:cs typeface="Arial" charset="0"/>
        </a:defRPr>
      </a:lvl7pPr>
      <a:lvl8pPr marL="1371600" algn="l" defTabSz="457200" rtl="0" eaLnBrk="0" fontAlgn="base" hangingPunct="0">
        <a:spcBef>
          <a:spcPct val="0"/>
        </a:spcBef>
        <a:spcAft>
          <a:spcPct val="0"/>
        </a:spcAft>
        <a:buSzPct val="100000"/>
        <a:defRPr sz="4000" b="1">
          <a:solidFill>
            <a:schemeClr val="bg1"/>
          </a:solidFill>
          <a:latin typeface="Arial" charset="0"/>
          <a:cs typeface="Arial" charset="0"/>
        </a:defRPr>
      </a:lvl8pPr>
      <a:lvl9pPr marL="1828800" algn="l" defTabSz="457200" rtl="0" eaLnBrk="0" fontAlgn="base" hangingPunct="0">
        <a:spcBef>
          <a:spcPct val="0"/>
        </a:spcBef>
        <a:spcAft>
          <a:spcPct val="0"/>
        </a:spcAft>
        <a:buSzPct val="100000"/>
        <a:defRPr sz="4000" b="1">
          <a:solidFill>
            <a:schemeClr val="bg1"/>
          </a:solidFill>
          <a:latin typeface="Arial" charset="0"/>
          <a:cs typeface="Arial" charset="0"/>
        </a:defRPr>
      </a:lvl9pPr>
    </p:titleStyle>
    <p:bodyStyle>
      <a:lvl1pPr marL="342900" indent="-342900" algn="l" defTabSz="457200" rtl="0" eaLnBrk="0" fontAlgn="base" hangingPunct="0">
        <a:spcBef>
          <a:spcPct val="20000"/>
        </a:spcBef>
        <a:spcAft>
          <a:spcPct val="0"/>
        </a:spcAft>
        <a:buSzPct val="100000"/>
        <a:buFont typeface="Arial" charset="0"/>
        <a:defRPr sz="3200">
          <a:solidFill>
            <a:schemeClr val="tx1"/>
          </a:solidFill>
          <a:latin typeface="+mn-lt"/>
          <a:ea typeface="+mn-ea"/>
          <a:cs typeface="+mn-cs"/>
        </a:defRPr>
      </a:lvl1pPr>
      <a:lvl2pPr marL="742950" indent="-285750" algn="l" defTabSz="457200" rtl="0" eaLnBrk="0" fontAlgn="base" hangingPunct="0">
        <a:spcBef>
          <a:spcPct val="20000"/>
        </a:spcBef>
        <a:spcAft>
          <a:spcPct val="0"/>
        </a:spcAft>
        <a:buSzPct val="100000"/>
        <a:buFont typeface="Arial" charset="0"/>
        <a:defRPr sz="2800">
          <a:solidFill>
            <a:srgbClr val="1A2473"/>
          </a:solidFill>
          <a:latin typeface="Calibri" charset="0"/>
          <a:cs typeface="+mn-cs"/>
        </a:defRPr>
      </a:lvl2pPr>
      <a:lvl3pPr marL="1143000" indent="-228600" algn="l" defTabSz="457200" rtl="0" eaLnBrk="0" fontAlgn="base" hangingPunct="0">
        <a:spcBef>
          <a:spcPct val="20000"/>
        </a:spcBef>
        <a:spcAft>
          <a:spcPct val="0"/>
        </a:spcAft>
        <a:buSzPct val="100000"/>
        <a:buFont typeface="Arial" charset="0"/>
        <a:defRPr sz="2400">
          <a:solidFill>
            <a:schemeClr val="tx1"/>
          </a:solidFill>
          <a:latin typeface="Calibri" charset="0"/>
          <a:cs typeface="+mn-cs"/>
        </a:defRPr>
      </a:lvl3pPr>
      <a:lvl4pPr marL="16002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4pPr>
      <a:lvl5pPr marL="20574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5pPr>
      <a:lvl6pPr marL="25146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6pPr>
      <a:lvl7pPr marL="29718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7pPr>
      <a:lvl8pPr marL="34290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8pPr>
      <a:lvl9pPr marL="38862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93863" y="1936750"/>
            <a:ext cx="59388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Headline here</a:t>
            </a:r>
          </a:p>
        </p:txBody>
      </p:sp>
      <p:sp>
        <p:nvSpPr>
          <p:cNvPr id="1027" name="Text Placeholder 2"/>
          <p:cNvSpPr>
            <a:spLocks noGrp="1"/>
          </p:cNvSpPr>
          <p:nvPr>
            <p:ph type="body" idx="1"/>
          </p:nvPr>
        </p:nvSpPr>
        <p:spPr bwMode="auto">
          <a:xfrm>
            <a:off x="1693863" y="2359025"/>
            <a:ext cx="59388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smtClean="0"/>
              <a:t>Loremipsumdolor sit amet, consecteturadipiscingelit. Vivamus sollicitudinnecmetusnecegestas. Sed eget mi id ipsumegestaseleifend eget id est. Maecenasnecarcuornare, eleifendrisus id, sagittis.</a:t>
            </a:r>
          </a:p>
          <a:p>
            <a:pPr lvl="0"/>
            <a:endParaRPr lang="da-DK" altLang="en-US" smtClean="0"/>
          </a:p>
          <a:p>
            <a:pPr lvl="0"/>
            <a:r>
              <a:rPr lang="da-DK" altLang="en-US" smtClean="0"/>
              <a:t>•  Nullam vel orci eget anteefficitur</a:t>
            </a:r>
          </a:p>
          <a:p>
            <a:pPr lvl="0"/>
            <a:r>
              <a:rPr lang="da-DK" altLang="en-US" smtClean="0"/>
              <a:t>•  Taccumsan non aliquetnisi. </a:t>
            </a:r>
          </a:p>
          <a:p>
            <a:pPr lvl="0"/>
            <a:r>
              <a:rPr lang="da-DK" altLang="en-US" smtClean="0"/>
              <a:t>•  Nullamconsecteturdiam in convallis.</a:t>
            </a:r>
          </a:p>
          <a:p>
            <a:pPr lvl="0"/>
            <a:r>
              <a:rPr lang="da-DK" altLang="en-US" smtClean="0"/>
              <a:t>•  Molestietiam eget sempersem et feugiat. </a:t>
            </a:r>
            <a:endParaRPr lang="en-US" altLang="en-US" smtClean="0"/>
          </a:p>
          <a:p>
            <a:pPr lvl="0"/>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buSzTx/>
              <a:defRPr/>
            </a:pPr>
            <a:fld id="{F40D6748-4166-47F7-B13A-0A2FC6B91381}" type="datetime1">
              <a:rPr lang="en-US">
                <a:solidFill>
                  <a:srgbClr val="9C4636">
                    <a:tint val="75000"/>
                  </a:srgbClr>
                </a:solidFill>
              </a:rPr>
              <a:pPr>
                <a:buSzTx/>
                <a:defRPr/>
              </a:pPr>
              <a:t>5/3/2019</a:t>
            </a:fld>
            <a:endParaRPr lang="en-US" dirty="0">
              <a:solidFill>
                <a:srgbClr val="9C4636">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buSzTx/>
              <a:defRPr/>
            </a:pPr>
            <a:endParaRPr lang="en-US" dirty="0">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buSzTx/>
              <a:defRPr/>
            </a:pPr>
            <a:fld id="{DED0B6FC-934E-4B33-98E4-6F7CA19EFA90}" type="slidenum">
              <a:rPr lang="en-US">
                <a:solidFill>
                  <a:srgbClr val="9C4636">
                    <a:tint val="75000"/>
                  </a:srgbClr>
                </a:solidFill>
              </a:rPr>
              <a:pPr>
                <a:buSzTx/>
                <a:defRPr/>
              </a:pPr>
              <a:t>‹#›</a:t>
            </a:fld>
            <a:endParaRPr lang="en-US" dirty="0">
              <a:solidFill>
                <a:srgbClr val="9C4636">
                  <a:tint val="75000"/>
                </a:srgbClr>
              </a:solidFill>
            </a:endParaRPr>
          </a:p>
        </p:txBody>
      </p:sp>
    </p:spTree>
    <p:extLst>
      <p:ext uri="{BB962C8B-B14F-4D97-AF65-F5344CB8AC3E}">
        <p14:creationId xmlns:p14="http://schemas.microsoft.com/office/powerpoint/2010/main" val="3042875393"/>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Lst>
  <p:hf hdr="0" ftr="0" dt="0"/>
  <p:txStyles>
    <p:titleStyle>
      <a:lvl1pPr algn="l" defTabSz="457200" rtl="0" eaLnBrk="0" fontAlgn="base" hangingPunct="0">
        <a:spcBef>
          <a:spcPct val="0"/>
        </a:spcBef>
        <a:spcAft>
          <a:spcPct val="0"/>
        </a:spcAft>
        <a:defRPr sz="4400" kern="1200">
          <a:solidFill>
            <a:schemeClr val="tx1"/>
          </a:solidFill>
          <a:latin typeface="CG Omega" panose="020B0502050508020304" pitchFamily="34" charset="0"/>
          <a:ea typeface="+mj-ea"/>
          <a:cs typeface="+mj-cs"/>
        </a:defRPr>
      </a:lvl1pPr>
      <a:lvl2pPr algn="l" defTabSz="457200" rtl="0" eaLnBrk="0" fontAlgn="base" hangingPunct="0">
        <a:spcBef>
          <a:spcPct val="0"/>
        </a:spcBef>
        <a:spcAft>
          <a:spcPct val="0"/>
        </a:spcAft>
        <a:defRPr sz="4400">
          <a:solidFill>
            <a:schemeClr val="tx1"/>
          </a:solidFill>
          <a:latin typeface="CG Omega" pitchFamily="34" charset="0"/>
        </a:defRPr>
      </a:lvl2pPr>
      <a:lvl3pPr algn="l" defTabSz="457200" rtl="0" eaLnBrk="0" fontAlgn="base" hangingPunct="0">
        <a:spcBef>
          <a:spcPct val="0"/>
        </a:spcBef>
        <a:spcAft>
          <a:spcPct val="0"/>
        </a:spcAft>
        <a:defRPr sz="4400">
          <a:solidFill>
            <a:schemeClr val="tx1"/>
          </a:solidFill>
          <a:latin typeface="CG Omega" pitchFamily="34" charset="0"/>
        </a:defRPr>
      </a:lvl3pPr>
      <a:lvl4pPr algn="l" defTabSz="457200" rtl="0" eaLnBrk="0" fontAlgn="base" hangingPunct="0">
        <a:spcBef>
          <a:spcPct val="0"/>
        </a:spcBef>
        <a:spcAft>
          <a:spcPct val="0"/>
        </a:spcAft>
        <a:defRPr sz="4400">
          <a:solidFill>
            <a:schemeClr val="tx1"/>
          </a:solidFill>
          <a:latin typeface="CG Omega" pitchFamily="34" charset="0"/>
        </a:defRPr>
      </a:lvl4pPr>
      <a:lvl5pPr algn="l" defTabSz="457200" rtl="0" eaLnBrk="0" fontAlgn="base" hangingPunct="0">
        <a:spcBef>
          <a:spcPct val="0"/>
        </a:spcBef>
        <a:spcAft>
          <a:spcPct val="0"/>
        </a:spcAft>
        <a:defRPr sz="4400">
          <a:solidFill>
            <a:schemeClr val="tx1"/>
          </a:solidFill>
          <a:latin typeface="CG Omega" pitchFamily="34" charset="0"/>
        </a:defRPr>
      </a:lvl5pPr>
      <a:lvl6pPr marL="457200" algn="l" defTabSz="457200" rtl="0" fontAlgn="base">
        <a:spcBef>
          <a:spcPct val="0"/>
        </a:spcBef>
        <a:spcAft>
          <a:spcPct val="0"/>
        </a:spcAft>
        <a:defRPr sz="4400">
          <a:solidFill>
            <a:schemeClr val="tx1"/>
          </a:solidFill>
          <a:latin typeface="CG Omega" pitchFamily="34" charset="0"/>
        </a:defRPr>
      </a:lvl6pPr>
      <a:lvl7pPr marL="914400" algn="l" defTabSz="457200" rtl="0" fontAlgn="base">
        <a:spcBef>
          <a:spcPct val="0"/>
        </a:spcBef>
        <a:spcAft>
          <a:spcPct val="0"/>
        </a:spcAft>
        <a:defRPr sz="4400">
          <a:solidFill>
            <a:schemeClr val="tx1"/>
          </a:solidFill>
          <a:latin typeface="CG Omega" pitchFamily="34" charset="0"/>
        </a:defRPr>
      </a:lvl7pPr>
      <a:lvl8pPr marL="1371600" algn="l" defTabSz="457200" rtl="0" fontAlgn="base">
        <a:spcBef>
          <a:spcPct val="0"/>
        </a:spcBef>
        <a:spcAft>
          <a:spcPct val="0"/>
        </a:spcAft>
        <a:defRPr sz="4400">
          <a:solidFill>
            <a:schemeClr val="tx1"/>
          </a:solidFill>
          <a:latin typeface="CG Omega" pitchFamily="34" charset="0"/>
        </a:defRPr>
      </a:lvl8pPr>
      <a:lvl9pPr marL="1828800" algn="l" defTabSz="457200" rtl="0" fontAlgn="base">
        <a:spcBef>
          <a:spcPct val="0"/>
        </a:spcBef>
        <a:spcAft>
          <a:spcPct val="0"/>
        </a:spcAft>
        <a:defRPr sz="4400">
          <a:solidFill>
            <a:schemeClr val="tx1"/>
          </a:solidFill>
          <a:latin typeface="CG Omega" pitchFamily="34" charset="0"/>
        </a:defRPr>
      </a:lvl9pPr>
    </p:titleStyle>
    <p:bodyStyle>
      <a:lvl1pPr algn="l" defTabSz="457200" rtl="0" eaLnBrk="0" fontAlgn="base" hangingPunct="0">
        <a:spcBef>
          <a:spcPct val="20000"/>
        </a:spcBef>
        <a:spcAft>
          <a:spcPct val="0"/>
        </a:spcAft>
        <a:buFont typeface="Arial" charset="0"/>
        <a:defRPr sz="3200" kern="1200">
          <a:solidFill>
            <a:srgbClr val="8A8A8A"/>
          </a:solidFill>
          <a:latin typeface="CG Omega" panose="020B0502050508020304" pitchFamily="34" charset="0"/>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93863" y="1936750"/>
            <a:ext cx="59388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Headline here</a:t>
            </a:r>
          </a:p>
        </p:txBody>
      </p:sp>
      <p:sp>
        <p:nvSpPr>
          <p:cNvPr id="1027" name="Text Placeholder 2"/>
          <p:cNvSpPr>
            <a:spLocks noGrp="1"/>
          </p:cNvSpPr>
          <p:nvPr>
            <p:ph type="body" idx="1"/>
          </p:nvPr>
        </p:nvSpPr>
        <p:spPr bwMode="auto">
          <a:xfrm>
            <a:off x="1693863" y="2359025"/>
            <a:ext cx="59388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smtClean="0"/>
              <a:t>Loremipsumdolor sit amet, consecteturadipiscingelit. Vivamus sollicitudinnecmetusnecegestas. Sed eget mi id ipsumegestaseleifend eget id est. Maecenasnecarcuornare, eleifendrisus id, sagittis.</a:t>
            </a:r>
          </a:p>
          <a:p>
            <a:pPr lvl="0"/>
            <a:endParaRPr lang="da-DK" altLang="en-US" smtClean="0"/>
          </a:p>
          <a:p>
            <a:pPr lvl="0"/>
            <a:r>
              <a:rPr lang="da-DK" altLang="en-US" smtClean="0"/>
              <a:t>•  Nullam vel orci eget anteefficitur</a:t>
            </a:r>
          </a:p>
          <a:p>
            <a:pPr lvl="0"/>
            <a:r>
              <a:rPr lang="da-DK" altLang="en-US" smtClean="0"/>
              <a:t>•  Taccumsan non aliquetnisi. </a:t>
            </a:r>
          </a:p>
          <a:p>
            <a:pPr lvl="0"/>
            <a:r>
              <a:rPr lang="da-DK" altLang="en-US" smtClean="0"/>
              <a:t>•  Nullamconsecteturdiam in convallis.</a:t>
            </a:r>
          </a:p>
          <a:p>
            <a:pPr lvl="0"/>
            <a:r>
              <a:rPr lang="da-DK" altLang="en-US" smtClean="0"/>
              <a:t>•  Molestietiam eget sempersem et feugiat. </a:t>
            </a:r>
            <a:endParaRPr lang="en-US" altLang="en-US" smtClean="0"/>
          </a:p>
          <a:p>
            <a:pPr lvl="0"/>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buSzTx/>
              <a:defRPr/>
            </a:pPr>
            <a:fld id="{25BBDA5C-1E29-4A8C-A44D-EAC497127FDF}" type="datetime1">
              <a:rPr lang="en-US">
                <a:solidFill>
                  <a:srgbClr val="9C4636">
                    <a:tint val="75000"/>
                  </a:srgbClr>
                </a:solidFill>
              </a:rPr>
              <a:pPr>
                <a:buSzTx/>
                <a:defRPr/>
              </a:pPr>
              <a:t>5/3/2019</a:t>
            </a:fld>
            <a:endParaRPr lang="en-US" dirty="0">
              <a:solidFill>
                <a:srgbClr val="9C4636">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buSzTx/>
              <a:defRPr/>
            </a:pPr>
            <a:endParaRPr lang="en-US" dirty="0">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buSzTx/>
              <a:defRPr/>
            </a:pPr>
            <a:fld id="{652A9048-1F64-461E-A166-E76E5C7DE999}" type="slidenum">
              <a:rPr lang="en-US">
                <a:solidFill>
                  <a:srgbClr val="9C4636">
                    <a:tint val="75000"/>
                  </a:srgbClr>
                </a:solidFill>
              </a:rPr>
              <a:pPr>
                <a:buSzTx/>
                <a:defRPr/>
              </a:pPr>
              <a:t>‹#›</a:t>
            </a:fld>
            <a:endParaRPr lang="en-US" dirty="0">
              <a:solidFill>
                <a:srgbClr val="9C4636">
                  <a:tint val="75000"/>
                </a:srgbClr>
              </a:solidFill>
            </a:endParaRPr>
          </a:p>
        </p:txBody>
      </p:sp>
    </p:spTree>
    <p:extLst>
      <p:ext uri="{BB962C8B-B14F-4D97-AF65-F5344CB8AC3E}">
        <p14:creationId xmlns:p14="http://schemas.microsoft.com/office/powerpoint/2010/main" val="2116772860"/>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Lst>
  <p:hf hdr="0" ftr="0" dt="0"/>
  <p:txStyles>
    <p:titleStyle>
      <a:lvl1pPr algn="l" defTabSz="457200" rtl="0" eaLnBrk="0" fontAlgn="base" hangingPunct="0">
        <a:spcBef>
          <a:spcPct val="0"/>
        </a:spcBef>
        <a:spcAft>
          <a:spcPct val="0"/>
        </a:spcAft>
        <a:defRPr sz="4400" kern="1200">
          <a:solidFill>
            <a:schemeClr val="tx1"/>
          </a:solidFill>
          <a:latin typeface="CG Omega" panose="020B0502050508020304" pitchFamily="34" charset="0"/>
          <a:ea typeface="+mj-ea"/>
          <a:cs typeface="+mj-cs"/>
        </a:defRPr>
      </a:lvl1pPr>
      <a:lvl2pPr algn="l" defTabSz="457200" rtl="0" eaLnBrk="0" fontAlgn="base" hangingPunct="0">
        <a:spcBef>
          <a:spcPct val="0"/>
        </a:spcBef>
        <a:spcAft>
          <a:spcPct val="0"/>
        </a:spcAft>
        <a:defRPr sz="4400">
          <a:solidFill>
            <a:schemeClr val="tx1"/>
          </a:solidFill>
          <a:latin typeface="CG Omega" pitchFamily="34" charset="0"/>
        </a:defRPr>
      </a:lvl2pPr>
      <a:lvl3pPr algn="l" defTabSz="457200" rtl="0" eaLnBrk="0" fontAlgn="base" hangingPunct="0">
        <a:spcBef>
          <a:spcPct val="0"/>
        </a:spcBef>
        <a:spcAft>
          <a:spcPct val="0"/>
        </a:spcAft>
        <a:defRPr sz="4400">
          <a:solidFill>
            <a:schemeClr val="tx1"/>
          </a:solidFill>
          <a:latin typeface="CG Omega" pitchFamily="34" charset="0"/>
        </a:defRPr>
      </a:lvl3pPr>
      <a:lvl4pPr algn="l" defTabSz="457200" rtl="0" eaLnBrk="0" fontAlgn="base" hangingPunct="0">
        <a:spcBef>
          <a:spcPct val="0"/>
        </a:spcBef>
        <a:spcAft>
          <a:spcPct val="0"/>
        </a:spcAft>
        <a:defRPr sz="4400">
          <a:solidFill>
            <a:schemeClr val="tx1"/>
          </a:solidFill>
          <a:latin typeface="CG Omega" pitchFamily="34" charset="0"/>
        </a:defRPr>
      </a:lvl4pPr>
      <a:lvl5pPr algn="l" defTabSz="457200" rtl="0" eaLnBrk="0" fontAlgn="base" hangingPunct="0">
        <a:spcBef>
          <a:spcPct val="0"/>
        </a:spcBef>
        <a:spcAft>
          <a:spcPct val="0"/>
        </a:spcAft>
        <a:defRPr sz="4400">
          <a:solidFill>
            <a:schemeClr val="tx1"/>
          </a:solidFill>
          <a:latin typeface="CG Omega" pitchFamily="34" charset="0"/>
        </a:defRPr>
      </a:lvl5pPr>
      <a:lvl6pPr marL="457200" algn="l" defTabSz="457200" rtl="0" fontAlgn="base">
        <a:spcBef>
          <a:spcPct val="0"/>
        </a:spcBef>
        <a:spcAft>
          <a:spcPct val="0"/>
        </a:spcAft>
        <a:defRPr sz="4400">
          <a:solidFill>
            <a:schemeClr val="tx1"/>
          </a:solidFill>
          <a:latin typeface="CG Omega" pitchFamily="34" charset="0"/>
        </a:defRPr>
      </a:lvl6pPr>
      <a:lvl7pPr marL="914400" algn="l" defTabSz="457200" rtl="0" fontAlgn="base">
        <a:spcBef>
          <a:spcPct val="0"/>
        </a:spcBef>
        <a:spcAft>
          <a:spcPct val="0"/>
        </a:spcAft>
        <a:defRPr sz="4400">
          <a:solidFill>
            <a:schemeClr val="tx1"/>
          </a:solidFill>
          <a:latin typeface="CG Omega" pitchFamily="34" charset="0"/>
        </a:defRPr>
      </a:lvl7pPr>
      <a:lvl8pPr marL="1371600" algn="l" defTabSz="457200" rtl="0" fontAlgn="base">
        <a:spcBef>
          <a:spcPct val="0"/>
        </a:spcBef>
        <a:spcAft>
          <a:spcPct val="0"/>
        </a:spcAft>
        <a:defRPr sz="4400">
          <a:solidFill>
            <a:schemeClr val="tx1"/>
          </a:solidFill>
          <a:latin typeface="CG Omega" pitchFamily="34" charset="0"/>
        </a:defRPr>
      </a:lvl8pPr>
      <a:lvl9pPr marL="1828800" algn="l" defTabSz="457200" rtl="0" fontAlgn="base">
        <a:spcBef>
          <a:spcPct val="0"/>
        </a:spcBef>
        <a:spcAft>
          <a:spcPct val="0"/>
        </a:spcAft>
        <a:defRPr sz="4400">
          <a:solidFill>
            <a:schemeClr val="tx1"/>
          </a:solidFill>
          <a:latin typeface="CG Omega" pitchFamily="34" charset="0"/>
        </a:defRPr>
      </a:lvl9pPr>
    </p:titleStyle>
    <p:bodyStyle>
      <a:lvl1pPr algn="l" defTabSz="457200" rtl="0" eaLnBrk="0" fontAlgn="base" hangingPunct="0">
        <a:spcBef>
          <a:spcPct val="20000"/>
        </a:spcBef>
        <a:spcAft>
          <a:spcPct val="0"/>
        </a:spcAft>
        <a:buFont typeface="Arial" charset="0"/>
        <a:defRPr sz="3200" kern="1200">
          <a:solidFill>
            <a:srgbClr val="8A8A8A"/>
          </a:solidFill>
          <a:latin typeface="CG Omega" panose="020B0502050508020304" pitchFamily="34" charset="0"/>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683568" y="3501008"/>
            <a:ext cx="7848872"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defTabSz="457200" rtl="0" eaLnBrk="0" fontAlgn="base" hangingPunct="0">
              <a:spcBef>
                <a:spcPct val="20000"/>
              </a:spcBef>
              <a:spcAft>
                <a:spcPct val="0"/>
              </a:spcAft>
              <a:buFont typeface="Arial" charset="0"/>
              <a:buNone/>
              <a:defRPr sz="1800" kern="1200">
                <a:solidFill>
                  <a:srgbClr val="8A8A8A"/>
                </a:solidFill>
                <a:latin typeface="+mn-lt"/>
                <a:ea typeface="+mn-ea"/>
                <a:cs typeface="+mn-cs"/>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ts val="0"/>
              </a:spcAft>
              <a:buSzTx/>
              <a:defRPr/>
            </a:pPr>
            <a:r>
              <a:rPr lang="en-US" sz="2800" b="1" cap="small" dirty="0" smtClean="0">
                <a:solidFill>
                  <a:schemeClr val="tx1"/>
                </a:solidFill>
              </a:rPr>
              <a:t>Employee Training: </a:t>
            </a:r>
            <a:endParaRPr lang="en-US" sz="2800" b="1" cap="small" dirty="0">
              <a:solidFill>
                <a:schemeClr val="tx1"/>
              </a:solidFill>
            </a:endParaRPr>
          </a:p>
          <a:p>
            <a:pPr eaLnBrk="1" fontAlgn="auto" hangingPunct="1">
              <a:spcAft>
                <a:spcPts val="0"/>
              </a:spcAft>
              <a:buSzTx/>
              <a:defRPr/>
            </a:pPr>
            <a:r>
              <a:rPr lang="en-US" sz="2800" b="1" cap="small" dirty="0">
                <a:solidFill>
                  <a:schemeClr val="tx1"/>
                </a:solidFill>
              </a:rPr>
              <a:t>Unlawful Harassment And Offensive </a:t>
            </a:r>
            <a:r>
              <a:rPr lang="en-US" sz="2800" b="1" cap="small" dirty="0" smtClean="0">
                <a:solidFill>
                  <a:schemeClr val="tx1"/>
                </a:solidFill>
              </a:rPr>
              <a:t>Behavior</a:t>
            </a:r>
          </a:p>
          <a:p>
            <a:pPr eaLnBrk="1" fontAlgn="auto" hangingPunct="1">
              <a:spcAft>
                <a:spcPts val="0"/>
              </a:spcAft>
              <a:buSzTx/>
              <a:defRPr/>
            </a:pPr>
            <a:r>
              <a:rPr lang="en-US" sz="2800" b="1" cap="small" dirty="0" smtClean="0">
                <a:solidFill>
                  <a:schemeClr val="tx1"/>
                </a:solidFill>
              </a:rPr>
              <a:t>The Modal Shop, Inc.</a:t>
            </a:r>
          </a:p>
          <a:p>
            <a:pPr eaLnBrk="1" fontAlgn="auto" hangingPunct="1">
              <a:spcAft>
                <a:spcPts val="0"/>
              </a:spcAft>
              <a:buSzTx/>
              <a:defRPr/>
            </a:pPr>
            <a:r>
              <a:rPr lang="en-US" sz="2800" b="1" cap="small" dirty="0" smtClean="0">
                <a:solidFill>
                  <a:schemeClr val="tx1"/>
                </a:solidFill>
              </a:rPr>
              <a:t>May 8-9, </a:t>
            </a:r>
            <a:r>
              <a:rPr lang="en-US" sz="2800" b="1" cap="small" dirty="0" smtClean="0">
                <a:solidFill>
                  <a:schemeClr val="tx1"/>
                </a:solidFill>
              </a:rPr>
              <a:t>2019</a:t>
            </a:r>
            <a:endParaRPr lang="en-US" sz="2800" b="1" cap="small" dirty="0">
              <a:solidFill>
                <a:schemeClr val="tx1"/>
              </a:solidFill>
            </a:endParaRPr>
          </a:p>
        </p:txBody>
      </p:sp>
    </p:spTree>
    <p:extLst>
      <p:ext uri="{BB962C8B-B14F-4D97-AF65-F5344CB8AC3E}">
        <p14:creationId xmlns:p14="http://schemas.microsoft.com/office/powerpoint/2010/main" val="1459751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27773"/>
            <a:ext cx="8208912" cy="3433475"/>
          </a:xfrm>
        </p:spPr>
        <p:txBody>
          <a:bodyPr numCol="2">
            <a:noAutofit/>
          </a:bodyPr>
          <a:lstStyle/>
          <a:p>
            <a:pPr marL="457200" indent="-457200">
              <a:lnSpc>
                <a:spcPct val="150000"/>
              </a:lnSpc>
              <a:spcBef>
                <a:spcPts val="600"/>
              </a:spcBef>
              <a:spcAft>
                <a:spcPts val="600"/>
              </a:spcAft>
              <a:buClr>
                <a:schemeClr val="tx1"/>
              </a:buClr>
              <a:buFont typeface="Wingdings" pitchFamily="2" charset="2"/>
              <a:buChar char="Ø"/>
            </a:pPr>
            <a:r>
              <a:rPr lang="en-US" altLang="en-US" sz="2000" dirty="0">
                <a:solidFill>
                  <a:schemeClr val="bg2">
                    <a:lumMod val="10000"/>
                  </a:schemeClr>
                </a:solidFill>
                <a:latin typeface="+mn-lt"/>
              </a:rPr>
              <a:t>Lewd jokes;</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Sharing sexual </a:t>
            </a:r>
            <a:r>
              <a:rPr lang="en-US" altLang="en-US" sz="2000" dirty="0">
                <a:solidFill>
                  <a:schemeClr val="bg2">
                    <a:lumMod val="10000"/>
                  </a:schemeClr>
                </a:solidFill>
                <a:latin typeface="+mn-lt"/>
              </a:rPr>
              <a:t>anecdotes;</a:t>
            </a:r>
          </a:p>
          <a:p>
            <a:pPr marL="457200" indent="-457200">
              <a:spcBef>
                <a:spcPts val="600"/>
              </a:spcBef>
              <a:spcAft>
                <a:spcPts val="600"/>
              </a:spcAft>
              <a:buClr>
                <a:schemeClr val="tx1"/>
              </a:buClr>
              <a:buFont typeface="Wingdings" pitchFamily="2" charset="2"/>
              <a:buChar char="Ø"/>
            </a:pPr>
            <a:r>
              <a:rPr lang="en-US" altLang="en-US" sz="2000" dirty="0">
                <a:solidFill>
                  <a:schemeClr val="bg2">
                    <a:lumMod val="10000"/>
                  </a:schemeClr>
                </a:solidFill>
                <a:latin typeface="+mn-lt"/>
              </a:rPr>
              <a:t>Sexual innuendos;</a:t>
            </a:r>
          </a:p>
          <a:p>
            <a:pPr marL="457200" indent="-457200">
              <a:spcBef>
                <a:spcPts val="600"/>
              </a:spcBef>
              <a:spcAft>
                <a:spcPts val="600"/>
              </a:spcAft>
              <a:buClr>
                <a:schemeClr val="tx1"/>
              </a:buClr>
              <a:buFont typeface="Wingdings" pitchFamily="2" charset="2"/>
              <a:buChar char="Ø"/>
            </a:pPr>
            <a:r>
              <a:rPr lang="en-US" altLang="en-US" sz="2000" dirty="0">
                <a:solidFill>
                  <a:schemeClr val="bg2">
                    <a:lumMod val="10000"/>
                  </a:schemeClr>
                </a:solidFill>
                <a:latin typeface="+mn-lt"/>
              </a:rPr>
              <a:t>Sexual gestures;</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Making sexual </a:t>
            </a:r>
            <a:r>
              <a:rPr lang="en-US" altLang="en-US" sz="2000" dirty="0">
                <a:solidFill>
                  <a:schemeClr val="bg2">
                    <a:lumMod val="10000"/>
                  </a:schemeClr>
                </a:solidFill>
                <a:latin typeface="+mn-lt"/>
              </a:rPr>
              <a:t>comments about someone’s appearance, clothing, or body </a:t>
            </a:r>
            <a:r>
              <a:rPr lang="en-US" altLang="en-US" sz="2000" dirty="0" smtClean="0">
                <a:solidFill>
                  <a:schemeClr val="bg2">
                    <a:lumMod val="10000"/>
                  </a:schemeClr>
                </a:solidFill>
                <a:latin typeface="+mn-lt"/>
              </a:rPr>
              <a:t>parts; </a:t>
            </a:r>
          </a:p>
          <a:p>
            <a:pPr marL="457200" indent="-457200">
              <a:spcBef>
                <a:spcPts val="600"/>
              </a:spcBef>
              <a:spcAft>
                <a:spcPts val="600"/>
              </a:spcAft>
              <a:buClr>
                <a:schemeClr val="tx1"/>
              </a:buClr>
              <a:buFont typeface="Wingdings" pitchFamily="2" charset="2"/>
              <a:buChar char="Ø"/>
            </a:pPr>
            <a:endParaRPr lang="en-US" altLang="en-US" sz="2000" dirty="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pPr>
            <a:r>
              <a:rPr lang="en-US" sz="2000" dirty="0" smtClean="0">
                <a:solidFill>
                  <a:schemeClr val="bg2">
                    <a:lumMod val="10000"/>
                  </a:schemeClr>
                </a:solidFill>
                <a:latin typeface="+mn-lt"/>
              </a:rPr>
              <a:t>Ogling or leering or whistling (staring in a sexually suggestive or offensive manner); </a:t>
            </a:r>
          </a:p>
          <a:p>
            <a:pPr marL="457200" indent="-457200">
              <a:spcBef>
                <a:spcPts val="600"/>
              </a:spcBef>
              <a:spcAft>
                <a:spcPts val="600"/>
              </a:spcAft>
              <a:buClr>
                <a:schemeClr val="tx1"/>
              </a:buClr>
              <a:buFont typeface="Wingdings" pitchFamily="2" charset="2"/>
              <a:buChar char="Ø"/>
            </a:pPr>
            <a:r>
              <a:rPr lang="en-US" sz="2000" dirty="0" smtClean="0">
                <a:solidFill>
                  <a:srgbClr val="000000"/>
                </a:solidFill>
                <a:latin typeface="+mn-lt"/>
              </a:rPr>
              <a:t>Inappropriate </a:t>
            </a:r>
            <a:r>
              <a:rPr lang="en-US" sz="2000" dirty="0">
                <a:solidFill>
                  <a:srgbClr val="000000"/>
                </a:solidFill>
                <a:latin typeface="+mn-lt"/>
              </a:rPr>
              <a:t>touching or “grooming”, including kissing, hugging, pinching, patting, stroking, rubbing, or purposefully brushing up against another person;</a:t>
            </a:r>
          </a:p>
        </p:txBody>
      </p:sp>
      <p:sp>
        <p:nvSpPr>
          <p:cNvPr id="3" name="Title 2"/>
          <p:cNvSpPr>
            <a:spLocks noGrp="1"/>
          </p:cNvSpPr>
          <p:nvPr>
            <p:ph type="ctrTitle"/>
          </p:nvPr>
        </p:nvSpPr>
        <p:spPr>
          <a:xfrm>
            <a:off x="323528" y="1340768"/>
            <a:ext cx="8496944" cy="720079"/>
          </a:xfrm>
        </p:spPr>
        <p:txBody>
          <a:bodyPr/>
          <a:lstStyle/>
          <a:p>
            <a:pPr algn="ctr">
              <a:defRPr/>
            </a:pPr>
            <a:r>
              <a:rPr lang="en-US" sz="2800" b="1" cap="small" dirty="0">
                <a:latin typeface="+mj-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10</a:t>
            </a:fld>
            <a:endParaRPr lang="en-US" sz="1000" dirty="0">
              <a:solidFill>
                <a:srgbClr val="9C4636">
                  <a:tint val="75000"/>
                </a:srgbClr>
              </a:solidFill>
            </a:endParaRPr>
          </a:p>
        </p:txBody>
      </p:sp>
      <p:sp>
        <p:nvSpPr>
          <p:cNvPr id="5" name="Rectangle 5"/>
          <p:cNvSpPr>
            <a:spLocks noChangeArrowheads="1"/>
          </p:cNvSpPr>
          <p:nvPr/>
        </p:nvSpPr>
        <p:spPr bwMode="auto">
          <a:xfrm>
            <a:off x="4846280" y="2486000"/>
            <a:ext cx="3775075" cy="418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spcBef>
                <a:spcPts val="672"/>
              </a:spcBef>
              <a:buClr>
                <a:schemeClr val="tx1"/>
              </a:buClr>
              <a:buFont typeface="Wingdings" pitchFamily="2" charset="2"/>
              <a:buChar char="Ø"/>
              <a:defRPr/>
            </a:pPr>
            <a:endParaRPr lang="en-US" altLang="en-US" sz="2800" dirty="0">
              <a:solidFill>
                <a:schemeClr val="bg2">
                  <a:lumMod val="10000"/>
                </a:schemeClr>
              </a:solidFill>
              <a:latin typeface="+mn-lt"/>
              <a:ea typeface="Verdana" pitchFamily="34" charset="0"/>
              <a:cs typeface="Verdana" pitchFamily="34" charset="0"/>
            </a:endParaRPr>
          </a:p>
          <a:p>
            <a:pPr>
              <a:spcBef>
                <a:spcPts val="672"/>
              </a:spcBef>
              <a:defRPr/>
            </a:pPr>
            <a:endParaRPr lang="en-US" sz="2800" kern="0" dirty="0">
              <a:solidFill>
                <a:schemeClr val="tx2"/>
              </a:solidFill>
              <a:latin typeface="Lucida Fax" panose="02060602050505020204" pitchFamily="18" charset="0"/>
              <a:ea typeface="Verdana" pitchFamily="34" charset="0"/>
              <a:cs typeface="Verdana" pitchFamily="34" charset="0"/>
            </a:endParaRPr>
          </a:p>
          <a:p>
            <a:pPr eaLnBrk="0" fontAlgn="auto" hangingPunct="0">
              <a:spcBef>
                <a:spcPts val="672"/>
              </a:spcBef>
              <a:spcAft>
                <a:spcPct val="0"/>
              </a:spcAft>
              <a:defRPr/>
            </a:pPr>
            <a:endParaRPr lang="en-US" sz="2800" dirty="0">
              <a:latin typeface="+mn-lt"/>
              <a:cs typeface="+mn-cs"/>
            </a:endParaRPr>
          </a:p>
          <a:p>
            <a:pPr marL="342900" indent="-342900" eaLnBrk="0" fontAlgn="auto" hangingPunct="0">
              <a:spcBef>
                <a:spcPts val="672"/>
              </a:spcBef>
              <a:spcAft>
                <a:spcPct val="0"/>
              </a:spcAft>
              <a:defRPr/>
            </a:pPr>
            <a:endParaRPr lang="en-US" sz="2800" dirty="0">
              <a:latin typeface="+mn-lt"/>
              <a:cs typeface="+mn-cs"/>
            </a:endParaRPr>
          </a:p>
        </p:txBody>
      </p:sp>
    </p:spTree>
    <p:extLst>
      <p:ext uri="{BB962C8B-B14F-4D97-AF65-F5344CB8AC3E}">
        <p14:creationId xmlns:p14="http://schemas.microsoft.com/office/powerpoint/2010/main" val="2535958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94614"/>
            <a:ext cx="8208912" cy="3454666"/>
          </a:xfrm>
        </p:spPr>
        <p:txBody>
          <a:bodyPr numCol="2">
            <a:noAutofit/>
          </a:bodyPr>
          <a:lstStyle/>
          <a:p>
            <a:pPr marL="457200" indent="-457200">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Asking sexual questions (questions about someone's sexual history or their sexual orientation);</a:t>
            </a:r>
          </a:p>
          <a:p>
            <a:pPr marL="457200" indent="-457200" algn="just" eaLnBrk="1" hangingPunct="1">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Hazing and other pranks;</a:t>
            </a:r>
          </a:p>
          <a:p>
            <a:pPr marL="457200" indent="-457200" algn="just" eaLnBrk="1" hangingPunct="1">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Sexually suggestive </a:t>
            </a:r>
            <a:r>
              <a:rPr lang="en-US" sz="1800" dirty="0">
                <a:solidFill>
                  <a:schemeClr val="bg2">
                    <a:lumMod val="10000"/>
                  </a:schemeClr>
                </a:solidFill>
                <a:latin typeface="+mn-lt"/>
              </a:rPr>
              <a:t>sounds;</a:t>
            </a:r>
          </a:p>
          <a:p>
            <a:pPr marL="457200" indent="-457200" algn="just" eaLnBrk="1" hangingPunct="1">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Rating a person's sexuality</a:t>
            </a:r>
            <a:r>
              <a:rPr lang="en-US" sz="1800" dirty="0" smtClean="0">
                <a:solidFill>
                  <a:schemeClr val="bg2">
                    <a:lumMod val="10000"/>
                  </a:schemeClr>
                </a:solidFill>
                <a:latin typeface="+mn-lt"/>
              </a:rPr>
              <a:t>;</a:t>
            </a:r>
          </a:p>
          <a:p>
            <a:pPr marL="457200" indent="-457200">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Sexual slurs, name calling, intimidation, mockery, insults and put-downs;</a:t>
            </a:r>
          </a:p>
          <a:p>
            <a:pPr marL="457200" indent="-457200" algn="just">
              <a:spcBef>
                <a:spcPts val="600"/>
              </a:spcBef>
              <a:spcAft>
                <a:spcPts val="600"/>
              </a:spcAft>
              <a:buClr>
                <a:schemeClr val="tx1"/>
              </a:buClr>
              <a:buFont typeface="Wingdings" pitchFamily="2" charset="2"/>
              <a:buChar char="Ø"/>
              <a:defRPr/>
            </a:pPr>
            <a:endParaRPr lang="en-US" sz="1800" dirty="0" smtClean="0">
              <a:solidFill>
                <a:schemeClr val="bg2">
                  <a:lumMod val="10000"/>
                </a:schemeClr>
              </a:solidFill>
              <a:latin typeface="+mn-lt"/>
            </a:endParaRP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Sexual ridicule;</a:t>
            </a: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Interference </a:t>
            </a:r>
            <a:r>
              <a:rPr lang="en-US" sz="1800" dirty="0">
                <a:solidFill>
                  <a:schemeClr val="bg2">
                    <a:lumMod val="10000"/>
                  </a:schemeClr>
                </a:solidFill>
                <a:latin typeface="+mn-lt"/>
              </a:rPr>
              <a:t>or sabotage of  work performance;</a:t>
            </a: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Deliberate exclusion;  </a:t>
            </a:r>
            <a:endParaRPr lang="en-US" sz="1800" dirty="0">
              <a:solidFill>
                <a:schemeClr val="bg2">
                  <a:lumMod val="10000"/>
                </a:schemeClr>
              </a:solidFill>
              <a:latin typeface="+mn-lt"/>
            </a:endParaRP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Displays </a:t>
            </a:r>
            <a:r>
              <a:rPr lang="en-US" sz="1800" dirty="0">
                <a:solidFill>
                  <a:schemeClr val="bg2">
                    <a:lumMod val="10000"/>
                  </a:schemeClr>
                </a:solidFill>
                <a:latin typeface="+mn-lt"/>
              </a:rPr>
              <a:t>of pictures, calendars, cartoons, or other materials with sexually explicit or graphic </a:t>
            </a:r>
            <a:r>
              <a:rPr lang="en-US" sz="1800" dirty="0" smtClean="0">
                <a:solidFill>
                  <a:schemeClr val="bg2">
                    <a:lumMod val="10000"/>
                  </a:schemeClr>
                </a:solidFill>
                <a:latin typeface="+mn-lt"/>
              </a:rPr>
              <a:t>content;</a:t>
            </a:r>
            <a:endParaRPr lang="en-US" sz="1800" dirty="0">
              <a:solidFill>
                <a:schemeClr val="bg2">
                  <a:lumMod val="10000"/>
                </a:schemeClr>
              </a:solidFill>
              <a:latin typeface="+mn-lt"/>
            </a:endParaRP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Social </a:t>
            </a:r>
            <a:r>
              <a:rPr lang="en-US" sz="1800" dirty="0">
                <a:solidFill>
                  <a:schemeClr val="bg2">
                    <a:lumMod val="10000"/>
                  </a:schemeClr>
                </a:solidFill>
                <a:latin typeface="+mn-lt"/>
              </a:rPr>
              <a:t>media postings.</a:t>
            </a:r>
          </a:p>
          <a:p>
            <a:pPr marL="457200" indent="-457200" algn="just">
              <a:spcBef>
                <a:spcPts val="600"/>
              </a:spcBef>
              <a:spcAft>
                <a:spcPts val="600"/>
              </a:spcAft>
              <a:buClr>
                <a:schemeClr val="tx1"/>
              </a:buClr>
              <a:buFont typeface="Wingdings" pitchFamily="2" charset="2"/>
              <a:buChar char="Ø"/>
              <a:defRPr/>
            </a:pPr>
            <a:endParaRPr lang="en-US" sz="1800" dirty="0" smtClean="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defRPr/>
            </a:pPr>
            <a:endParaRPr lang="en-US" sz="2000" dirty="0">
              <a:solidFill>
                <a:schemeClr val="bg2">
                  <a:lumMod val="10000"/>
                </a:schemeClr>
              </a:solidFill>
              <a:latin typeface="+mn-lt"/>
            </a:endParaRPr>
          </a:p>
        </p:txBody>
      </p:sp>
      <p:sp>
        <p:nvSpPr>
          <p:cNvPr id="3" name="Title 2"/>
          <p:cNvSpPr>
            <a:spLocks noGrp="1"/>
          </p:cNvSpPr>
          <p:nvPr>
            <p:ph type="ctrTitle"/>
          </p:nvPr>
        </p:nvSpPr>
        <p:spPr>
          <a:xfrm>
            <a:off x="323528" y="1340768"/>
            <a:ext cx="8496944" cy="864095"/>
          </a:xfrm>
        </p:spPr>
        <p:txBody>
          <a:bodyPr/>
          <a:lstStyle/>
          <a:p>
            <a:pPr algn="ctr">
              <a:defRPr/>
            </a:pPr>
            <a:r>
              <a:rPr lang="en-US" sz="2800" b="1" cap="small" dirty="0">
                <a:latin typeface="+mj-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11</a:t>
            </a:fld>
            <a:endParaRPr lang="en-US" sz="1000" dirty="0">
              <a:solidFill>
                <a:srgbClr val="9C4636">
                  <a:tint val="75000"/>
                </a:srgbClr>
              </a:solidFill>
            </a:endParaRPr>
          </a:p>
        </p:txBody>
      </p:sp>
    </p:spTree>
    <p:extLst>
      <p:ext uri="{BB962C8B-B14F-4D97-AF65-F5344CB8AC3E}">
        <p14:creationId xmlns:p14="http://schemas.microsoft.com/office/powerpoint/2010/main" val="1423835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04864"/>
            <a:ext cx="8208912" cy="388997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2800" dirty="0">
                <a:solidFill>
                  <a:schemeClr val="bg2">
                    <a:lumMod val="10000"/>
                  </a:schemeClr>
                </a:solidFill>
                <a:latin typeface="+mn-lt"/>
              </a:rPr>
              <a:t>Repeated </a:t>
            </a:r>
            <a:r>
              <a:rPr lang="en-US" altLang="en-US" sz="2800" dirty="0" smtClean="0">
                <a:solidFill>
                  <a:schemeClr val="bg2">
                    <a:lumMod val="10000"/>
                  </a:schemeClr>
                </a:solidFill>
                <a:latin typeface="+mn-lt"/>
              </a:rPr>
              <a:t>unwelcome </a:t>
            </a:r>
            <a:r>
              <a:rPr lang="en-US" altLang="en-US" sz="2800" b="1" dirty="0" smtClean="0">
                <a:solidFill>
                  <a:schemeClr val="bg2">
                    <a:lumMod val="10000"/>
                  </a:schemeClr>
                </a:solidFill>
                <a:latin typeface="+mn-lt"/>
              </a:rPr>
              <a:t>attention, focus, discussion, ridicule or insult about </a:t>
            </a:r>
            <a:r>
              <a:rPr lang="en-US" altLang="en-US" sz="2800" b="1" dirty="0">
                <a:solidFill>
                  <a:schemeClr val="bg2">
                    <a:lumMod val="10000"/>
                  </a:schemeClr>
                </a:solidFill>
                <a:latin typeface="+mn-lt"/>
              </a:rPr>
              <a:t>someone’s protected class</a:t>
            </a:r>
            <a:r>
              <a:rPr lang="en-US" altLang="en-US" sz="2800" dirty="0">
                <a:solidFill>
                  <a:schemeClr val="bg2">
                    <a:lumMod val="10000"/>
                  </a:schemeClr>
                </a:solidFill>
                <a:latin typeface="+mn-lt"/>
              </a:rPr>
              <a:t> (race, color, religion</a:t>
            </a:r>
            <a:r>
              <a:rPr lang="en-US" altLang="en-US" sz="2800" dirty="0" smtClean="0">
                <a:solidFill>
                  <a:schemeClr val="bg2">
                    <a:lumMod val="10000"/>
                  </a:schemeClr>
                </a:solidFill>
                <a:latin typeface="+mn-lt"/>
              </a:rPr>
              <a:t>, </a:t>
            </a:r>
            <a:r>
              <a:rPr lang="en-US" altLang="en-US" sz="2800" dirty="0">
                <a:solidFill>
                  <a:schemeClr val="bg2">
                    <a:lumMod val="10000"/>
                  </a:schemeClr>
                </a:solidFill>
                <a:latin typeface="+mn-lt"/>
              </a:rPr>
              <a:t>age, national origin, disability, etc.) that a reasonable person would believe has created a hostile or intimidating working </a:t>
            </a:r>
            <a:r>
              <a:rPr lang="en-US" altLang="en-US" sz="2800" dirty="0" smtClean="0">
                <a:solidFill>
                  <a:schemeClr val="bg2">
                    <a:lumMod val="10000"/>
                  </a:schemeClr>
                </a:solidFill>
                <a:latin typeface="+mn-lt"/>
              </a:rPr>
              <a:t>environment.</a:t>
            </a:r>
            <a:endParaRPr lang="en-US" altLang="en-US" sz="2800" dirty="0">
              <a:solidFill>
                <a:schemeClr val="bg2">
                  <a:lumMod val="10000"/>
                </a:schemeClr>
              </a:solidFill>
              <a:latin typeface="+mn-lt"/>
            </a:endParaRPr>
          </a:p>
          <a:p>
            <a:pPr>
              <a:defRPr/>
            </a:pPr>
            <a:endParaRPr lang="en-US" sz="2800" dirty="0"/>
          </a:p>
        </p:txBody>
      </p:sp>
      <p:sp>
        <p:nvSpPr>
          <p:cNvPr id="3" name="Title 2"/>
          <p:cNvSpPr>
            <a:spLocks noGrp="1"/>
          </p:cNvSpPr>
          <p:nvPr>
            <p:ph type="ctrTitle"/>
          </p:nvPr>
        </p:nvSpPr>
        <p:spPr>
          <a:xfrm>
            <a:off x="323528" y="1268760"/>
            <a:ext cx="8424936" cy="759495"/>
          </a:xfrm>
        </p:spPr>
        <p:txBody>
          <a:bodyPr/>
          <a:lstStyle/>
          <a:p>
            <a:pPr algn="ctr">
              <a:defRPr/>
            </a:pPr>
            <a:r>
              <a:rPr lang="en-US" b="1" cap="small" dirty="0" smtClean="0">
                <a:latin typeface="+mj-lt"/>
              </a:rPr>
              <a:t>Practical Definition Of Behavior That Could Lead To A Claim Of Protected Class (Unlawful) Harassment</a:t>
            </a:r>
            <a:endParaRPr lang="en-US"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12</a:t>
            </a:fld>
            <a:endParaRPr lang="en-US" sz="1000" dirty="0">
              <a:solidFill>
                <a:srgbClr val="9C4636">
                  <a:tint val="75000"/>
                </a:srgbClr>
              </a:solidFill>
            </a:endParaRPr>
          </a:p>
        </p:txBody>
      </p:sp>
    </p:spTree>
    <p:extLst>
      <p:ext uri="{BB962C8B-B14F-4D97-AF65-F5344CB8AC3E}">
        <p14:creationId xmlns:p14="http://schemas.microsoft.com/office/powerpoint/2010/main" val="2872086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04864"/>
            <a:ext cx="8208912" cy="4248472"/>
          </a:xfrm>
        </p:spPr>
        <p:txBody>
          <a:bodyPr numCol="2">
            <a:noAutofit/>
          </a:bodyPr>
          <a:lstStyle/>
          <a:p>
            <a:pPr marL="457200" indent="-457200"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Talking about negative stereotypes associated with a protected </a:t>
            </a:r>
            <a:r>
              <a:rPr lang="en-US" sz="2000" dirty="0" smtClean="0">
                <a:solidFill>
                  <a:schemeClr val="bg2">
                    <a:lumMod val="10000"/>
                  </a:schemeClr>
                </a:solidFill>
                <a:latin typeface="+mn-lt"/>
              </a:rPr>
              <a:t>class;</a:t>
            </a:r>
            <a:endParaRPr lang="en-US" sz="2000" dirty="0">
              <a:solidFill>
                <a:schemeClr val="bg2">
                  <a:lumMod val="10000"/>
                </a:schemeClr>
              </a:solidFill>
              <a:latin typeface="+mn-lt"/>
            </a:endParaRPr>
          </a:p>
          <a:p>
            <a:pPr marL="457200" indent="-457200"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Mimicking an </a:t>
            </a:r>
            <a:r>
              <a:rPr lang="en-US" sz="2000" dirty="0" smtClean="0">
                <a:solidFill>
                  <a:schemeClr val="bg2">
                    <a:lumMod val="10000"/>
                  </a:schemeClr>
                </a:solidFill>
                <a:latin typeface="+mn-lt"/>
              </a:rPr>
              <a:t>accent;</a:t>
            </a:r>
            <a:endParaRPr lang="en-US" sz="2000" dirty="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Using racist slang, phrases, or nicknames;</a:t>
            </a: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Making </a:t>
            </a:r>
            <a:r>
              <a:rPr lang="en-US" sz="2000" dirty="0">
                <a:solidFill>
                  <a:schemeClr val="bg2">
                    <a:lumMod val="10000"/>
                  </a:schemeClr>
                </a:solidFill>
                <a:latin typeface="+mn-lt"/>
              </a:rPr>
              <a:t>negative comments about an employee's religious </a:t>
            </a:r>
            <a:r>
              <a:rPr lang="en-US" sz="2000" dirty="0" smtClean="0">
                <a:solidFill>
                  <a:schemeClr val="bg2">
                    <a:lumMod val="10000"/>
                  </a:schemeClr>
                </a:solidFill>
                <a:latin typeface="+mn-lt"/>
              </a:rPr>
              <a:t>beliefs;</a:t>
            </a:r>
            <a:r>
              <a:rPr lang="en-US" sz="2000" dirty="0">
                <a:solidFill>
                  <a:schemeClr val="bg2">
                    <a:lumMod val="10000"/>
                  </a:schemeClr>
                </a:solidFill>
                <a:latin typeface="+mn-lt"/>
              </a:rPr>
              <a:t> </a:t>
            </a:r>
            <a:endParaRPr lang="en-US" sz="2000" dirty="0" smtClean="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Racial slurs</a:t>
            </a:r>
            <a:r>
              <a:rPr lang="en-US" sz="2000" dirty="0">
                <a:solidFill>
                  <a:schemeClr val="bg2">
                    <a:lumMod val="10000"/>
                  </a:schemeClr>
                </a:solidFill>
                <a:latin typeface="+mn-lt"/>
              </a:rPr>
              <a:t>, name calling, intimidation, mockery, </a:t>
            </a:r>
            <a:r>
              <a:rPr lang="en-US" sz="2000" dirty="0" smtClean="0">
                <a:solidFill>
                  <a:schemeClr val="bg2">
                    <a:lumMod val="10000"/>
                  </a:schemeClr>
                </a:solidFill>
                <a:latin typeface="+mn-lt"/>
              </a:rPr>
              <a:t>insults, put-downs and ridicule</a:t>
            </a:r>
            <a:r>
              <a:rPr lang="en-US" sz="1800" dirty="0">
                <a:solidFill>
                  <a:schemeClr val="bg2">
                    <a:lumMod val="10000"/>
                  </a:schemeClr>
                </a:solidFill>
                <a:latin typeface="+mn-lt"/>
              </a:rPr>
              <a:t>; </a:t>
            </a:r>
            <a:endParaRPr lang="en-US" sz="1800" dirty="0" smtClean="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Making </a:t>
            </a:r>
            <a:r>
              <a:rPr lang="en-US" sz="2000" dirty="0">
                <a:solidFill>
                  <a:schemeClr val="bg2">
                    <a:lumMod val="10000"/>
                  </a:schemeClr>
                </a:solidFill>
                <a:latin typeface="+mn-lt"/>
              </a:rPr>
              <a:t>remarks about an individual's skin color or other ethnic traits;</a:t>
            </a: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Displaying </a:t>
            </a:r>
            <a:r>
              <a:rPr lang="en-US" sz="2000" dirty="0">
                <a:solidFill>
                  <a:schemeClr val="bg2">
                    <a:lumMod val="10000"/>
                  </a:schemeClr>
                </a:solidFill>
                <a:latin typeface="+mn-lt"/>
              </a:rPr>
              <a:t>racist drawings, or posters, bumper stickers or signs that might be offensive to a particular </a:t>
            </a:r>
            <a:r>
              <a:rPr lang="en-US" sz="2000" dirty="0" smtClean="0">
                <a:solidFill>
                  <a:schemeClr val="bg2">
                    <a:lumMod val="10000"/>
                  </a:schemeClr>
                </a:solidFill>
                <a:latin typeface="+mn-lt"/>
              </a:rPr>
              <a:t>group; </a:t>
            </a:r>
            <a:endParaRPr lang="en-US" sz="2000" dirty="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endParaRPr lang="en-US" sz="2000" dirty="0" smtClean="0">
              <a:solidFill>
                <a:schemeClr val="bg2">
                  <a:lumMod val="10000"/>
                </a:schemeClr>
              </a:solidFill>
              <a:latin typeface="+mn-lt"/>
            </a:endParaRPr>
          </a:p>
          <a:p>
            <a:pPr>
              <a:spcBef>
                <a:spcPts val="600"/>
              </a:spcBef>
              <a:spcAft>
                <a:spcPts val="600"/>
              </a:spcAft>
              <a:buClr>
                <a:schemeClr val="tx1"/>
              </a:buClr>
              <a:defRPr/>
            </a:pPr>
            <a:endParaRPr lang="en-US" sz="2000" dirty="0" smtClean="0">
              <a:solidFill>
                <a:schemeClr val="bg2">
                  <a:lumMod val="10000"/>
                </a:schemeClr>
              </a:solidFill>
              <a:latin typeface="+mn-lt"/>
            </a:endParaRPr>
          </a:p>
          <a:p>
            <a:pPr algn="just">
              <a:spcBef>
                <a:spcPts val="600"/>
              </a:spcBef>
              <a:spcAft>
                <a:spcPts val="600"/>
              </a:spcAft>
              <a:buClr>
                <a:schemeClr val="tx1"/>
              </a:buClr>
              <a:defRPr/>
            </a:pPr>
            <a:endParaRPr lang="en-US" sz="1800" dirty="0">
              <a:solidFill>
                <a:schemeClr val="bg2">
                  <a:lumMod val="10000"/>
                </a:schemeClr>
              </a:solidFill>
              <a:latin typeface="+mn-lt"/>
            </a:endParaRPr>
          </a:p>
        </p:txBody>
      </p:sp>
      <p:sp>
        <p:nvSpPr>
          <p:cNvPr id="3" name="Title 2"/>
          <p:cNvSpPr>
            <a:spLocks noGrp="1"/>
          </p:cNvSpPr>
          <p:nvPr>
            <p:ph type="ctrTitle"/>
          </p:nvPr>
        </p:nvSpPr>
        <p:spPr>
          <a:xfrm>
            <a:off x="323528" y="1268760"/>
            <a:ext cx="8496944" cy="792088"/>
          </a:xfrm>
        </p:spPr>
        <p:txBody>
          <a:bodyPr/>
          <a:lstStyle/>
          <a:p>
            <a:pPr algn="ctr">
              <a:defRPr/>
            </a:pPr>
            <a:r>
              <a:rPr lang="en-US" sz="2500" b="1" cap="small" dirty="0" smtClean="0">
                <a:latin typeface="+mj-lt"/>
              </a:rPr>
              <a:t>What Type Of Behavior Could Create A Hostile Working Environment Based On A Protected Class? </a:t>
            </a:r>
            <a:endParaRPr lang="en-US" sz="25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13</a:t>
            </a:fld>
            <a:endParaRPr lang="en-US" sz="1000" dirty="0">
              <a:solidFill>
                <a:srgbClr val="9C4636">
                  <a:tint val="75000"/>
                </a:srgbClr>
              </a:solidFill>
            </a:endParaRPr>
          </a:p>
        </p:txBody>
      </p:sp>
    </p:spTree>
    <p:extLst>
      <p:ext uri="{BB962C8B-B14F-4D97-AF65-F5344CB8AC3E}">
        <p14:creationId xmlns:p14="http://schemas.microsoft.com/office/powerpoint/2010/main" val="4073842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82763"/>
            <a:ext cx="8208912" cy="2430413"/>
          </a:xfrm>
        </p:spPr>
        <p:txBody>
          <a:bodyPr numCol="2">
            <a:noAutofit/>
          </a:bodyPr>
          <a:lstStyle/>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Making </a:t>
            </a:r>
            <a:r>
              <a:rPr lang="en-US" altLang="en-US" sz="2000" dirty="0">
                <a:solidFill>
                  <a:schemeClr val="bg2">
                    <a:lumMod val="10000"/>
                  </a:schemeClr>
                </a:solidFill>
                <a:latin typeface="+mn-lt"/>
              </a:rPr>
              <a:t>offensive reference to an individual's mental or physical disability</a:t>
            </a:r>
            <a:r>
              <a:rPr lang="en-US" altLang="en-US" sz="2000" dirty="0" smtClean="0">
                <a:solidFill>
                  <a:schemeClr val="bg2">
                    <a:lumMod val="10000"/>
                  </a:schemeClr>
                </a:solidFill>
                <a:latin typeface="+mn-lt"/>
              </a:rPr>
              <a:t>;</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Making derogatory age-related comments; </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Inappropriate </a:t>
            </a:r>
            <a:r>
              <a:rPr lang="en-US" altLang="en-US" sz="2000" dirty="0">
                <a:solidFill>
                  <a:schemeClr val="bg2">
                    <a:lumMod val="10000"/>
                  </a:schemeClr>
                </a:solidFill>
                <a:latin typeface="+mn-lt"/>
              </a:rPr>
              <a:t>images, videos, e-mails, letters, notes, social media, that make fun of a person’s protected class;</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Wearing </a:t>
            </a:r>
            <a:r>
              <a:rPr lang="en-US" altLang="en-US" sz="2000" dirty="0">
                <a:solidFill>
                  <a:schemeClr val="bg2">
                    <a:lumMod val="10000"/>
                  </a:schemeClr>
                </a:solidFill>
                <a:latin typeface="+mn-lt"/>
              </a:rPr>
              <a:t>clothing that could be offensive to a particular ethnic group.</a:t>
            </a:r>
          </a:p>
          <a:p>
            <a:pPr marL="457200" indent="-457200">
              <a:spcBef>
                <a:spcPts val="600"/>
              </a:spcBef>
              <a:spcAft>
                <a:spcPts val="600"/>
              </a:spcAft>
              <a:buClr>
                <a:schemeClr val="tx1"/>
              </a:buClr>
              <a:buFont typeface="Wingdings" pitchFamily="2" charset="2"/>
              <a:buChar char="Ø"/>
            </a:pPr>
            <a:endParaRPr lang="en-US" altLang="en-US" sz="2000" dirty="0">
              <a:solidFill>
                <a:schemeClr val="bg2">
                  <a:lumMod val="10000"/>
                </a:schemeClr>
              </a:solidFill>
              <a:latin typeface="+mn-lt"/>
            </a:endParaRPr>
          </a:p>
        </p:txBody>
      </p:sp>
      <p:sp>
        <p:nvSpPr>
          <p:cNvPr id="3" name="Title 2"/>
          <p:cNvSpPr>
            <a:spLocks noGrp="1"/>
          </p:cNvSpPr>
          <p:nvPr>
            <p:ph type="ctrTitle"/>
          </p:nvPr>
        </p:nvSpPr>
        <p:spPr>
          <a:xfrm>
            <a:off x="323528" y="1412776"/>
            <a:ext cx="8496944" cy="1008112"/>
          </a:xfrm>
        </p:spPr>
        <p:txBody>
          <a:bodyPr/>
          <a:lstStyle/>
          <a:p>
            <a:pPr algn="ctr">
              <a:defRPr/>
            </a:pPr>
            <a:r>
              <a:rPr lang="en-US" sz="2500" b="1" cap="small" dirty="0" smtClean="0">
                <a:latin typeface="+mj-lt"/>
              </a:rPr>
              <a:t>What Type Of Behavior Could Create A Hostile Working Environment Based On A Protected Class?  (Cont’d)</a:t>
            </a:r>
            <a:endParaRPr lang="en-US" sz="25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14</a:t>
            </a:fld>
            <a:endParaRPr lang="en-US" sz="1000" dirty="0">
              <a:solidFill>
                <a:srgbClr val="9C4636">
                  <a:tint val="75000"/>
                </a:srgbClr>
              </a:solidFill>
            </a:endParaRPr>
          </a:p>
        </p:txBody>
      </p:sp>
    </p:spTree>
    <p:extLst>
      <p:ext uri="{BB962C8B-B14F-4D97-AF65-F5344CB8AC3E}">
        <p14:creationId xmlns:p14="http://schemas.microsoft.com/office/powerpoint/2010/main" val="1281988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544961"/>
          </a:xfrm>
        </p:spPr>
        <p:txBody>
          <a:bodyPr>
            <a:noAutofit/>
          </a:bodyPr>
          <a:lstStyle/>
          <a:p>
            <a:pPr marL="457200" lvl="0" indent="-457200">
              <a:spcBef>
                <a:spcPts val="600"/>
              </a:spcBef>
              <a:spcAft>
                <a:spcPts val="600"/>
              </a:spcAft>
              <a:buClr>
                <a:schemeClr val="tx1"/>
              </a:buClr>
              <a:buFont typeface="Wingdings" panose="05000000000000000000" pitchFamily="2" charset="2"/>
              <a:buChar char="Ø"/>
            </a:pPr>
            <a:r>
              <a:rPr lang="en-US" sz="2400" dirty="0">
                <a:solidFill>
                  <a:srgbClr val="000000"/>
                </a:solidFill>
                <a:latin typeface="+mn-lt"/>
              </a:rPr>
              <a:t>S</a:t>
            </a:r>
            <a:r>
              <a:rPr lang="en-US" sz="2400" dirty="0" smtClean="0">
                <a:solidFill>
                  <a:srgbClr val="000000"/>
                </a:solidFill>
                <a:latin typeface="+mn-lt"/>
              </a:rPr>
              <a:t>tereotyping </a:t>
            </a:r>
            <a:r>
              <a:rPr lang="en-US" sz="2400" dirty="0">
                <a:solidFill>
                  <a:srgbClr val="000000"/>
                </a:solidFill>
                <a:latin typeface="+mn-lt"/>
              </a:rPr>
              <a:t>occurs when conduct or personality traits are considered inappropriate simply because they may not conform to other people's ideas or perceptions about how individuals of a particular </a:t>
            </a:r>
            <a:r>
              <a:rPr lang="en-US" sz="2400" dirty="0" smtClean="0">
                <a:solidFill>
                  <a:srgbClr val="000000"/>
                </a:solidFill>
                <a:latin typeface="+mn-lt"/>
              </a:rPr>
              <a:t>class, including sex, should </a:t>
            </a:r>
            <a:r>
              <a:rPr lang="en-US" sz="2400" dirty="0">
                <a:solidFill>
                  <a:srgbClr val="000000"/>
                </a:solidFill>
                <a:latin typeface="+mn-lt"/>
              </a:rPr>
              <a:t>act or look.</a:t>
            </a:r>
          </a:p>
          <a:p>
            <a:pPr marL="457200" indent="-457200">
              <a:spcBef>
                <a:spcPts val="600"/>
              </a:spcBef>
              <a:spcAft>
                <a:spcPts val="600"/>
              </a:spcAft>
              <a:buClr>
                <a:schemeClr val="tx1"/>
              </a:buClr>
              <a:buFont typeface="Wingdings" panose="05000000000000000000" pitchFamily="2" charset="2"/>
              <a:buChar char="Ø"/>
            </a:pPr>
            <a:endParaRPr lang="en-US" altLang="en-US" sz="2400" dirty="0">
              <a:solidFill>
                <a:srgbClr val="000000"/>
              </a:solidFill>
              <a:latin typeface="+mn-lt"/>
            </a:endParaRPr>
          </a:p>
        </p:txBody>
      </p:sp>
      <p:sp>
        <p:nvSpPr>
          <p:cNvPr id="3" name="Title 2"/>
          <p:cNvSpPr>
            <a:spLocks noGrp="1"/>
          </p:cNvSpPr>
          <p:nvPr>
            <p:ph type="ctrTitle"/>
          </p:nvPr>
        </p:nvSpPr>
        <p:spPr>
          <a:xfrm>
            <a:off x="467544" y="1412777"/>
            <a:ext cx="8208911" cy="504055"/>
          </a:xfrm>
        </p:spPr>
        <p:txBody>
          <a:bodyPr/>
          <a:lstStyle/>
          <a:p>
            <a:pPr algn="ctr">
              <a:defRPr/>
            </a:pPr>
            <a:r>
              <a:rPr lang="en-US" sz="2600" b="1" cap="small" dirty="0" smtClean="0">
                <a:latin typeface="+mj-lt"/>
              </a:rPr>
              <a:t>Sexual and Other Protected Class Stereotyping</a:t>
            </a:r>
            <a:endParaRPr lang="en-US" sz="26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15</a:t>
            </a:fld>
            <a:endParaRPr lang="en-US" sz="1000" dirty="0">
              <a:solidFill>
                <a:srgbClr val="9C4636">
                  <a:tint val="75000"/>
                </a:srgbClr>
              </a:solidFill>
            </a:endParaRPr>
          </a:p>
        </p:txBody>
      </p:sp>
    </p:spTree>
    <p:extLst>
      <p:ext uri="{BB962C8B-B14F-4D97-AF65-F5344CB8AC3E}">
        <p14:creationId xmlns:p14="http://schemas.microsoft.com/office/powerpoint/2010/main" val="423216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16832"/>
            <a:ext cx="8208912" cy="3456384"/>
          </a:xfrm>
        </p:spPr>
        <p:txBody>
          <a:bodyPr>
            <a:noAutofit/>
          </a:bodyPr>
          <a:lstStyle/>
          <a:p>
            <a:pPr marL="457200" indent="-457200">
              <a:buClr>
                <a:schemeClr val="tx1"/>
              </a:buClr>
              <a:buFont typeface="Wingdings" panose="05000000000000000000" pitchFamily="2" charset="2"/>
              <a:buChar char="Ø"/>
            </a:pPr>
            <a:r>
              <a:rPr lang="en-US" sz="1700" dirty="0">
                <a:solidFill>
                  <a:srgbClr val="000000"/>
                </a:solidFill>
                <a:latin typeface="+mn-lt"/>
              </a:rPr>
              <a:t>Brad and Al work on an all-male construction crew.  Al </a:t>
            </a:r>
            <a:r>
              <a:rPr lang="en-US" sz="1700" dirty="0" smtClean="0">
                <a:solidFill>
                  <a:srgbClr val="000000"/>
                </a:solidFill>
                <a:latin typeface="+mn-lt"/>
              </a:rPr>
              <a:t>regularly </a:t>
            </a:r>
            <a:r>
              <a:rPr lang="en-US" sz="1700" dirty="0">
                <a:solidFill>
                  <a:srgbClr val="000000"/>
                </a:solidFill>
                <a:latin typeface="+mn-lt"/>
              </a:rPr>
              <a:t>brings pornographic magazines to the construction site to share with the other crew members during lunch breaks. </a:t>
            </a:r>
          </a:p>
          <a:p>
            <a:pPr marL="457200" indent="-457200">
              <a:buClr>
                <a:schemeClr val="tx1"/>
              </a:buClr>
              <a:buFont typeface="Wingdings" panose="05000000000000000000" pitchFamily="2" charset="2"/>
              <a:buChar char="Ø"/>
            </a:pPr>
            <a:r>
              <a:rPr lang="en-US" sz="1700" dirty="0">
                <a:solidFill>
                  <a:srgbClr val="000000"/>
                </a:solidFill>
                <a:latin typeface="+mn-lt"/>
              </a:rPr>
              <a:t>After Brad repeatedly refuses to look at the magazines, Al and the other crew members begin taunting Brad. Al uses his smartphone to post comments on his personal Facebook page calling Brad a “princess” and “f____t.” </a:t>
            </a:r>
          </a:p>
          <a:p>
            <a:pPr marL="457200" indent="-457200">
              <a:buClr>
                <a:schemeClr val="tx1"/>
              </a:buClr>
              <a:buFont typeface="Wingdings" panose="05000000000000000000" pitchFamily="2" charset="2"/>
              <a:buChar char="Ø"/>
            </a:pPr>
            <a:r>
              <a:rPr lang="en-US" sz="1700" dirty="0">
                <a:solidFill>
                  <a:srgbClr val="000000"/>
                </a:solidFill>
                <a:latin typeface="+mn-lt"/>
              </a:rPr>
              <a:t>Brad and the other crew members see Al’s posts about Brad, and they talk about the posts at work and begin directing epithets at Brad, simulating sex acts around him, and exposing themselves to him. </a:t>
            </a:r>
          </a:p>
          <a:p>
            <a:pPr marL="457200" indent="-457200">
              <a:buClr>
                <a:schemeClr val="tx1"/>
              </a:buClr>
              <a:buFont typeface="Wingdings" panose="05000000000000000000" pitchFamily="2" charset="2"/>
              <a:buChar char="Ø"/>
            </a:pPr>
            <a:r>
              <a:rPr lang="en-US" sz="1700" b="1" dirty="0">
                <a:solidFill>
                  <a:srgbClr val="000000"/>
                </a:solidFill>
                <a:latin typeface="+mn-lt"/>
              </a:rPr>
              <a:t>Result: </a:t>
            </a:r>
            <a:r>
              <a:rPr lang="en-US" sz="1700" dirty="0">
                <a:solidFill>
                  <a:srgbClr val="000000"/>
                </a:solidFill>
                <a:latin typeface="+mn-lt"/>
              </a:rPr>
              <a:t>The Facebook posts contributed to a hostile work environment even though they were written on a personal smartphone and some were written after-hours.</a:t>
            </a:r>
          </a:p>
          <a:p>
            <a:pPr marL="457200" indent="-457200">
              <a:spcBef>
                <a:spcPts val="600"/>
              </a:spcBef>
              <a:spcAft>
                <a:spcPts val="600"/>
              </a:spcAft>
              <a:buClr>
                <a:schemeClr val="tx1"/>
              </a:buClr>
              <a:buFont typeface="Wingdings" panose="05000000000000000000" pitchFamily="2" charset="2"/>
              <a:buChar char="Ø"/>
            </a:pPr>
            <a:endParaRPr lang="en-US" altLang="en-US" sz="2400" dirty="0">
              <a:solidFill>
                <a:schemeClr val="bg2">
                  <a:lumMod val="10000"/>
                </a:schemeClr>
              </a:solidFill>
              <a:latin typeface="+mn-lt"/>
            </a:endParaRPr>
          </a:p>
        </p:txBody>
      </p:sp>
      <p:sp>
        <p:nvSpPr>
          <p:cNvPr id="3" name="Title 2"/>
          <p:cNvSpPr>
            <a:spLocks noGrp="1"/>
          </p:cNvSpPr>
          <p:nvPr>
            <p:ph type="ctrTitle"/>
          </p:nvPr>
        </p:nvSpPr>
        <p:spPr>
          <a:xfrm rot="10800000" flipV="1">
            <a:off x="467544" y="1340768"/>
            <a:ext cx="8208912" cy="504056"/>
          </a:xfrm>
        </p:spPr>
        <p:txBody>
          <a:bodyPr/>
          <a:lstStyle/>
          <a:p>
            <a:pPr algn="ctr">
              <a:defRPr/>
            </a:pPr>
            <a:r>
              <a:rPr lang="en-US" sz="2800" b="1" cap="small" dirty="0" smtClean="0">
                <a:latin typeface="+mj-lt"/>
              </a:rPr>
              <a:t>Conduct </a:t>
            </a:r>
            <a:r>
              <a:rPr lang="en-US" sz="2800" b="1" cap="small" dirty="0">
                <a:latin typeface="+mj-lt"/>
              </a:rPr>
              <a:t>After Hours</a:t>
            </a:r>
            <a:endParaRPr lang="en-US" sz="2600" b="1"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16</a:t>
            </a:fld>
            <a:endParaRPr lang="en-US" sz="1000" dirty="0">
              <a:solidFill>
                <a:srgbClr val="9C4636">
                  <a:tint val="75000"/>
                </a:srgbClr>
              </a:solidFill>
            </a:endParaRPr>
          </a:p>
        </p:txBody>
      </p:sp>
    </p:spTree>
    <p:extLst>
      <p:ext uri="{BB962C8B-B14F-4D97-AF65-F5344CB8AC3E}">
        <p14:creationId xmlns:p14="http://schemas.microsoft.com/office/powerpoint/2010/main" val="4081688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323528" y="1844824"/>
            <a:ext cx="8424936" cy="4680520"/>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What is “inappropriate </a:t>
            </a:r>
            <a:r>
              <a:rPr lang="en-US" sz="2000" dirty="0" smtClean="0">
                <a:solidFill>
                  <a:schemeClr val="bg2">
                    <a:lumMod val="10000"/>
                  </a:schemeClr>
                </a:solidFill>
                <a:latin typeface="+mn-lt"/>
              </a:rPr>
              <a:t>or offensive behavior</a:t>
            </a:r>
            <a:r>
              <a:rPr lang="en-US" sz="2000" dirty="0">
                <a:solidFill>
                  <a:schemeClr val="bg2">
                    <a:lumMod val="10000"/>
                  </a:schemeClr>
                </a:solidFill>
                <a:latin typeface="+mn-lt"/>
              </a:rPr>
              <a:t>” is in the eye of the beholder </a:t>
            </a:r>
            <a:r>
              <a:rPr lang="en-US" sz="2000" dirty="0" smtClean="0">
                <a:solidFill>
                  <a:schemeClr val="bg2">
                    <a:lumMod val="10000"/>
                  </a:schemeClr>
                </a:solidFill>
                <a:latin typeface="+mn-lt"/>
              </a:rPr>
              <a:t>(it is subjective).</a:t>
            </a:r>
          </a:p>
          <a:p>
            <a:pPr marL="457200" indent="-457200" algn="just" eaLnBrk="1" hangingPunct="1">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The </a:t>
            </a:r>
            <a:r>
              <a:rPr lang="en-US" sz="2000" dirty="0">
                <a:solidFill>
                  <a:schemeClr val="bg2">
                    <a:lumMod val="10000"/>
                  </a:schemeClr>
                </a:solidFill>
                <a:latin typeface="+mn-lt"/>
              </a:rPr>
              <a:t>intent of the </a:t>
            </a:r>
            <a:r>
              <a:rPr lang="en-US" sz="2000" dirty="0" smtClean="0">
                <a:solidFill>
                  <a:schemeClr val="bg2">
                    <a:lumMod val="10000"/>
                  </a:schemeClr>
                </a:solidFill>
                <a:latin typeface="+mn-lt"/>
              </a:rPr>
              <a:t>person engaging in the bad behavior is </a:t>
            </a:r>
            <a:r>
              <a:rPr lang="en-US" sz="2000" dirty="0">
                <a:solidFill>
                  <a:schemeClr val="bg2">
                    <a:lumMod val="10000"/>
                  </a:schemeClr>
                </a:solidFill>
                <a:latin typeface="+mn-lt"/>
              </a:rPr>
              <a:t>irrelevant (the </a:t>
            </a:r>
            <a:r>
              <a:rPr lang="en-US" sz="2000" dirty="0" smtClean="0">
                <a:solidFill>
                  <a:schemeClr val="bg2">
                    <a:lumMod val="10000"/>
                  </a:schemeClr>
                </a:solidFill>
                <a:latin typeface="+mn-lt"/>
              </a:rPr>
              <a:t>legal standard is that the behavior </a:t>
            </a:r>
            <a:r>
              <a:rPr lang="en-US" sz="2000" dirty="0">
                <a:solidFill>
                  <a:schemeClr val="bg2">
                    <a:lumMod val="10000"/>
                  </a:schemeClr>
                </a:solidFill>
                <a:latin typeface="+mn-lt"/>
              </a:rPr>
              <a:t>need only have the “purpose or effect” . . . of creating a hostile . . </a:t>
            </a:r>
            <a:r>
              <a:rPr lang="en-US" sz="2000" dirty="0" smtClean="0">
                <a:solidFill>
                  <a:schemeClr val="bg2">
                    <a:lumMod val="10000"/>
                  </a:schemeClr>
                </a:solidFill>
                <a:latin typeface="+mn-lt"/>
              </a:rPr>
              <a:t>. .)</a:t>
            </a:r>
            <a:endParaRPr lang="en-US" sz="2000" dirty="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The behavior does not have to be “directed” at the person who is </a:t>
            </a:r>
            <a:r>
              <a:rPr lang="en-US" sz="2000" dirty="0" smtClean="0">
                <a:solidFill>
                  <a:schemeClr val="bg2">
                    <a:lumMod val="10000"/>
                  </a:schemeClr>
                </a:solidFill>
                <a:latin typeface="+mn-lt"/>
              </a:rPr>
              <a:t>offended. </a:t>
            </a:r>
            <a:r>
              <a:rPr lang="en-US" sz="2000" dirty="0" smtClean="0">
                <a:solidFill>
                  <a:srgbClr val="000000"/>
                </a:solidFill>
                <a:latin typeface="+mn-lt"/>
              </a:rPr>
              <a:t>(“The </a:t>
            </a:r>
            <a:r>
              <a:rPr lang="en-US" sz="2000" dirty="0">
                <a:solidFill>
                  <a:srgbClr val="000000"/>
                </a:solidFill>
                <a:latin typeface="+mn-lt"/>
              </a:rPr>
              <a:t>victim does not have to be the person harassed, but can be anyone affected by the offensive conduct</a:t>
            </a:r>
            <a:r>
              <a:rPr lang="en-US" sz="2000" dirty="0" smtClean="0">
                <a:solidFill>
                  <a:srgbClr val="000000"/>
                </a:solidFill>
                <a:latin typeface="+mn-lt"/>
              </a:rPr>
              <a:t>.”)</a:t>
            </a:r>
            <a:endParaRPr lang="en-US" sz="2000" dirty="0">
              <a:solidFill>
                <a:srgbClr val="000000"/>
              </a:solidFill>
              <a:latin typeface="+mn-lt"/>
            </a:endParaRPr>
          </a:p>
          <a:p>
            <a:pPr marL="457200" indent="-457200" algn="just" eaLnBrk="1" hangingPunct="1">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The person does not need to complain to the person engaging in the behavior or tell them to knock it off.</a:t>
            </a:r>
          </a:p>
          <a:p>
            <a:pPr marL="457200" indent="-457200" algn="just" eaLnBrk="1" hangingPunct="1">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There </a:t>
            </a:r>
            <a:r>
              <a:rPr lang="en-US" sz="2000" dirty="0">
                <a:solidFill>
                  <a:schemeClr val="bg2">
                    <a:lumMod val="10000"/>
                  </a:schemeClr>
                </a:solidFill>
                <a:latin typeface="+mn-lt"/>
              </a:rPr>
              <a:t>is a difference between tolerating behavior (what is voluntary) versus participating in the behavior (when it is welcome</a:t>
            </a:r>
            <a:r>
              <a:rPr lang="en-US" sz="2000" dirty="0" smtClean="0">
                <a:solidFill>
                  <a:schemeClr val="bg2">
                    <a:lumMod val="10000"/>
                  </a:schemeClr>
                </a:solidFill>
                <a:latin typeface="+mn-lt"/>
              </a:rPr>
              <a:t>).</a:t>
            </a:r>
            <a:endParaRPr lang="en-US" sz="20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539552" y="1268760"/>
            <a:ext cx="8140824" cy="504056"/>
          </a:xfrm>
        </p:spPr>
        <p:txBody>
          <a:bodyPr/>
          <a:lstStyle/>
          <a:p>
            <a:pPr algn="ctr">
              <a:defRPr/>
            </a:pPr>
            <a:r>
              <a:rPr lang="en-US" sz="3200" b="1" cap="small" dirty="0" smtClean="0">
                <a:latin typeface="+mn-lt"/>
              </a:rPr>
              <a:t>Unlawful Harassment - Key Concepts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17</a:t>
            </a:fld>
            <a:endParaRPr lang="en-US" sz="1000" dirty="0">
              <a:solidFill>
                <a:srgbClr val="9C4636">
                  <a:tint val="75000"/>
                </a:srgbClr>
              </a:solidFill>
            </a:endParaRPr>
          </a:p>
        </p:txBody>
      </p:sp>
    </p:spTree>
    <p:extLst>
      <p:ext uri="{BB962C8B-B14F-4D97-AF65-F5344CB8AC3E}">
        <p14:creationId xmlns:p14="http://schemas.microsoft.com/office/powerpoint/2010/main" val="233665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64904"/>
            <a:ext cx="8208912" cy="3600400"/>
          </a:xfrm>
        </p:spPr>
        <p:txBody>
          <a:bodyPr>
            <a:noAutofit/>
          </a:bodyPr>
          <a:lstStyle/>
          <a:p>
            <a:pPr marL="457200" indent="-457200">
              <a:lnSpc>
                <a:spcPct val="80000"/>
              </a:lnSpc>
              <a:spcBef>
                <a:spcPts val="600"/>
              </a:spcBef>
              <a:spcAft>
                <a:spcPts val="1200"/>
              </a:spcAft>
              <a:buClr>
                <a:schemeClr val="tx1"/>
              </a:buClr>
              <a:buFont typeface="Wingdings" panose="05000000000000000000" pitchFamily="2" charset="2"/>
              <a:buChar char="Ø"/>
            </a:pPr>
            <a:r>
              <a:rPr lang="en-US" sz="3200" dirty="0">
                <a:solidFill>
                  <a:schemeClr val="bg2">
                    <a:lumMod val="10000"/>
                  </a:schemeClr>
                </a:solidFill>
                <a:latin typeface="+mn-lt"/>
              </a:rPr>
              <a:t>Is there a difference between </a:t>
            </a:r>
            <a:r>
              <a:rPr lang="en-US" sz="3200" b="1" dirty="0">
                <a:solidFill>
                  <a:schemeClr val="bg2">
                    <a:lumMod val="10000"/>
                  </a:schemeClr>
                </a:solidFill>
                <a:latin typeface="+mn-lt"/>
              </a:rPr>
              <a:t>inappropriate</a:t>
            </a:r>
            <a:r>
              <a:rPr lang="en-US" sz="3200" dirty="0">
                <a:solidFill>
                  <a:schemeClr val="bg2">
                    <a:lumMod val="10000"/>
                  </a:schemeClr>
                </a:solidFill>
                <a:latin typeface="+mn-lt"/>
              </a:rPr>
              <a:t> behavior and </a:t>
            </a:r>
            <a:r>
              <a:rPr lang="en-US" sz="3200" b="1" dirty="0">
                <a:solidFill>
                  <a:schemeClr val="bg2">
                    <a:lumMod val="10000"/>
                  </a:schemeClr>
                </a:solidFill>
                <a:latin typeface="+mn-lt"/>
              </a:rPr>
              <a:t>unlawful</a:t>
            </a:r>
            <a:r>
              <a:rPr lang="en-US" sz="3200" dirty="0">
                <a:solidFill>
                  <a:schemeClr val="bg2">
                    <a:lumMod val="10000"/>
                  </a:schemeClr>
                </a:solidFill>
                <a:latin typeface="+mn-lt"/>
              </a:rPr>
              <a:t> behavior</a:t>
            </a:r>
            <a:r>
              <a:rPr lang="en-US" sz="3200" dirty="0">
                <a:solidFill>
                  <a:schemeClr val="bg2">
                    <a:lumMod val="10000"/>
                  </a:schemeClr>
                </a:solidFill>
              </a:rPr>
              <a:t>?</a:t>
            </a: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611560" y="1412776"/>
            <a:ext cx="7924800" cy="936104"/>
          </a:xfrm>
        </p:spPr>
        <p:txBody>
          <a:bodyPr/>
          <a:lstStyle/>
          <a:p>
            <a:pPr algn="ctr">
              <a:defRPr/>
            </a:pPr>
            <a:r>
              <a:rPr lang="en-US" sz="3200" b="1" cap="small" dirty="0" smtClean="0">
                <a:latin typeface="+mn-lt"/>
              </a:rPr>
              <a:t>Unlawful Versus </a:t>
            </a:r>
            <a:r>
              <a:rPr lang="en-US" sz="3200" b="1" cap="small" dirty="0">
                <a:latin typeface="+mn-lt"/>
              </a:rPr>
              <a:t>I</a:t>
            </a:r>
            <a:r>
              <a:rPr lang="en-US" sz="3200" b="1" cap="small" dirty="0" smtClean="0">
                <a:latin typeface="+mn-lt"/>
              </a:rPr>
              <a:t>nappropriate </a:t>
            </a:r>
            <a:r>
              <a:rPr lang="en-US" sz="3200" b="1" cap="small" dirty="0">
                <a:latin typeface="+mn-lt"/>
              </a:rPr>
              <a:t>B</a:t>
            </a:r>
            <a:r>
              <a:rPr lang="en-US" sz="3200" b="1" cap="small" dirty="0" smtClean="0">
                <a:latin typeface="+mn-lt"/>
              </a:rPr>
              <a:t>ehavior</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18</a:t>
            </a:fld>
            <a:endParaRPr lang="en-US" sz="1000" dirty="0">
              <a:solidFill>
                <a:srgbClr val="9C4636">
                  <a:tint val="75000"/>
                </a:srgbClr>
              </a:solidFill>
            </a:endParaRPr>
          </a:p>
        </p:txBody>
      </p:sp>
    </p:spTree>
    <p:extLst>
      <p:ext uri="{BB962C8B-B14F-4D97-AF65-F5344CB8AC3E}">
        <p14:creationId xmlns:p14="http://schemas.microsoft.com/office/powerpoint/2010/main" val="3735534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92896"/>
            <a:ext cx="8208912" cy="3600400"/>
          </a:xfrm>
        </p:spPr>
        <p:txBody>
          <a:bodyPr>
            <a:noAutofit/>
          </a:bodyPr>
          <a:lstStyle/>
          <a:p>
            <a:pPr marL="457200" indent="-457200">
              <a:lnSpc>
                <a:spcPct val="90000"/>
              </a:lnSpc>
              <a:spcAft>
                <a:spcPts val="1200"/>
              </a:spcAft>
              <a:buClr>
                <a:schemeClr val="tx1"/>
              </a:buClr>
              <a:buFont typeface="Wingdings" panose="05000000000000000000" pitchFamily="2" charset="2"/>
              <a:buChar char="Ø"/>
            </a:pPr>
            <a:r>
              <a:rPr lang="en-US" altLang="en-US" sz="3200" dirty="0" smtClean="0">
                <a:solidFill>
                  <a:schemeClr val="bg2">
                    <a:lumMod val="10000"/>
                  </a:schemeClr>
                </a:solidFill>
                <a:latin typeface="+mn-lt"/>
              </a:rPr>
              <a:t>When it is sufficiently severe or pervasive to create both a subjectively and objectively hostile working environment.</a:t>
            </a:r>
            <a:endParaRPr lang="en-US" altLang="en-US" sz="32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611560" y="1412776"/>
            <a:ext cx="7924800" cy="936104"/>
          </a:xfrm>
        </p:spPr>
        <p:txBody>
          <a:bodyPr/>
          <a:lstStyle/>
          <a:p>
            <a:pPr algn="ctr">
              <a:defRPr/>
            </a:pPr>
            <a:r>
              <a:rPr lang="en-US" sz="3200" b="1" cap="small" dirty="0" smtClean="0">
                <a:latin typeface="+mn-lt"/>
              </a:rPr>
              <a:t>When does Inappropriate behavior become unlawful?</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19</a:t>
            </a:fld>
            <a:endParaRPr lang="en-US" sz="1000" dirty="0">
              <a:solidFill>
                <a:srgbClr val="9C4636">
                  <a:tint val="75000"/>
                </a:srgbClr>
              </a:solidFill>
            </a:endParaRPr>
          </a:p>
        </p:txBody>
      </p:sp>
    </p:spTree>
    <p:extLst>
      <p:ext uri="{BB962C8B-B14F-4D97-AF65-F5344CB8AC3E}">
        <p14:creationId xmlns:p14="http://schemas.microsoft.com/office/powerpoint/2010/main" val="2642336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3400" y="1905001"/>
            <a:ext cx="8001000" cy="3810000"/>
          </a:xfrm>
        </p:spPr>
        <p:txBody>
          <a:bodyPr>
            <a:normAutofit fontScale="92500" lnSpcReduction="20000"/>
          </a:bodyPr>
          <a:lstStyle/>
          <a:p>
            <a:pPr marL="457200" indent="-457200">
              <a:buClr>
                <a:schemeClr val="tx1"/>
              </a:buClr>
              <a:buFont typeface="Wingdings" panose="05000000000000000000" pitchFamily="2" charset="2"/>
              <a:buChar char="Ø"/>
            </a:pPr>
            <a:r>
              <a:rPr lang="en-US" sz="2800" dirty="0">
                <a:solidFill>
                  <a:srgbClr val="000000"/>
                </a:solidFill>
                <a:latin typeface="+mn-lt"/>
              </a:rPr>
              <a:t>Harassment is a form of </a:t>
            </a:r>
            <a:r>
              <a:rPr lang="en-US" sz="2800" dirty="0" smtClean="0">
                <a:solidFill>
                  <a:srgbClr val="000000"/>
                </a:solidFill>
                <a:latin typeface="+mn-lt"/>
              </a:rPr>
              <a:t>employment discrimination </a:t>
            </a:r>
            <a:r>
              <a:rPr lang="en-US" sz="2800" dirty="0">
                <a:solidFill>
                  <a:srgbClr val="000000"/>
                </a:solidFill>
                <a:latin typeface="+mn-lt"/>
              </a:rPr>
              <a:t>and is based on unwelcome and inappropriate conduct. </a:t>
            </a:r>
          </a:p>
          <a:p>
            <a:pPr marL="457200" indent="-457200">
              <a:buClr>
                <a:schemeClr val="tx1"/>
              </a:buClr>
              <a:buFont typeface="Wingdings" panose="05000000000000000000" pitchFamily="2" charset="2"/>
              <a:buChar char="Ø"/>
            </a:pPr>
            <a:endParaRPr lang="en-US" sz="2800" dirty="0" smtClean="0">
              <a:solidFill>
                <a:schemeClr val="tx1">
                  <a:lumMod val="50000"/>
                </a:schemeClr>
              </a:solidFill>
              <a:latin typeface="+mn-lt"/>
            </a:endParaRPr>
          </a:p>
          <a:p>
            <a:pPr marL="457200" indent="-457200">
              <a:buClr>
                <a:schemeClr val="tx1"/>
              </a:buClr>
              <a:buFont typeface="Wingdings" panose="05000000000000000000" pitchFamily="2" charset="2"/>
              <a:buChar char="Ø"/>
            </a:pPr>
            <a:r>
              <a:rPr lang="en-US" sz="2800" dirty="0" smtClean="0">
                <a:solidFill>
                  <a:schemeClr val="tx1">
                    <a:lumMod val="50000"/>
                  </a:schemeClr>
                </a:solidFill>
                <a:latin typeface="+mn-lt"/>
              </a:rPr>
              <a:t>Harassment </a:t>
            </a:r>
            <a:r>
              <a:rPr lang="en-US" sz="2800" dirty="0">
                <a:solidFill>
                  <a:schemeClr val="tx1">
                    <a:lumMod val="50000"/>
                  </a:schemeClr>
                </a:solidFill>
                <a:latin typeface="+mn-lt"/>
              </a:rPr>
              <a:t>becomes illegal when enduring the offensive conduct becomes a condition of continued employment or the conduct is sufficiently severe or pervasive to create a work environment that a reasonable person would consider intimidating, hostile, or abusive. </a:t>
            </a:r>
          </a:p>
          <a:p>
            <a:pPr marL="0" indent="0">
              <a:buNone/>
            </a:pPr>
            <a:endParaRPr lang="en-US" sz="2800" dirty="0">
              <a:solidFill>
                <a:schemeClr val="tx1">
                  <a:lumMod val="50000"/>
                </a:schemeClr>
              </a:solidFill>
              <a:latin typeface="+mn-lt"/>
            </a:endParaRPr>
          </a:p>
          <a:p>
            <a:pPr marL="0" indent="0">
              <a:buNone/>
            </a:pPr>
            <a:endParaRPr lang="en-US" sz="2800" dirty="0">
              <a:solidFill>
                <a:schemeClr val="tx1">
                  <a:lumMod val="50000"/>
                </a:schemeClr>
              </a:solidFill>
              <a:latin typeface="+mn-lt"/>
            </a:endParaRPr>
          </a:p>
        </p:txBody>
      </p:sp>
      <p:sp>
        <p:nvSpPr>
          <p:cNvPr id="3" name="Title 2"/>
          <p:cNvSpPr>
            <a:spLocks noGrp="1"/>
          </p:cNvSpPr>
          <p:nvPr>
            <p:ph type="ctrTitle"/>
          </p:nvPr>
        </p:nvSpPr>
        <p:spPr>
          <a:xfrm>
            <a:off x="1115616" y="1124744"/>
            <a:ext cx="6705600" cy="638969"/>
          </a:xfrm>
        </p:spPr>
        <p:txBody>
          <a:bodyPr>
            <a:noAutofit/>
          </a:bodyPr>
          <a:lstStyle/>
          <a:p>
            <a:pPr algn="ctr"/>
            <a:r>
              <a:rPr lang="en-US" sz="3200" b="1" cap="small" dirty="0">
                <a:latin typeface="+mj-lt"/>
              </a:rPr>
              <a:t>What Is Unlawful Harassment?</a:t>
            </a:r>
            <a:endParaRPr lang="en-US" sz="3200" dirty="0">
              <a:latin typeface="+mj-lt"/>
            </a:endParaRPr>
          </a:p>
        </p:txBody>
      </p:sp>
    </p:spTree>
    <p:extLst>
      <p:ext uri="{BB962C8B-B14F-4D97-AF65-F5344CB8AC3E}">
        <p14:creationId xmlns:p14="http://schemas.microsoft.com/office/powerpoint/2010/main" val="38500630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88432"/>
          </a:xfrm>
        </p:spPr>
        <p:txBody>
          <a:bodyPr>
            <a:noAutofit/>
          </a:bodyPr>
          <a:lstStyle/>
          <a:p>
            <a:pPr marL="457200" indent="-457200">
              <a:buClr>
                <a:schemeClr val="tx1"/>
              </a:buClr>
              <a:buFont typeface="Wingdings" panose="05000000000000000000" pitchFamily="2" charset="2"/>
              <a:buChar char="Ø"/>
            </a:pPr>
            <a:r>
              <a:rPr lang="en-US" altLang="en-US" sz="3200" dirty="0">
                <a:solidFill>
                  <a:schemeClr val="bg2">
                    <a:lumMod val="10000"/>
                  </a:schemeClr>
                </a:solidFill>
                <a:latin typeface="+mn-lt"/>
              </a:rPr>
              <a:t>What’s the difference between </a:t>
            </a:r>
            <a:r>
              <a:rPr lang="en-US" altLang="en-US" sz="3200" dirty="0" smtClean="0">
                <a:solidFill>
                  <a:schemeClr val="bg2">
                    <a:lumMod val="10000"/>
                  </a:schemeClr>
                </a:solidFill>
                <a:latin typeface="+mn-lt"/>
              </a:rPr>
              <a:t>“harassment” </a:t>
            </a:r>
            <a:r>
              <a:rPr lang="en-US" altLang="en-US" sz="3200" dirty="0">
                <a:solidFill>
                  <a:schemeClr val="bg2">
                    <a:lumMod val="10000"/>
                  </a:schemeClr>
                </a:solidFill>
                <a:latin typeface="+mn-lt"/>
              </a:rPr>
              <a:t>and unlawful harassment?</a:t>
            </a:r>
          </a:p>
          <a:p>
            <a:pPr marL="457200" indent="-457200">
              <a:buClr>
                <a:schemeClr val="tx1"/>
              </a:buClr>
              <a:buFont typeface="Wingdings" panose="05000000000000000000" pitchFamily="2" charset="2"/>
              <a:buChar char="Ø"/>
            </a:pPr>
            <a:r>
              <a:rPr lang="en-US" altLang="en-US" sz="3200" dirty="0">
                <a:solidFill>
                  <a:schemeClr val="bg2">
                    <a:lumMod val="10000"/>
                  </a:schemeClr>
                </a:solidFill>
                <a:latin typeface="+mn-lt"/>
              </a:rPr>
              <a:t>What about rude, uncivilized, disrespectful, disruptive unkind, or abusive behavior?</a:t>
            </a:r>
          </a:p>
          <a:p>
            <a:pPr marL="457200" indent="-457200">
              <a:buFont typeface="Wingdings" panose="05000000000000000000" pitchFamily="2" charset="2"/>
              <a:buChar char="Ø"/>
            </a:pPr>
            <a:endParaRPr lang="en-US" sz="3200" dirty="0">
              <a:latin typeface="+mn-lt"/>
            </a:endParaRPr>
          </a:p>
          <a:p>
            <a:pPr marL="457200" indent="-457200">
              <a:lnSpc>
                <a:spcPct val="80000"/>
              </a:lnSpc>
              <a:spcBef>
                <a:spcPts val="600"/>
              </a:spcBef>
              <a:spcAft>
                <a:spcPts val="1200"/>
              </a:spcAft>
              <a:buFont typeface="Wingdings" panose="05000000000000000000" pitchFamily="2" charset="2"/>
              <a:buChar char="Ø"/>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755576" y="1340768"/>
            <a:ext cx="7924800" cy="648072"/>
          </a:xfrm>
        </p:spPr>
        <p:txBody>
          <a:bodyPr/>
          <a:lstStyle/>
          <a:p>
            <a:pPr algn="ctr">
              <a:defRPr/>
            </a:pPr>
            <a:r>
              <a:rPr lang="en-US" sz="3400" b="1" cap="small" dirty="0" smtClean="0">
                <a:latin typeface="+mn-lt"/>
              </a:rPr>
              <a:t>Is It Unlawful?</a:t>
            </a:r>
            <a:r>
              <a:rPr lang="en-US" sz="3200" b="1" cap="small" dirty="0" smtClean="0">
                <a:latin typeface="+mn-lt"/>
              </a:rPr>
              <a:t> </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20</a:t>
            </a:fld>
            <a:endParaRPr lang="en-US" sz="1000" dirty="0">
              <a:solidFill>
                <a:srgbClr val="9C4636">
                  <a:tint val="75000"/>
                </a:srgbClr>
              </a:solidFill>
            </a:endParaRPr>
          </a:p>
        </p:txBody>
      </p:sp>
    </p:spTree>
    <p:extLst>
      <p:ext uri="{BB962C8B-B14F-4D97-AF65-F5344CB8AC3E}">
        <p14:creationId xmlns:p14="http://schemas.microsoft.com/office/powerpoint/2010/main" val="3644910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611560" y="2060848"/>
            <a:ext cx="7924800" cy="3240360"/>
          </a:xfrm>
        </p:spPr>
        <p:txBody>
          <a:bodyPr>
            <a:noAutofit/>
          </a:bodyPr>
          <a:lstStyle/>
          <a:p>
            <a:pPr marL="457200" indent="-457200" algn="just">
              <a:spcBef>
                <a:spcPts val="600"/>
              </a:spcBef>
              <a:spcAft>
                <a:spcPts val="600"/>
              </a:spcAft>
              <a:buClr>
                <a:schemeClr val="tx1"/>
              </a:buClr>
              <a:buFont typeface="Wingdings"/>
              <a:buChar char="Ø"/>
              <a:defRPr/>
            </a:pPr>
            <a:r>
              <a:rPr lang="en-US" altLang="en-US" sz="3200" dirty="0">
                <a:solidFill>
                  <a:schemeClr val="bg2">
                    <a:lumMod val="10000"/>
                  </a:schemeClr>
                </a:solidFill>
                <a:latin typeface="+mn-lt"/>
              </a:rPr>
              <a:t>If an </a:t>
            </a:r>
            <a:r>
              <a:rPr lang="en-US" altLang="en-US" sz="3200" dirty="0" smtClean="0">
                <a:solidFill>
                  <a:schemeClr val="bg2">
                    <a:lumMod val="10000"/>
                  </a:schemeClr>
                </a:solidFill>
                <a:latin typeface="+mn-lt"/>
              </a:rPr>
              <a:t>employee </a:t>
            </a:r>
            <a:r>
              <a:rPr lang="en-US" altLang="en-US" sz="3200" dirty="0">
                <a:solidFill>
                  <a:schemeClr val="bg2">
                    <a:lumMod val="10000"/>
                  </a:schemeClr>
                </a:solidFill>
                <a:latin typeface="+mn-lt"/>
              </a:rPr>
              <a:t>believes that he/she has been subject to </a:t>
            </a:r>
            <a:r>
              <a:rPr lang="en-US" altLang="en-US" sz="3200" dirty="0" smtClean="0">
                <a:solidFill>
                  <a:schemeClr val="bg2">
                    <a:lumMod val="10000"/>
                  </a:schemeClr>
                </a:solidFill>
                <a:latin typeface="+mn-lt"/>
              </a:rPr>
              <a:t>inappropriate behavior, </a:t>
            </a:r>
            <a:r>
              <a:rPr lang="en-US" altLang="en-US" sz="3200" dirty="0">
                <a:solidFill>
                  <a:schemeClr val="bg2">
                    <a:lumMod val="10000"/>
                  </a:schemeClr>
                </a:solidFill>
                <a:latin typeface="+mn-lt"/>
              </a:rPr>
              <a:t>the employee must report the behavior </a:t>
            </a:r>
            <a:r>
              <a:rPr lang="en-US" altLang="en-US" sz="3200" dirty="0" smtClean="0">
                <a:solidFill>
                  <a:schemeClr val="bg2">
                    <a:lumMod val="10000"/>
                  </a:schemeClr>
                </a:solidFill>
                <a:latin typeface="+mn-lt"/>
              </a:rPr>
              <a:t>so the employer </a:t>
            </a:r>
            <a:r>
              <a:rPr lang="en-US" altLang="en-US" sz="3200" dirty="0">
                <a:solidFill>
                  <a:schemeClr val="bg2">
                    <a:lumMod val="10000"/>
                  </a:schemeClr>
                </a:solidFill>
                <a:latin typeface="+mn-lt"/>
              </a:rPr>
              <a:t>can conduct an investigation and stop the behavior if it is </a:t>
            </a:r>
            <a:r>
              <a:rPr lang="en-US" altLang="en-US" sz="3200" dirty="0" smtClean="0">
                <a:solidFill>
                  <a:schemeClr val="bg2">
                    <a:lumMod val="10000"/>
                  </a:schemeClr>
                </a:solidFill>
                <a:latin typeface="+mn-lt"/>
              </a:rPr>
              <a:t>occurring.</a:t>
            </a:r>
          </a:p>
        </p:txBody>
      </p:sp>
      <p:sp>
        <p:nvSpPr>
          <p:cNvPr id="3" name="Title 2"/>
          <p:cNvSpPr>
            <a:spLocks noGrp="1"/>
          </p:cNvSpPr>
          <p:nvPr>
            <p:ph type="ctrTitle"/>
          </p:nvPr>
        </p:nvSpPr>
        <p:spPr>
          <a:xfrm>
            <a:off x="467544" y="1340768"/>
            <a:ext cx="8208912" cy="648072"/>
          </a:xfrm>
        </p:spPr>
        <p:txBody>
          <a:bodyPr/>
          <a:lstStyle/>
          <a:p>
            <a:pPr algn="ctr">
              <a:defRPr/>
            </a:pPr>
            <a:r>
              <a:rPr lang="en-US" sz="3200" b="1" cap="small" dirty="0" smtClean="0">
                <a:latin typeface="+mn-lt"/>
              </a:rPr>
              <a:t>Employee Responsibilities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21</a:t>
            </a:fld>
            <a:endParaRPr lang="en-US" sz="1000">
              <a:solidFill>
                <a:srgbClr val="9C4636">
                  <a:tint val="75000"/>
                </a:srgbClr>
              </a:solidFill>
            </a:endParaRPr>
          </a:p>
        </p:txBody>
      </p:sp>
    </p:spTree>
    <p:extLst>
      <p:ext uri="{BB962C8B-B14F-4D97-AF65-F5344CB8AC3E}">
        <p14:creationId xmlns:p14="http://schemas.microsoft.com/office/powerpoint/2010/main" val="1216279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16424"/>
          </a:xfrm>
        </p:spPr>
        <p:txBody>
          <a:bodyPr>
            <a:noAutofit/>
          </a:bodyPr>
          <a:lstStyle/>
          <a:p>
            <a:pPr marL="457200" indent="-457200" algn="just">
              <a:spcBef>
                <a:spcPts val="600"/>
              </a:spcBef>
              <a:spcAft>
                <a:spcPts val="600"/>
              </a:spcAft>
              <a:buClr>
                <a:schemeClr val="tx1"/>
              </a:buClr>
              <a:buFont typeface="Wingdings" pitchFamily="2" charset="2"/>
              <a:buChar char="Ø"/>
              <a:defRPr/>
            </a:pPr>
            <a:r>
              <a:rPr lang="en-US" altLang="en-US" sz="3000" dirty="0">
                <a:solidFill>
                  <a:schemeClr val="bg2">
                    <a:lumMod val="10000"/>
                  </a:schemeClr>
                </a:solidFill>
                <a:latin typeface="+mn-lt"/>
              </a:rPr>
              <a:t>If an </a:t>
            </a:r>
            <a:r>
              <a:rPr lang="en-US" altLang="en-US" sz="3000" dirty="0" smtClean="0">
                <a:solidFill>
                  <a:schemeClr val="bg2">
                    <a:lumMod val="10000"/>
                  </a:schemeClr>
                </a:solidFill>
                <a:latin typeface="+mn-lt"/>
              </a:rPr>
              <a:t>employer receives </a:t>
            </a:r>
            <a:r>
              <a:rPr lang="en-US" altLang="en-US" sz="3000" dirty="0">
                <a:solidFill>
                  <a:schemeClr val="bg2">
                    <a:lumMod val="10000"/>
                  </a:schemeClr>
                </a:solidFill>
                <a:latin typeface="+mn-lt"/>
              </a:rPr>
              <a:t>a report of </a:t>
            </a:r>
            <a:r>
              <a:rPr lang="en-US" altLang="en-US" sz="3000" dirty="0" smtClean="0">
                <a:solidFill>
                  <a:schemeClr val="bg2">
                    <a:lumMod val="10000"/>
                  </a:schemeClr>
                </a:solidFill>
                <a:latin typeface="+mn-lt"/>
              </a:rPr>
              <a:t>inappropriate behavior or </a:t>
            </a:r>
            <a:r>
              <a:rPr lang="en-US" altLang="en-US" sz="3000" dirty="0">
                <a:solidFill>
                  <a:schemeClr val="bg2">
                    <a:lumMod val="10000"/>
                  </a:schemeClr>
                </a:solidFill>
                <a:latin typeface="+mn-lt"/>
              </a:rPr>
              <a:t>the employer is aware </a:t>
            </a:r>
            <a:r>
              <a:rPr lang="en-US" altLang="en-US" sz="3000" dirty="0" smtClean="0">
                <a:solidFill>
                  <a:schemeClr val="bg2">
                    <a:lumMod val="10000"/>
                  </a:schemeClr>
                </a:solidFill>
                <a:latin typeface="+mn-lt"/>
              </a:rPr>
              <a:t>or becomes aware of potentially inappropriate </a:t>
            </a:r>
            <a:r>
              <a:rPr lang="en-US" altLang="en-US" sz="3000" dirty="0">
                <a:solidFill>
                  <a:schemeClr val="bg2">
                    <a:lumMod val="10000"/>
                  </a:schemeClr>
                </a:solidFill>
                <a:latin typeface="+mn-lt"/>
              </a:rPr>
              <a:t>behavior, </a:t>
            </a:r>
            <a:r>
              <a:rPr lang="en-US" altLang="en-US" sz="3000" dirty="0" smtClean="0">
                <a:solidFill>
                  <a:schemeClr val="bg2">
                    <a:lumMod val="10000"/>
                  </a:schemeClr>
                </a:solidFill>
                <a:latin typeface="+mn-lt"/>
              </a:rPr>
              <a:t>the employer must conduct an investigation and if the behavior is substantiated, it </a:t>
            </a:r>
            <a:r>
              <a:rPr lang="en-US" altLang="en-US" sz="3000" dirty="0">
                <a:solidFill>
                  <a:schemeClr val="bg2">
                    <a:lumMod val="10000"/>
                  </a:schemeClr>
                </a:solidFill>
                <a:latin typeface="+mn-lt"/>
              </a:rPr>
              <a:t>must take timely and appropriate action to stop the </a:t>
            </a:r>
            <a:r>
              <a:rPr lang="en-US" altLang="en-US" sz="3000" dirty="0" smtClean="0">
                <a:solidFill>
                  <a:schemeClr val="bg2">
                    <a:lumMod val="10000"/>
                  </a:schemeClr>
                </a:solidFill>
                <a:latin typeface="+mn-lt"/>
              </a:rPr>
              <a:t>behavior.  </a:t>
            </a:r>
            <a:endParaRPr lang="en-US" altLang="en-US" sz="3000" dirty="0">
              <a:solidFill>
                <a:schemeClr val="bg2">
                  <a:lumMod val="10000"/>
                </a:schemeClr>
              </a:solidFill>
              <a:latin typeface="+mn-lt"/>
            </a:endParaRPr>
          </a:p>
          <a:p>
            <a:pPr>
              <a:lnSpc>
                <a:spcPct val="80000"/>
              </a:lnSpc>
              <a:spcBef>
                <a:spcPts val="600"/>
              </a:spcBef>
              <a:spcAft>
                <a:spcPts val="1200"/>
              </a:spcAft>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r>
              <a:rPr lang="en-US" sz="3200" b="1" cap="small" smtClean="0">
                <a:latin typeface="+mn-lt"/>
              </a:rPr>
              <a:t>Employer </a:t>
            </a:r>
            <a:r>
              <a:rPr lang="en-US" sz="3200" b="1" cap="small" dirty="0" smtClean="0">
                <a:latin typeface="+mn-lt"/>
              </a:rPr>
              <a:t>Responsibilities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22</a:t>
            </a:fld>
            <a:endParaRPr lang="en-US" sz="1000">
              <a:solidFill>
                <a:srgbClr val="9C4636">
                  <a:tint val="75000"/>
                </a:srgbClr>
              </a:solidFill>
            </a:endParaRPr>
          </a:p>
        </p:txBody>
      </p:sp>
    </p:spTree>
    <p:extLst>
      <p:ext uri="{BB962C8B-B14F-4D97-AF65-F5344CB8AC3E}">
        <p14:creationId xmlns:p14="http://schemas.microsoft.com/office/powerpoint/2010/main" val="3832992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16424"/>
          </a:xfrm>
        </p:spPr>
        <p:txBody>
          <a:bodyPr>
            <a:noAutofit/>
          </a:bodyPr>
          <a:lstStyle/>
          <a:p>
            <a:pPr marL="171450" indent="-171450">
              <a:buFont typeface="Wingdings" panose="05000000000000000000" pitchFamily="2" charset="2"/>
              <a:buChar char="Ø"/>
            </a:pPr>
            <a:r>
              <a:rPr lang="en-US" sz="1800" dirty="0">
                <a:solidFill>
                  <a:srgbClr val="000000"/>
                </a:solidFill>
                <a:latin typeface="+mn-lt"/>
              </a:rPr>
              <a:t>All team members are entitled to a work environment free from harassment.  The Modal Shop strictly prohibits any conduct which constitutes harassment based on race, color, religion, age, sex, pregnancy, national origin, sexual orientation, disability, marital status, genetic predisposition or any other protected classification.  Disciplinary actions will be taken against any team member guilty of committing such conduct.  This policy is based on Title VII of the Civil Rights Act and other applicable state and federal laws and court decisions</a:t>
            </a:r>
            <a:r>
              <a:rPr lang="en-US" sz="1800" dirty="0" smtClean="0">
                <a:solidFill>
                  <a:srgbClr val="000000"/>
                </a:solidFill>
                <a:latin typeface="+mn-lt"/>
              </a:rPr>
              <a:t>.</a:t>
            </a:r>
            <a:r>
              <a:rPr lang="en-US" sz="1800" dirty="0">
                <a:solidFill>
                  <a:srgbClr val="000000"/>
                </a:solidFill>
                <a:latin typeface="+mn-lt"/>
              </a:rPr>
              <a:t> </a:t>
            </a:r>
          </a:p>
          <a:p>
            <a:pPr>
              <a:lnSpc>
                <a:spcPct val="80000"/>
              </a:lnSpc>
              <a:spcBef>
                <a:spcPts val="600"/>
              </a:spcBef>
              <a:spcAft>
                <a:spcPts val="1200"/>
              </a:spcAft>
            </a:pPr>
            <a:endParaRPr lang="en-US" altLang="en-US" sz="1100" dirty="0">
              <a:solidFill>
                <a:schemeClr val="bg2">
                  <a:lumMod val="10000"/>
                </a:schemeClr>
              </a:solidFill>
            </a:endParaRPr>
          </a:p>
          <a:p>
            <a:pPr>
              <a:lnSpc>
                <a:spcPct val="80000"/>
              </a:lnSpc>
              <a:spcBef>
                <a:spcPts val="600"/>
              </a:spcBef>
              <a:spcAft>
                <a:spcPts val="1200"/>
              </a:spcAft>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r>
              <a:rPr lang="en-US" b="1" dirty="0" smtClean="0">
                <a:latin typeface="+mj-lt"/>
              </a:rPr>
              <a:t/>
            </a:r>
            <a:br>
              <a:rPr lang="en-US" b="1" dirty="0" smtClean="0">
                <a:latin typeface="+mj-lt"/>
              </a:rPr>
            </a:br>
            <a:r>
              <a:rPr lang="en-US" b="1" dirty="0" smtClean="0">
                <a:latin typeface="+mj-lt"/>
              </a:rPr>
              <a:t>NON-HARASSMENT </a:t>
            </a:r>
            <a:r>
              <a:rPr lang="en-US" b="1" dirty="0">
                <a:latin typeface="+mj-lt"/>
              </a:rPr>
              <a:t>POLICY AND PROCEDURE</a:t>
            </a:r>
            <a:r>
              <a:rPr lang="en-US" dirty="0">
                <a:latin typeface="+mj-lt"/>
              </a:rPr>
              <a:t/>
            </a:r>
            <a:br>
              <a:rPr lang="en-US" dirty="0">
                <a:latin typeface="+mj-lt"/>
              </a:rPr>
            </a:br>
            <a:endParaRPr lang="en-US"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23</a:t>
            </a:fld>
            <a:endParaRPr lang="en-US" sz="1000">
              <a:solidFill>
                <a:srgbClr val="9C4636">
                  <a:tint val="75000"/>
                </a:srgbClr>
              </a:solidFill>
            </a:endParaRPr>
          </a:p>
        </p:txBody>
      </p:sp>
    </p:spTree>
    <p:extLst>
      <p:ext uri="{BB962C8B-B14F-4D97-AF65-F5344CB8AC3E}">
        <p14:creationId xmlns:p14="http://schemas.microsoft.com/office/powerpoint/2010/main" val="3949390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16424"/>
          </a:xfrm>
        </p:spPr>
        <p:txBody>
          <a:bodyPr>
            <a:noAutofit/>
          </a:bodyPr>
          <a:lstStyle/>
          <a:p>
            <a:pPr marL="171450" indent="-171450">
              <a:lnSpc>
                <a:spcPct val="80000"/>
              </a:lnSpc>
              <a:spcBef>
                <a:spcPts val="600"/>
              </a:spcBef>
              <a:spcAft>
                <a:spcPts val="1200"/>
              </a:spcAft>
              <a:buFont typeface="Wingdings" panose="05000000000000000000" pitchFamily="2" charset="2"/>
              <a:buChar char="Ø"/>
            </a:pPr>
            <a:r>
              <a:rPr lang="en-US" sz="2200" dirty="0" smtClean="0">
                <a:solidFill>
                  <a:srgbClr val="000000"/>
                </a:solidFill>
                <a:latin typeface="+mn-lt"/>
              </a:rPr>
              <a:t>Any </a:t>
            </a:r>
            <a:r>
              <a:rPr lang="en-US" sz="2200" dirty="0">
                <a:solidFill>
                  <a:srgbClr val="000000"/>
                </a:solidFill>
                <a:latin typeface="+mn-lt"/>
              </a:rPr>
              <a:t>team member who believes they have been harassed by a co-worker, Team Leader, customer or vendor should bring the matter to the attention of Team Member Services (HR), their Team Leader or any member of the Leadership Team immediately.</a:t>
            </a:r>
          </a:p>
          <a:p>
            <a:pPr marL="171450" indent="-171450">
              <a:lnSpc>
                <a:spcPct val="80000"/>
              </a:lnSpc>
              <a:spcBef>
                <a:spcPts val="600"/>
              </a:spcBef>
              <a:spcAft>
                <a:spcPts val="1200"/>
              </a:spcAft>
              <a:buFont typeface="Wingdings" panose="05000000000000000000" pitchFamily="2" charset="2"/>
              <a:buChar char="Ø"/>
            </a:pPr>
            <a:r>
              <a:rPr lang="en-US" sz="2200" dirty="0">
                <a:solidFill>
                  <a:srgbClr val="000000"/>
                </a:solidFill>
                <a:latin typeface="+mn-lt"/>
              </a:rPr>
              <a:t> Complaints may be remedied by appropriate disciplinary action, up to and including termination, and/or applicable policy reviews.  Confidentiality will be maintained to the maximum extent possible.  We will also ensure a no retaliation policy against an employee who, in good faith, reports harassment.  If an employee believes retaliation takes place, he/she should notify Team Member Services (HR), their Team Leader or a member of the Leadership Team so appropriate action may be taken.</a:t>
            </a: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24</a:t>
            </a:fld>
            <a:endParaRPr lang="en-US" sz="1000">
              <a:solidFill>
                <a:srgbClr val="9C4636">
                  <a:tint val="75000"/>
                </a:srgbClr>
              </a:solidFill>
            </a:endParaRPr>
          </a:p>
        </p:txBody>
      </p:sp>
    </p:spTree>
    <p:extLst>
      <p:ext uri="{BB962C8B-B14F-4D97-AF65-F5344CB8AC3E}">
        <p14:creationId xmlns:p14="http://schemas.microsoft.com/office/powerpoint/2010/main" val="574282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3528" y="1340769"/>
            <a:ext cx="8496944" cy="576064"/>
          </a:xfrm>
        </p:spPr>
        <p:txBody>
          <a:bodyPr/>
          <a:lstStyle/>
          <a:p>
            <a:pPr algn="ctr">
              <a:defRPr/>
            </a:pPr>
            <a:r>
              <a:rPr lang="en-US" sz="2800" b="1" cap="small" dirty="0">
                <a:latin typeface="+mj-lt"/>
              </a:rPr>
              <a:t>What Is Not An Excuse (A/K/A Defense)?</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25</a:t>
            </a:fld>
            <a:endParaRPr lang="en-US" sz="1000" dirty="0">
              <a:solidFill>
                <a:srgbClr val="9C4636">
                  <a:tint val="75000"/>
                </a:srgbClr>
              </a:solidFill>
            </a:endParaRPr>
          </a:p>
        </p:txBody>
      </p:sp>
      <p:sp>
        <p:nvSpPr>
          <p:cNvPr id="9" name="Content Placeholder 1"/>
          <p:cNvSpPr>
            <a:spLocks noGrp="1"/>
          </p:cNvSpPr>
          <p:nvPr>
            <p:ph sz="quarter" idx="4"/>
          </p:nvPr>
        </p:nvSpPr>
        <p:spPr>
          <a:xfrm>
            <a:off x="467544" y="2060848"/>
            <a:ext cx="8352928" cy="4032447"/>
          </a:xfrm>
        </p:spPr>
        <p:txBody>
          <a:bodyPr numCol="2">
            <a:noAutofit/>
          </a:bodyPr>
          <a:lstStyle/>
          <a:p>
            <a:pPr marL="463550" lvl="0" indent="-463550">
              <a:buClr>
                <a:schemeClr val="tx1"/>
              </a:buClr>
              <a:buFont typeface="Wingdings" panose="05000000000000000000" pitchFamily="2" charset="2"/>
              <a:buChar char="Ø"/>
            </a:pPr>
            <a:r>
              <a:rPr lang="en-US" sz="2400" dirty="0">
                <a:solidFill>
                  <a:srgbClr val="000000"/>
                </a:solidFill>
                <a:latin typeface="+mn-lt"/>
              </a:rPr>
              <a:t>I was only joking;</a:t>
            </a:r>
          </a:p>
          <a:p>
            <a:pPr marL="463550" lvl="0" indent="-463550">
              <a:buClr>
                <a:schemeClr val="tx1"/>
              </a:buClr>
              <a:buFont typeface="Wingdings" panose="05000000000000000000" pitchFamily="2" charset="2"/>
              <a:buChar char="Ø"/>
            </a:pPr>
            <a:r>
              <a:rPr lang="en-US" sz="2400" dirty="0">
                <a:solidFill>
                  <a:srgbClr val="000000"/>
                </a:solidFill>
                <a:latin typeface="+mn-lt"/>
              </a:rPr>
              <a:t>We are friends (or I </a:t>
            </a:r>
            <a:r>
              <a:rPr lang="en-US" sz="2400" dirty="0" smtClean="0">
                <a:solidFill>
                  <a:srgbClr val="000000"/>
                </a:solidFill>
                <a:latin typeface="+mn-lt"/>
              </a:rPr>
              <a:t/>
            </a:r>
            <a:br>
              <a:rPr lang="en-US" sz="2400" dirty="0" smtClean="0">
                <a:solidFill>
                  <a:srgbClr val="000000"/>
                </a:solidFill>
                <a:latin typeface="+mn-lt"/>
              </a:rPr>
            </a:br>
            <a:r>
              <a:rPr lang="en-US" sz="2400" dirty="0" smtClean="0">
                <a:solidFill>
                  <a:srgbClr val="000000"/>
                </a:solidFill>
                <a:latin typeface="+mn-lt"/>
              </a:rPr>
              <a:t>thought </a:t>
            </a:r>
            <a:r>
              <a:rPr lang="en-US" sz="2400" dirty="0">
                <a:solidFill>
                  <a:srgbClr val="000000"/>
                </a:solidFill>
                <a:latin typeface="+mn-lt"/>
              </a:rPr>
              <a:t>we were friends) </a:t>
            </a:r>
            <a:r>
              <a:rPr lang="en-US" sz="2400" dirty="0" smtClean="0">
                <a:solidFill>
                  <a:srgbClr val="000000"/>
                </a:solidFill>
                <a:latin typeface="+mn-lt"/>
              </a:rPr>
              <a:t/>
            </a:r>
            <a:br>
              <a:rPr lang="en-US" sz="2400" dirty="0" smtClean="0">
                <a:solidFill>
                  <a:srgbClr val="000000"/>
                </a:solidFill>
                <a:latin typeface="+mn-lt"/>
              </a:rPr>
            </a:br>
            <a:r>
              <a:rPr lang="en-US" sz="2400" dirty="0" smtClean="0">
                <a:solidFill>
                  <a:srgbClr val="000000"/>
                </a:solidFill>
                <a:latin typeface="+mn-lt"/>
              </a:rPr>
              <a:t>or </a:t>
            </a:r>
            <a:r>
              <a:rPr lang="en-US" sz="2400" dirty="0">
                <a:solidFill>
                  <a:srgbClr val="000000"/>
                </a:solidFill>
                <a:latin typeface="+mn-lt"/>
              </a:rPr>
              <a:t>the complaining party has participated in the behavior in the past;</a:t>
            </a:r>
          </a:p>
          <a:p>
            <a:pPr marL="463550" lvl="0" indent="-463550">
              <a:buClr>
                <a:schemeClr val="tx1"/>
              </a:buClr>
              <a:buFont typeface="Wingdings" panose="05000000000000000000" pitchFamily="2" charset="2"/>
              <a:buChar char="Ø"/>
            </a:pPr>
            <a:r>
              <a:rPr lang="en-US" sz="2400" dirty="0">
                <a:solidFill>
                  <a:srgbClr val="000000"/>
                </a:solidFill>
                <a:latin typeface="+mn-lt"/>
              </a:rPr>
              <a:t>But we are both of the same religion, gender, race, age, </a:t>
            </a:r>
            <a:r>
              <a:rPr lang="en-US" sz="2400" dirty="0" smtClean="0">
                <a:solidFill>
                  <a:srgbClr val="000000"/>
                </a:solidFill>
                <a:latin typeface="+mn-lt"/>
              </a:rPr>
              <a:t>etc.</a:t>
            </a: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463550" lvl="0" indent="-463550">
              <a:buClr>
                <a:schemeClr val="tx1"/>
              </a:buClr>
              <a:buFont typeface="Wingdings" charset="2"/>
              <a:buChar char="Ø"/>
            </a:pPr>
            <a:r>
              <a:rPr lang="en-US" sz="2400" dirty="0" smtClean="0">
                <a:solidFill>
                  <a:srgbClr val="000000"/>
                </a:solidFill>
                <a:latin typeface="+mn-lt"/>
              </a:rPr>
              <a:t>I </a:t>
            </a:r>
            <a:r>
              <a:rPr lang="en-US" sz="2400" dirty="0">
                <a:solidFill>
                  <a:srgbClr val="000000"/>
                </a:solidFill>
                <a:latin typeface="+mn-lt"/>
              </a:rPr>
              <a:t>am an equal opportunity offender</a:t>
            </a:r>
            <a:r>
              <a:rPr lang="en-US" sz="2400" dirty="0" smtClean="0">
                <a:solidFill>
                  <a:srgbClr val="000000"/>
                </a:solidFill>
                <a:latin typeface="+mn-lt"/>
              </a:rPr>
              <a:t>;</a:t>
            </a:r>
          </a:p>
          <a:p>
            <a:pPr marL="463550" lvl="0" indent="-463550">
              <a:buClr>
                <a:schemeClr val="tx1"/>
              </a:buClr>
              <a:buFont typeface="Wingdings" panose="05000000000000000000" pitchFamily="2" charset="2"/>
              <a:buChar char="Ø"/>
            </a:pPr>
            <a:r>
              <a:rPr lang="en-US" sz="2400" dirty="0" smtClean="0">
                <a:solidFill>
                  <a:srgbClr val="000000"/>
                </a:solidFill>
                <a:latin typeface="+mn-lt"/>
              </a:rPr>
              <a:t>Our </a:t>
            </a:r>
            <a:r>
              <a:rPr lang="en-US" sz="2400" dirty="0">
                <a:solidFill>
                  <a:srgbClr val="000000"/>
                </a:solidFill>
                <a:latin typeface="+mn-lt"/>
              </a:rPr>
              <a:t>employees are harassing someone else’s employees so who cares; </a:t>
            </a:r>
            <a:endParaRPr lang="en-US" sz="2400" dirty="0" smtClean="0">
              <a:solidFill>
                <a:srgbClr val="000000"/>
              </a:solidFill>
              <a:latin typeface="+mn-lt"/>
            </a:endParaRPr>
          </a:p>
          <a:p>
            <a:pPr marL="463550" lvl="0" indent="-463550">
              <a:buClr>
                <a:schemeClr val="tx1"/>
              </a:buClr>
              <a:buFont typeface="Wingdings" panose="05000000000000000000" pitchFamily="2" charset="2"/>
              <a:buChar char="Ø"/>
            </a:pPr>
            <a:r>
              <a:rPr lang="en-US" sz="2400" dirty="0" smtClean="0">
                <a:solidFill>
                  <a:srgbClr val="000000"/>
                </a:solidFill>
                <a:latin typeface="+mn-lt"/>
              </a:rPr>
              <a:t>It is not our employee who is the harasser; and</a:t>
            </a:r>
            <a:endParaRPr lang="en-US" sz="2400" dirty="0">
              <a:solidFill>
                <a:srgbClr val="000000"/>
              </a:solidFill>
              <a:latin typeface="+mn-lt"/>
            </a:endParaRPr>
          </a:p>
          <a:p>
            <a:pPr marL="463550" lvl="0" indent="-463550">
              <a:buClr>
                <a:schemeClr val="tx1"/>
              </a:buClr>
              <a:buFont typeface="Wingdings" panose="05000000000000000000" pitchFamily="2" charset="2"/>
              <a:buChar char="Ø"/>
            </a:pPr>
            <a:r>
              <a:rPr lang="en-US" sz="2400" dirty="0" smtClean="0">
                <a:solidFill>
                  <a:srgbClr val="000000"/>
                </a:solidFill>
                <a:latin typeface="+mn-lt"/>
              </a:rPr>
              <a:t>The </a:t>
            </a:r>
            <a:r>
              <a:rPr lang="en-US" sz="2400" dirty="0">
                <a:solidFill>
                  <a:srgbClr val="000000"/>
                </a:solidFill>
                <a:latin typeface="+mn-lt"/>
              </a:rPr>
              <a:t>conduct occurred while off duty and off premises.</a:t>
            </a: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a:lnSpc>
                <a:spcPct val="150000"/>
              </a:lnSpc>
              <a:spcBef>
                <a:spcPts val="600"/>
              </a:spcBef>
              <a:spcAft>
                <a:spcPts val="600"/>
              </a:spcAft>
              <a:buClr>
                <a:schemeClr val="tx1"/>
              </a:buClr>
            </a:pPr>
            <a:endParaRPr lang="en-US" sz="2400" dirty="0">
              <a:latin typeface="+mn-lt"/>
            </a:endParaRPr>
          </a:p>
        </p:txBody>
      </p:sp>
    </p:spTree>
    <p:extLst>
      <p:ext uri="{BB962C8B-B14F-4D97-AF65-F5344CB8AC3E}">
        <p14:creationId xmlns:p14="http://schemas.microsoft.com/office/powerpoint/2010/main" val="39587930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16832"/>
            <a:ext cx="8208912" cy="4104456"/>
          </a:xfrm>
        </p:spPr>
        <p:txBody>
          <a:bodyPr>
            <a:noAutofit/>
          </a:bodyPr>
          <a:lstStyle/>
          <a:p>
            <a:pPr marL="457200" lvl="0" indent="-457200" algn="just">
              <a:spcBef>
                <a:spcPts val="0"/>
              </a:spcBef>
              <a:buClr>
                <a:schemeClr val="tx1"/>
              </a:buClr>
              <a:buFont typeface="Wingdings" panose="05000000000000000000" pitchFamily="2" charset="2"/>
              <a:buChar char="Ø"/>
            </a:pPr>
            <a:r>
              <a:rPr lang="en-US" sz="2200" dirty="0">
                <a:solidFill>
                  <a:schemeClr val="bg2">
                    <a:lumMod val="10000"/>
                  </a:schemeClr>
                </a:solidFill>
                <a:latin typeface="+mn-lt"/>
              </a:rPr>
              <a:t>Edward was a </a:t>
            </a:r>
            <a:r>
              <a:rPr lang="en-US" sz="2200" dirty="0" smtClean="0">
                <a:solidFill>
                  <a:schemeClr val="bg2">
                    <a:lumMod val="10000"/>
                  </a:schemeClr>
                </a:solidFill>
                <a:latin typeface="+mn-lt"/>
              </a:rPr>
              <a:t>County </a:t>
            </a:r>
            <a:r>
              <a:rPr lang="en-US" sz="2200" dirty="0">
                <a:solidFill>
                  <a:schemeClr val="bg2">
                    <a:lumMod val="10000"/>
                  </a:schemeClr>
                </a:solidFill>
                <a:latin typeface="+mn-lt"/>
              </a:rPr>
              <a:t>S</a:t>
            </a:r>
            <a:r>
              <a:rPr lang="en-US" sz="2200" dirty="0" smtClean="0">
                <a:solidFill>
                  <a:schemeClr val="bg2">
                    <a:lumMod val="10000"/>
                  </a:schemeClr>
                </a:solidFill>
                <a:latin typeface="+mn-lt"/>
              </a:rPr>
              <a:t>heriff </a:t>
            </a:r>
            <a:r>
              <a:rPr lang="en-US" sz="2200" dirty="0">
                <a:solidFill>
                  <a:schemeClr val="bg2">
                    <a:lumMod val="10000"/>
                  </a:schemeClr>
                </a:solidFill>
                <a:latin typeface="+mn-lt"/>
              </a:rPr>
              <a:t>who hugged all of the female officers, including </a:t>
            </a:r>
            <a:r>
              <a:rPr lang="en-US" sz="2200" dirty="0" smtClean="0">
                <a:solidFill>
                  <a:schemeClr val="bg2">
                    <a:lumMod val="10000"/>
                  </a:schemeClr>
                </a:solidFill>
                <a:latin typeface="+mn-lt"/>
              </a:rPr>
              <a:t>Victoria. Victoria </a:t>
            </a:r>
            <a:r>
              <a:rPr lang="en-US" sz="2200" dirty="0">
                <a:solidFill>
                  <a:schemeClr val="bg2">
                    <a:lumMod val="10000"/>
                  </a:schemeClr>
                </a:solidFill>
                <a:latin typeface="+mn-lt"/>
              </a:rPr>
              <a:t>estimated that over the course of a decade, Edward hugged her over one hundred </a:t>
            </a:r>
            <a:r>
              <a:rPr lang="en-US" sz="2200" dirty="0" smtClean="0">
                <a:solidFill>
                  <a:schemeClr val="bg2">
                    <a:lumMod val="10000"/>
                  </a:schemeClr>
                </a:solidFill>
                <a:latin typeface="+mn-lt"/>
              </a:rPr>
              <a:t>times. </a:t>
            </a:r>
          </a:p>
          <a:p>
            <a:pPr marL="457200" lvl="0" indent="-457200" algn="just">
              <a:spcBef>
                <a:spcPts val="0"/>
              </a:spcBef>
              <a:buClr>
                <a:schemeClr val="tx1"/>
              </a:buClr>
              <a:buFont typeface="Wingdings" panose="05000000000000000000" pitchFamily="2" charset="2"/>
              <a:buChar char="Ø"/>
            </a:pPr>
            <a:r>
              <a:rPr lang="en-US" sz="2200" dirty="0" smtClean="0">
                <a:solidFill>
                  <a:schemeClr val="bg2">
                    <a:lumMod val="10000"/>
                  </a:schemeClr>
                </a:solidFill>
                <a:latin typeface="+mn-lt"/>
              </a:rPr>
              <a:t>At </a:t>
            </a:r>
            <a:r>
              <a:rPr lang="en-US" sz="2200" dirty="0">
                <a:solidFill>
                  <a:schemeClr val="bg2">
                    <a:lumMod val="10000"/>
                  </a:schemeClr>
                </a:solidFill>
                <a:latin typeface="+mn-lt"/>
              </a:rPr>
              <a:t>an awards ceremony, Edward tried to congratulate Victoria on her marriage </a:t>
            </a:r>
            <a:r>
              <a:rPr lang="en-US" sz="2200" dirty="0" smtClean="0">
                <a:solidFill>
                  <a:schemeClr val="bg2">
                    <a:lumMod val="10000"/>
                  </a:schemeClr>
                </a:solidFill>
                <a:latin typeface="+mn-lt"/>
              </a:rPr>
              <a:t>and </a:t>
            </a:r>
            <a:r>
              <a:rPr lang="en-US" sz="2200" dirty="0">
                <a:solidFill>
                  <a:schemeClr val="bg2">
                    <a:lumMod val="10000"/>
                  </a:schemeClr>
                </a:solidFill>
                <a:latin typeface="+mn-lt"/>
              </a:rPr>
              <a:t>partially kissed her on the </a:t>
            </a:r>
            <a:r>
              <a:rPr lang="en-US" sz="2200" dirty="0" smtClean="0">
                <a:solidFill>
                  <a:schemeClr val="bg2">
                    <a:lumMod val="10000"/>
                  </a:schemeClr>
                </a:solidFill>
                <a:latin typeface="+mn-lt"/>
              </a:rPr>
              <a:t>lips.</a:t>
            </a:r>
          </a:p>
          <a:p>
            <a:pPr marL="457200" lvl="0" indent="-457200" algn="just">
              <a:spcBef>
                <a:spcPts val="0"/>
              </a:spcBef>
              <a:buClr>
                <a:schemeClr val="tx1"/>
              </a:buClr>
              <a:buFont typeface="Wingdings" panose="05000000000000000000" pitchFamily="2" charset="2"/>
              <a:buChar char="Ø"/>
            </a:pPr>
            <a:r>
              <a:rPr lang="en-US" sz="2200" dirty="0" smtClean="0">
                <a:solidFill>
                  <a:schemeClr val="bg2">
                    <a:lumMod val="10000"/>
                  </a:schemeClr>
                </a:solidFill>
                <a:latin typeface="+mn-lt"/>
              </a:rPr>
              <a:t>Due </a:t>
            </a:r>
            <a:r>
              <a:rPr lang="en-US" sz="2200" dirty="0">
                <a:solidFill>
                  <a:schemeClr val="bg2">
                    <a:lumMod val="10000"/>
                  </a:schemeClr>
                </a:solidFill>
                <a:latin typeface="+mn-lt"/>
              </a:rPr>
              <a:t>to Edward’s hugs and kiss, Victoria said that she found it difficult to concentrate at work because she was constantly stressed and anxious. She also cried in the work locker room and lost </a:t>
            </a:r>
            <a:r>
              <a:rPr lang="en-US" sz="2200" dirty="0" smtClean="0">
                <a:solidFill>
                  <a:schemeClr val="bg2">
                    <a:lumMod val="10000"/>
                  </a:schemeClr>
                </a:solidFill>
                <a:latin typeface="+mn-lt"/>
              </a:rPr>
              <a:t>sleep. Due </a:t>
            </a:r>
            <a:r>
              <a:rPr lang="en-US" sz="2200" dirty="0">
                <a:solidFill>
                  <a:schemeClr val="bg2">
                    <a:lumMod val="10000"/>
                  </a:schemeClr>
                </a:solidFill>
                <a:latin typeface="+mn-lt"/>
              </a:rPr>
              <a:t>to Edward’s behavior, Victoria sued her employer for sexual </a:t>
            </a:r>
            <a:r>
              <a:rPr lang="en-US" sz="2200" dirty="0" smtClean="0">
                <a:solidFill>
                  <a:schemeClr val="bg2">
                    <a:lumMod val="10000"/>
                  </a:schemeClr>
                </a:solidFill>
                <a:latin typeface="+mn-lt"/>
              </a:rPr>
              <a:t>harassment.</a:t>
            </a:r>
          </a:p>
          <a:p>
            <a:pPr algn="just"/>
            <a:endParaRPr lang="en-US" altLang="en-US" sz="2400" dirty="0">
              <a:latin typeface="+mn-lt"/>
            </a:endParaRP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76064"/>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26</a:t>
            </a:fld>
            <a:endParaRPr lang="en-US" sz="1000" dirty="0">
              <a:solidFill>
                <a:srgbClr val="9C4636">
                  <a:tint val="75000"/>
                </a:srgbClr>
              </a:solidFill>
            </a:endParaRPr>
          </a:p>
        </p:txBody>
      </p:sp>
    </p:spTree>
    <p:extLst>
      <p:ext uri="{BB962C8B-B14F-4D97-AF65-F5344CB8AC3E}">
        <p14:creationId xmlns:p14="http://schemas.microsoft.com/office/powerpoint/2010/main" val="21015543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844824"/>
            <a:ext cx="8208912" cy="4248472"/>
          </a:xfrm>
        </p:spPr>
        <p:txBody>
          <a:bodyPr>
            <a:noAutofit/>
          </a:bodyPr>
          <a:lstStyle/>
          <a:p>
            <a:pPr marL="457200" lvl="0" indent="-457200" algn="just">
              <a:buClr>
                <a:schemeClr val="tx1"/>
              </a:buClr>
              <a:buFont typeface="Wingdings" panose="05000000000000000000" pitchFamily="2" charset="2"/>
              <a:buChar char="Ø"/>
            </a:pPr>
            <a:r>
              <a:rPr lang="en-US" sz="2000" dirty="0">
                <a:solidFill>
                  <a:srgbClr val="000000"/>
                </a:solidFill>
                <a:latin typeface="+mn-lt"/>
              </a:rPr>
              <a:t>David worked at a steel plant with a co-worker named </a:t>
            </a:r>
            <a:r>
              <a:rPr lang="en-US" sz="2000" dirty="0" smtClean="0">
                <a:solidFill>
                  <a:srgbClr val="000000"/>
                </a:solidFill>
                <a:latin typeface="+mn-lt"/>
              </a:rPr>
              <a:t>John. John </a:t>
            </a:r>
            <a:r>
              <a:rPr lang="en-US" sz="2000" dirty="0">
                <a:solidFill>
                  <a:srgbClr val="000000"/>
                </a:solidFill>
                <a:latin typeface="+mn-lt"/>
              </a:rPr>
              <a:t>made sexual comments to David, asking him about his sex life.  </a:t>
            </a:r>
            <a:r>
              <a:rPr lang="en-US" sz="2000" dirty="0" smtClean="0">
                <a:solidFill>
                  <a:srgbClr val="000000"/>
                </a:solidFill>
                <a:latin typeface="+mn-lt"/>
              </a:rPr>
              <a:t>John </a:t>
            </a:r>
            <a:r>
              <a:rPr lang="en-US" sz="2000" dirty="0">
                <a:solidFill>
                  <a:srgbClr val="000000"/>
                </a:solidFill>
                <a:latin typeface="+mn-lt"/>
              </a:rPr>
              <a:t>grabbed David’s rear end on a couple of occasions, remarking that it was “nice” and “firm.” In one instance, John grabbed David by the crotch so hard that it caused </a:t>
            </a:r>
            <a:r>
              <a:rPr lang="en-US" sz="2000" dirty="0" smtClean="0">
                <a:solidFill>
                  <a:srgbClr val="000000"/>
                </a:solidFill>
                <a:latin typeface="+mn-lt"/>
              </a:rPr>
              <a:t>pain. </a:t>
            </a:r>
          </a:p>
          <a:p>
            <a:pPr marL="457200" lvl="0" indent="-457200" algn="just">
              <a:buClr>
                <a:schemeClr val="tx1"/>
              </a:buClr>
              <a:buFont typeface="Wingdings" panose="05000000000000000000" pitchFamily="2" charset="2"/>
              <a:buChar char="Ø"/>
            </a:pPr>
            <a:r>
              <a:rPr lang="en-US" sz="2000" dirty="0" smtClean="0">
                <a:solidFill>
                  <a:srgbClr val="000000"/>
                </a:solidFill>
                <a:latin typeface="+mn-lt"/>
              </a:rPr>
              <a:t>David </a:t>
            </a:r>
            <a:r>
              <a:rPr lang="en-US" sz="2000" dirty="0">
                <a:solidFill>
                  <a:srgbClr val="000000"/>
                </a:solidFill>
                <a:latin typeface="+mn-lt"/>
              </a:rPr>
              <a:t>complained to his manager and HR, and </a:t>
            </a:r>
            <a:r>
              <a:rPr lang="en-US" sz="2000" dirty="0" smtClean="0">
                <a:solidFill>
                  <a:srgbClr val="000000"/>
                </a:solidFill>
                <a:latin typeface="+mn-lt"/>
              </a:rPr>
              <a:t>at his request was </a:t>
            </a:r>
            <a:r>
              <a:rPr lang="en-US" sz="2000" dirty="0">
                <a:solidFill>
                  <a:srgbClr val="000000"/>
                </a:solidFill>
                <a:latin typeface="+mn-lt"/>
              </a:rPr>
              <a:t>transferred to another part of the plant so he would no longer work directly with John. </a:t>
            </a:r>
            <a:endParaRPr lang="en-US" sz="2000" dirty="0" smtClean="0">
              <a:solidFill>
                <a:srgbClr val="000000"/>
              </a:solidFill>
              <a:latin typeface="+mn-lt"/>
            </a:endParaRPr>
          </a:p>
          <a:p>
            <a:pPr marL="457200" lvl="0" indent="-457200" algn="just">
              <a:buClr>
                <a:schemeClr val="tx1"/>
              </a:buClr>
              <a:buFont typeface="Wingdings" panose="05000000000000000000" pitchFamily="2" charset="2"/>
              <a:buChar char="Ø"/>
            </a:pPr>
            <a:r>
              <a:rPr lang="en-US" sz="2000" dirty="0" smtClean="0">
                <a:solidFill>
                  <a:srgbClr val="000000"/>
                </a:solidFill>
                <a:latin typeface="+mn-lt"/>
              </a:rPr>
              <a:t>HR </a:t>
            </a:r>
            <a:r>
              <a:rPr lang="en-US" sz="2000" dirty="0">
                <a:solidFill>
                  <a:srgbClr val="000000"/>
                </a:solidFill>
                <a:latin typeface="+mn-lt"/>
              </a:rPr>
              <a:t>disciplined John for his behavior with a verbal warning, a one-week suspension, a demotion, and requiring him to take a leadership class</a:t>
            </a:r>
            <a:r>
              <a:rPr lang="en-US" sz="2000" dirty="0" smtClean="0">
                <a:solidFill>
                  <a:srgbClr val="000000"/>
                </a:solidFill>
                <a:latin typeface="+mn-lt"/>
              </a:rPr>
              <a:t>.</a:t>
            </a:r>
          </a:p>
          <a:p>
            <a:pPr marL="457200" lvl="0" indent="-457200" algn="just">
              <a:buClr>
                <a:schemeClr val="tx1"/>
              </a:buClr>
              <a:buFont typeface="Wingdings" panose="05000000000000000000" pitchFamily="2" charset="2"/>
              <a:buChar char="Ø"/>
            </a:pPr>
            <a:r>
              <a:rPr lang="en-US" sz="2000" dirty="0" smtClean="0">
                <a:solidFill>
                  <a:srgbClr val="000000"/>
                </a:solidFill>
                <a:latin typeface="+mn-lt"/>
              </a:rPr>
              <a:t>Even </a:t>
            </a:r>
            <a:r>
              <a:rPr lang="en-US" sz="2000" dirty="0">
                <a:solidFill>
                  <a:srgbClr val="000000"/>
                </a:solidFill>
                <a:latin typeface="+mn-lt"/>
              </a:rPr>
              <a:t>though John’s harassment stopped, David still resigned and sued his employer for sexual harassment</a:t>
            </a:r>
            <a:r>
              <a:rPr lang="en-US" sz="2000" dirty="0" smtClean="0">
                <a:solidFill>
                  <a:srgbClr val="000000"/>
                </a:solidFill>
                <a:latin typeface="+mn-lt"/>
              </a:rPr>
              <a:t>.</a:t>
            </a:r>
          </a:p>
          <a:p>
            <a:pPr algn="just"/>
            <a:endParaRPr lang="en-US" altLang="en-US" sz="2000" dirty="0">
              <a:latin typeface="+mn-lt"/>
            </a:endParaRP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04056"/>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27</a:t>
            </a:fld>
            <a:endParaRPr lang="en-US" sz="1000" dirty="0">
              <a:solidFill>
                <a:srgbClr val="9C4636">
                  <a:tint val="75000"/>
                </a:srgbClr>
              </a:solidFill>
            </a:endParaRPr>
          </a:p>
        </p:txBody>
      </p:sp>
    </p:spTree>
    <p:extLst>
      <p:ext uri="{BB962C8B-B14F-4D97-AF65-F5344CB8AC3E}">
        <p14:creationId xmlns:p14="http://schemas.microsoft.com/office/powerpoint/2010/main" val="23545072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1988840"/>
            <a:ext cx="8208912" cy="4536504"/>
          </a:xfrm>
        </p:spPr>
        <p:txBody>
          <a:bodyPr>
            <a:noAutofit/>
          </a:bodyPr>
          <a:lstStyle/>
          <a:p>
            <a:pPr marL="457200" indent="-457200">
              <a:buClr>
                <a:schemeClr val="tx1"/>
              </a:buClr>
              <a:buFont typeface="Wingdings" panose="05000000000000000000" pitchFamily="2" charset="2"/>
              <a:buChar char="Ø"/>
            </a:pPr>
            <a:r>
              <a:rPr lang="en-US" sz="1800" dirty="0">
                <a:solidFill>
                  <a:srgbClr val="000000"/>
                </a:solidFill>
                <a:latin typeface="+mn-lt"/>
              </a:rPr>
              <a:t>Carla works as a licensed heavy equipment operator. Some of her male coworkers think it is fun to tease her. Carla often hears comments like “Watch out, here she comes–that crazy woman driver!” in a joking manner. Also, someone keeps putting a handmade sign on the only port-a-potty at the worksite that says, “Men Only</a:t>
            </a:r>
            <a:r>
              <a:rPr lang="en-US" sz="1800" dirty="0" smtClean="0">
                <a:solidFill>
                  <a:srgbClr val="000000"/>
                </a:solidFill>
                <a:latin typeface="+mn-lt"/>
              </a:rPr>
              <a:t>.”</a:t>
            </a:r>
          </a:p>
          <a:p>
            <a:pPr marL="457200" indent="-457200">
              <a:buClr>
                <a:schemeClr val="tx1"/>
              </a:buClr>
              <a:buFont typeface="Wingdings" panose="05000000000000000000" pitchFamily="2" charset="2"/>
              <a:buChar char="Ø"/>
            </a:pPr>
            <a:r>
              <a:rPr lang="en-US" sz="1800" dirty="0" smtClean="0">
                <a:solidFill>
                  <a:srgbClr val="000000"/>
                </a:solidFill>
                <a:latin typeface="+mn-lt"/>
              </a:rPr>
              <a:t> </a:t>
            </a:r>
            <a:r>
              <a:rPr lang="en-US" sz="1800" dirty="0">
                <a:solidFill>
                  <a:srgbClr val="000000"/>
                </a:solidFill>
                <a:latin typeface="+mn-lt"/>
              </a:rPr>
              <a:t>Some of Carla's other coworkers are strongly opposed to her presence in the traditionally all-male profession. These coworkers have sometimes said things to her like, “You're taking a job away from a man who deserves it,” “You should be home with your kids,” and “What kind of a mother are you?” Also, someone scratched the word “bitch” on Carla's toolbox</a:t>
            </a:r>
            <a:r>
              <a:rPr lang="en-US" sz="1800" dirty="0" smtClean="0">
                <a:solidFill>
                  <a:srgbClr val="000000"/>
                </a:solidFill>
                <a:latin typeface="+mn-lt"/>
              </a:rPr>
              <a:t>.</a:t>
            </a:r>
          </a:p>
          <a:p>
            <a:pPr marL="457200" lvl="0" indent="-457200">
              <a:buClr>
                <a:schemeClr val="tx1"/>
              </a:buClr>
              <a:buFont typeface="Wingdings" panose="05000000000000000000" pitchFamily="2" charset="2"/>
              <a:buChar char="Ø"/>
            </a:pPr>
            <a:r>
              <a:rPr lang="en-US" sz="1800" dirty="0">
                <a:solidFill>
                  <a:srgbClr val="000000"/>
                </a:solidFill>
                <a:latin typeface="+mn-lt"/>
              </a:rPr>
              <a:t>Carla complains about the jokes and other behaviors, and an investigation is conducted. It cannot be determined who defaced Carla's toolbox. Her coworkers are told to stop their behavior or face disciplinary charges. The supervisor speaks with Carla and tells her to come to him immediately if she has any further problems. Carla then finds that someone has urinated in her toolbox.</a:t>
            </a:r>
          </a:p>
          <a:p>
            <a:pPr marL="457200" indent="-457200">
              <a:buClr>
                <a:schemeClr val="tx1"/>
              </a:buClr>
              <a:buFont typeface="Wingdings" panose="05000000000000000000" pitchFamily="2" charset="2"/>
              <a:buChar char="Ø"/>
            </a:pPr>
            <a:endParaRPr lang="en-US" sz="1800" dirty="0">
              <a:solidFill>
                <a:srgbClr val="000000"/>
              </a:solidFill>
              <a:latin typeface="+mn-lt"/>
            </a:endParaRPr>
          </a:p>
          <a:p>
            <a:pPr marL="457200" lvl="0" indent="-457200">
              <a:buClr>
                <a:schemeClr val="tx1"/>
              </a:buClr>
              <a:buFont typeface="Wingdings" panose="05000000000000000000" pitchFamily="2" charset="2"/>
              <a:buChar char="Ø"/>
            </a:pPr>
            <a:endParaRPr lang="en-US" sz="2000" dirty="0">
              <a:solidFill>
                <a:srgbClr val="000000"/>
              </a:solidFill>
              <a:latin typeface="+mn-lt"/>
            </a:endParaRPr>
          </a:p>
        </p:txBody>
      </p:sp>
      <p:sp>
        <p:nvSpPr>
          <p:cNvPr id="2" name="Title 1"/>
          <p:cNvSpPr>
            <a:spLocks noGrp="1"/>
          </p:cNvSpPr>
          <p:nvPr>
            <p:ph type="ctrTitle"/>
          </p:nvPr>
        </p:nvSpPr>
        <p:spPr>
          <a:xfrm>
            <a:off x="467544" y="1412776"/>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26708508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916832"/>
            <a:ext cx="8208912" cy="4464496"/>
          </a:xfrm>
        </p:spPr>
        <p:txBody>
          <a:bodyPr>
            <a:noAutofit/>
          </a:bodyPr>
          <a:lstStyle/>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a:solidFill>
                  <a:schemeClr val="bg2">
                    <a:lumMod val="10000"/>
                  </a:schemeClr>
                </a:solidFill>
                <a:latin typeface="+mn-lt"/>
              </a:rPr>
              <a:t>Susan likes to tell dirty stories.  In fairness to everyone in her department, she always announces when she is going to tell a story so employees can excuse themselves if they wish.  After one particularly graphic tale, Lawrence and Michael report her to HR.</a:t>
            </a:r>
          </a:p>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a:solidFill>
                  <a:schemeClr val="bg2">
                    <a:lumMod val="10000"/>
                  </a:schemeClr>
                </a:solidFill>
                <a:latin typeface="+mn-lt"/>
              </a:rPr>
              <a:t>After a good talking to, Susan returns to the office and tells Lawrence and Michael that she is sorry she upset them, but she reminds them that she always gives her employees a chance to leave the room.  </a:t>
            </a:r>
            <a:endParaRPr lang="en-US" altLang="en-US" sz="2200" dirty="0" smtClean="0">
              <a:solidFill>
                <a:schemeClr val="bg2">
                  <a:lumMod val="10000"/>
                </a:schemeClr>
              </a:solidFill>
              <a:latin typeface="+mn-lt"/>
            </a:endParaRPr>
          </a:p>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smtClean="0">
                <a:solidFill>
                  <a:schemeClr val="bg2">
                    <a:lumMod val="10000"/>
                  </a:schemeClr>
                </a:solidFill>
                <a:latin typeface="+mn-lt"/>
              </a:rPr>
              <a:t>She </a:t>
            </a:r>
            <a:r>
              <a:rPr lang="en-US" altLang="en-US" sz="2200" dirty="0">
                <a:solidFill>
                  <a:schemeClr val="bg2">
                    <a:lumMod val="10000"/>
                  </a:schemeClr>
                </a:solidFill>
                <a:latin typeface="+mn-lt"/>
              </a:rPr>
              <a:t>also says that to keep from upsetting them in the future, she will just talk to everyone in the department about work and nothing else.  She says she will do her socializing with the women, who seem to be a better fit with her.  She also stops giving the men work opportunities.  </a:t>
            </a: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76064"/>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29</a:t>
            </a:fld>
            <a:endParaRPr lang="en-US" sz="1000" dirty="0">
              <a:solidFill>
                <a:srgbClr val="9C4636">
                  <a:tint val="75000"/>
                </a:srgbClr>
              </a:solidFill>
            </a:endParaRPr>
          </a:p>
        </p:txBody>
      </p:sp>
    </p:spTree>
    <p:extLst>
      <p:ext uri="{BB962C8B-B14F-4D97-AF65-F5344CB8AC3E}">
        <p14:creationId xmlns:p14="http://schemas.microsoft.com/office/powerpoint/2010/main" val="86617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64904"/>
            <a:ext cx="8280920" cy="4104456"/>
          </a:xfrm>
        </p:spPr>
        <p:txBody>
          <a:bodyPr numCol="2">
            <a:normAutofit fontScale="92500" lnSpcReduction="20000"/>
          </a:bodyPr>
          <a:lstStyle/>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Race </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Color</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Religion </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Creed</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Sex</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National Origin</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Disability</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Age</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Genetic Information</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Ancestry</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Military status</a:t>
            </a:r>
          </a:p>
          <a:p>
            <a:pPr marL="461963" indent="-461963" eaLnBrk="1" hangingPunct="1">
              <a:buClr>
                <a:schemeClr val="tx1"/>
              </a:buClr>
              <a:buFont typeface="Wingdings" pitchFamily="2" charset="2"/>
              <a:buChar char="Ø"/>
            </a:pPr>
            <a:endParaRPr lang="en-US" altLang="en-US" sz="3600" dirty="0" smtClean="0">
              <a:solidFill>
                <a:schemeClr val="bg2">
                  <a:lumMod val="10000"/>
                </a:schemeClr>
              </a:solidFill>
              <a:latin typeface="+mn-lt"/>
              <a:ea typeface="Verdana" pitchFamily="34" charset="0"/>
              <a:cs typeface="Verdana" pitchFamily="34" charset="0"/>
            </a:endParaRPr>
          </a:p>
          <a:p>
            <a:pPr marL="1604963" lvl="2" indent="-461963" eaLnBrk="1" hangingPunct="1">
              <a:buClr>
                <a:schemeClr val="tx1"/>
              </a:buClr>
              <a:buFont typeface="Wingdings" pitchFamily="2" charset="2"/>
              <a:buChar char="Ø"/>
            </a:pPr>
            <a:endParaRPr lang="en-US" altLang="en-US" sz="3600" dirty="0" smtClean="0">
              <a:solidFill>
                <a:schemeClr val="bg2">
                  <a:lumMod val="10000"/>
                </a:schemeClr>
              </a:solidFill>
              <a:latin typeface="+mn-lt"/>
              <a:ea typeface="Verdana" pitchFamily="34" charset="0"/>
              <a:cs typeface="Verdana" pitchFamily="34" charset="0"/>
            </a:endParaRPr>
          </a:p>
          <a:p>
            <a:pPr lvl="4" indent="0" eaLnBrk="1" hangingPunct="1">
              <a:buClr>
                <a:schemeClr val="tx1"/>
              </a:buClr>
              <a:buNone/>
            </a:pPr>
            <a:r>
              <a:rPr lang="en-US" altLang="en-US" sz="3600" dirty="0" smtClean="0">
                <a:solidFill>
                  <a:schemeClr val="bg2">
                    <a:lumMod val="10000"/>
                  </a:schemeClr>
                </a:solidFill>
                <a:latin typeface="+mn-lt"/>
                <a:ea typeface="Verdana" pitchFamily="34" charset="0"/>
                <a:cs typeface="Verdana" pitchFamily="34" charset="0"/>
              </a:rPr>
              <a:t>	</a:t>
            </a:r>
            <a:endParaRPr lang="en-US" dirty="0"/>
          </a:p>
        </p:txBody>
      </p:sp>
      <p:sp>
        <p:nvSpPr>
          <p:cNvPr id="3" name="Title 2"/>
          <p:cNvSpPr>
            <a:spLocks noGrp="1"/>
          </p:cNvSpPr>
          <p:nvPr>
            <p:ph type="ctrTitle"/>
          </p:nvPr>
        </p:nvSpPr>
        <p:spPr>
          <a:xfrm>
            <a:off x="323528" y="1484784"/>
            <a:ext cx="8496944" cy="864096"/>
          </a:xfrm>
        </p:spPr>
        <p:txBody>
          <a:bodyPr/>
          <a:lstStyle/>
          <a:p>
            <a:pPr algn="ctr">
              <a:defRPr/>
            </a:pPr>
            <a:r>
              <a:rPr lang="en-US" sz="3000" b="1" cap="small" dirty="0" smtClean="0">
                <a:latin typeface="+mj-lt"/>
              </a:rPr>
              <a:t>Protected Classes </a:t>
            </a:r>
            <a:r>
              <a:rPr lang="en-US" sz="3000" b="1" cap="small" dirty="0" smtClean="0">
                <a:latin typeface="+mj-lt"/>
              </a:rPr>
              <a:t>Under Federal, State </a:t>
            </a:r>
            <a:r>
              <a:rPr lang="en-US" sz="3000" b="1" cap="small" dirty="0" smtClean="0">
                <a:latin typeface="+mj-lt"/>
              </a:rPr>
              <a:t>And Local Laws</a:t>
            </a:r>
            <a:endParaRPr lang="en-US" sz="30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a:t>
            </a:fld>
            <a:endParaRPr lang="en-US" sz="1000" dirty="0">
              <a:solidFill>
                <a:srgbClr val="9C4636">
                  <a:tint val="75000"/>
                </a:srgbClr>
              </a:solidFill>
            </a:endParaRPr>
          </a:p>
        </p:txBody>
      </p:sp>
    </p:spTree>
    <p:extLst>
      <p:ext uri="{BB962C8B-B14F-4D97-AF65-F5344CB8AC3E}">
        <p14:creationId xmlns:p14="http://schemas.microsoft.com/office/powerpoint/2010/main" val="32233945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1916832"/>
            <a:ext cx="8208911" cy="4392488"/>
          </a:xfrm>
        </p:spPr>
        <p:txBody>
          <a:bodyPr>
            <a:noAutofit/>
          </a:bodyPr>
          <a:lstStyle/>
          <a:p>
            <a:pPr marL="457200" lvl="0" indent="-457200">
              <a:buClr>
                <a:schemeClr val="tx1"/>
              </a:buClr>
              <a:buFont typeface="Wingdings" panose="05000000000000000000" pitchFamily="2" charset="2"/>
              <a:buChar char="Ø"/>
            </a:pPr>
            <a:r>
              <a:rPr lang="en-US" sz="2400" dirty="0" smtClean="0">
                <a:solidFill>
                  <a:srgbClr val="000000"/>
                </a:solidFill>
                <a:latin typeface="+mn-lt"/>
              </a:rPr>
              <a:t>Fox had a neurological disorder called Tourette’s and he also had OCD. He took medications for both.</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He worked at Costco as a Cashier and Greeter.</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As part of his Tourette’s he would often touch the floor before moving and would cough in order to stop himself from swearing.</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His co-workers teased him about his behavior.</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When he bent down they would say “hut-hut-hut” and mimic his tics.</a:t>
            </a:r>
          </a:p>
          <a:p>
            <a:pPr marL="457200" indent="-457200">
              <a:buClr>
                <a:schemeClr val="tx1"/>
              </a:buClr>
              <a:buFont typeface="Wingdings" panose="05000000000000000000" pitchFamily="2" charset="2"/>
              <a:buChar char="Ø"/>
            </a:pPr>
            <a:r>
              <a:rPr lang="en-US" sz="2400" dirty="0" smtClean="0">
                <a:solidFill>
                  <a:srgbClr val="000000"/>
                </a:solidFill>
                <a:latin typeface="+mn-lt"/>
              </a:rPr>
              <a:t>Does Fox have a good claim?</a:t>
            </a: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p:txBody>
      </p:sp>
      <p:sp>
        <p:nvSpPr>
          <p:cNvPr id="2" name="Title 1"/>
          <p:cNvSpPr>
            <a:spLocks noGrp="1"/>
          </p:cNvSpPr>
          <p:nvPr>
            <p:ph type="ctrTitle"/>
          </p:nvPr>
        </p:nvSpPr>
        <p:spPr>
          <a:xfrm>
            <a:off x="467544" y="1412777"/>
            <a:ext cx="8280920" cy="432048"/>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31391063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060848"/>
            <a:ext cx="8280919" cy="4104456"/>
          </a:xfrm>
        </p:spPr>
        <p:txBody>
          <a:bodyPr>
            <a:noAutofit/>
          </a:bodyPr>
          <a:lstStyle/>
          <a:p>
            <a:pPr marL="457200" lvl="0" indent="-457200">
              <a:buClr>
                <a:schemeClr val="tx1"/>
              </a:buClr>
              <a:buFont typeface="Wingdings" panose="05000000000000000000" pitchFamily="2" charset="2"/>
              <a:buChar char="Ø"/>
            </a:pPr>
            <a:r>
              <a:rPr lang="en-US" sz="2000" dirty="0" smtClean="0">
                <a:solidFill>
                  <a:srgbClr val="000000"/>
                </a:solidFill>
                <a:latin typeface="+mn-lt"/>
              </a:rPr>
              <a:t>Prado worked as a Caseworker in Ohio.</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During her probationary period, she claimed her supervisor and co-workers made fun of her accent and mimicked the way she said “R.” </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She claimed her co-workers would make grunting and pig noises when she was on the phone with Spanish speaking clients.</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Prado also alleged that her supervisor encouraged an employee to come into her cube and pass gas; </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She claimed she was intentionally given the wrong directions to a client’s home and that her co-workers made fun of her clothing and jewelry.</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Does Prado have a good claim?</a:t>
            </a:r>
            <a:endParaRPr lang="en-US" sz="2000" dirty="0">
              <a:solidFill>
                <a:srgbClr val="000000"/>
              </a:solidFill>
              <a:latin typeface="+mn-lt"/>
            </a:endParaRPr>
          </a:p>
        </p:txBody>
      </p:sp>
      <p:sp>
        <p:nvSpPr>
          <p:cNvPr id="2" name="Title 1"/>
          <p:cNvSpPr>
            <a:spLocks noGrp="1"/>
          </p:cNvSpPr>
          <p:nvPr>
            <p:ph type="ctrTitle"/>
          </p:nvPr>
        </p:nvSpPr>
        <p:spPr>
          <a:xfrm>
            <a:off x="467544" y="1484785"/>
            <a:ext cx="8208912" cy="432048"/>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42160412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132856"/>
            <a:ext cx="8208912" cy="4104456"/>
          </a:xfrm>
        </p:spPr>
        <p:txBody>
          <a:bodyPr>
            <a:noAutofit/>
          </a:bodyPr>
          <a:lstStyle/>
          <a:p>
            <a:pPr marL="457200" lvl="0" indent="-457200">
              <a:buClr>
                <a:schemeClr val="tx1"/>
              </a:buClr>
              <a:buFont typeface="Wingdings" panose="05000000000000000000" pitchFamily="2" charset="2"/>
              <a:buChar char="Ø"/>
            </a:pPr>
            <a:r>
              <a:rPr lang="en-US" sz="2400" dirty="0" smtClean="0">
                <a:solidFill>
                  <a:srgbClr val="000000"/>
                </a:solidFill>
                <a:latin typeface="+mn-lt"/>
              </a:rPr>
              <a:t>Smith worked at a gourmet butcher shop</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Male co-workers grabbed his genitals and rear end, one co-worker reached down his pants;</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Employees mimicked oral and anal sex towards  Smith and each other;</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Smith’s supervisor not only knew about the behavior but participated in it;</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Smith’s co-workers also said “go back to Africa” and called him names.</a:t>
            </a:r>
          </a:p>
          <a:p>
            <a:pPr marL="1200150" lvl="1" indent="-457200">
              <a:buClr>
                <a:schemeClr val="tx1"/>
              </a:buClr>
              <a:buFont typeface="Wingdings" panose="05000000000000000000" pitchFamily="2" charset="2"/>
              <a:buChar char="Ø"/>
            </a:pPr>
            <a:endParaRPr lang="en-US" sz="2400" dirty="0" smtClean="0">
              <a:solidFill>
                <a:srgbClr val="000000"/>
              </a:solidFill>
              <a:latin typeface="+mn-lt"/>
            </a:endParaRPr>
          </a:p>
          <a:p>
            <a:pPr marL="1200150" lvl="1" indent="-457200">
              <a:buClr>
                <a:schemeClr val="tx1"/>
              </a:buClr>
              <a:buFont typeface="Wingdings" panose="05000000000000000000" pitchFamily="2" charset="2"/>
              <a:buChar char="Ø"/>
            </a:pPr>
            <a:endParaRPr lang="en-US" sz="2400" dirty="0">
              <a:solidFill>
                <a:srgbClr val="000000"/>
              </a:solidFill>
              <a:latin typeface="+mn-lt"/>
            </a:endParaRPr>
          </a:p>
        </p:txBody>
      </p:sp>
      <p:sp>
        <p:nvSpPr>
          <p:cNvPr id="2" name="Title 1"/>
          <p:cNvSpPr>
            <a:spLocks noGrp="1"/>
          </p:cNvSpPr>
          <p:nvPr>
            <p:ph type="ctrTitle"/>
          </p:nvPr>
        </p:nvSpPr>
        <p:spPr>
          <a:xfrm>
            <a:off x="467544" y="1412776"/>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26992130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132856"/>
            <a:ext cx="8208912" cy="4104456"/>
          </a:xfrm>
        </p:spPr>
        <p:txBody>
          <a:bodyPr>
            <a:noAutofit/>
          </a:bodyPr>
          <a:lstStyle/>
          <a:p>
            <a:pPr marL="457200" lvl="0" indent="-457200">
              <a:buClr>
                <a:schemeClr val="tx1"/>
              </a:buClr>
              <a:buFont typeface="Wingdings" panose="05000000000000000000" pitchFamily="2" charset="2"/>
              <a:buChar char="Ø"/>
            </a:pPr>
            <a:r>
              <a:rPr lang="en-US" sz="2400" dirty="0" smtClean="0">
                <a:solidFill>
                  <a:srgbClr val="000000"/>
                </a:solidFill>
                <a:latin typeface="+mn-lt"/>
              </a:rPr>
              <a:t>After Smith filed a complaint with the EEOC, the supervisor told the co-workers to stop “goofing off” and quit the “horseplay.”</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Smith’s co-workers then started banging their cleavers menacingly at him and passed by him with large knives pointed in his direction; </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He discovered his car had a cracked windshield and slashed tires.</a:t>
            </a:r>
            <a:endParaRPr lang="en-US" sz="2400" dirty="0">
              <a:solidFill>
                <a:srgbClr val="000000"/>
              </a:solidFill>
              <a:latin typeface="+mn-lt"/>
            </a:endParaRPr>
          </a:p>
        </p:txBody>
      </p:sp>
      <p:sp>
        <p:nvSpPr>
          <p:cNvPr id="2" name="Title 1"/>
          <p:cNvSpPr>
            <a:spLocks noGrp="1"/>
          </p:cNvSpPr>
          <p:nvPr>
            <p:ph type="ctrTitle"/>
          </p:nvPr>
        </p:nvSpPr>
        <p:spPr>
          <a:xfrm>
            <a:off x="467544" y="1412776"/>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41914602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916832"/>
            <a:ext cx="8208912" cy="4464496"/>
          </a:xfrm>
        </p:spPr>
        <p:txBody>
          <a:bodyPr>
            <a:noAutofit/>
          </a:bodyPr>
          <a:lstStyle/>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a:solidFill>
                  <a:schemeClr val="bg2">
                    <a:lumMod val="10000"/>
                  </a:schemeClr>
                </a:solidFill>
                <a:latin typeface="+mn-lt"/>
              </a:rPr>
              <a:t>Susan likes to tell dirty stories.  In fairness to everyone in her department, she always announces when she is going to tell a story so employees can excuse themselves if they wish.  After one particularly graphic tale, Lawrence and Michael report her to HR.</a:t>
            </a:r>
          </a:p>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a:solidFill>
                  <a:schemeClr val="bg2">
                    <a:lumMod val="10000"/>
                  </a:schemeClr>
                </a:solidFill>
                <a:latin typeface="+mn-lt"/>
              </a:rPr>
              <a:t>After a good talking to, Susan returns to the office and tells Lawrence and Michael that she is sorry she upset them, but she reminds them that she always gives her employees a chance to leave the room.  </a:t>
            </a:r>
            <a:endParaRPr lang="en-US" altLang="en-US" sz="2200" dirty="0" smtClean="0">
              <a:solidFill>
                <a:schemeClr val="bg2">
                  <a:lumMod val="10000"/>
                </a:schemeClr>
              </a:solidFill>
              <a:latin typeface="+mn-lt"/>
            </a:endParaRPr>
          </a:p>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smtClean="0">
                <a:solidFill>
                  <a:schemeClr val="bg2">
                    <a:lumMod val="10000"/>
                  </a:schemeClr>
                </a:solidFill>
                <a:latin typeface="+mn-lt"/>
              </a:rPr>
              <a:t>She </a:t>
            </a:r>
            <a:r>
              <a:rPr lang="en-US" altLang="en-US" sz="2200" dirty="0">
                <a:solidFill>
                  <a:schemeClr val="bg2">
                    <a:lumMod val="10000"/>
                  </a:schemeClr>
                </a:solidFill>
                <a:latin typeface="+mn-lt"/>
              </a:rPr>
              <a:t>also says that to keep from upsetting them in the future, she will just talk to everyone in the department about work and nothing else.  She says she will do her socializing with the women, who seem to be a better fit with her.  She also stops giving the men work opportunities.  </a:t>
            </a: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76064"/>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34</a:t>
            </a:fld>
            <a:endParaRPr lang="en-US" sz="1000" dirty="0">
              <a:solidFill>
                <a:srgbClr val="9C4636">
                  <a:tint val="75000"/>
                </a:srgbClr>
              </a:solidFill>
            </a:endParaRPr>
          </a:p>
        </p:txBody>
      </p:sp>
    </p:spTree>
    <p:extLst>
      <p:ext uri="{BB962C8B-B14F-4D97-AF65-F5344CB8AC3E}">
        <p14:creationId xmlns:p14="http://schemas.microsoft.com/office/powerpoint/2010/main" val="18138182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060848"/>
            <a:ext cx="8064896" cy="3888432"/>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600" dirty="0">
                <a:solidFill>
                  <a:schemeClr val="bg2">
                    <a:lumMod val="10000"/>
                  </a:schemeClr>
                </a:solidFill>
                <a:latin typeface="+mn-lt"/>
              </a:rPr>
              <a:t>Don’t engage in the conduct (don’t even think about engaging in the conduct</a:t>
            </a:r>
            <a:r>
              <a:rPr lang="en-US" altLang="en-US" sz="2600" dirty="0" smtClean="0">
                <a:solidFill>
                  <a:schemeClr val="bg2">
                    <a:lumMod val="10000"/>
                  </a:schemeClr>
                </a:solidFill>
                <a:latin typeface="+mn-lt"/>
              </a:rPr>
              <a:t>):</a:t>
            </a:r>
            <a:endParaRPr lang="en-US" altLang="en-US" sz="2600" dirty="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If </a:t>
            </a:r>
            <a:r>
              <a:rPr lang="en-US" altLang="en-US" sz="2600" dirty="0">
                <a:solidFill>
                  <a:schemeClr val="bg2">
                    <a:lumMod val="10000"/>
                  </a:schemeClr>
                </a:solidFill>
                <a:latin typeface="+mn-lt"/>
              </a:rPr>
              <a:t>you are </a:t>
            </a:r>
            <a:r>
              <a:rPr lang="en-US" altLang="en-US" sz="2600" b="1" dirty="0">
                <a:solidFill>
                  <a:schemeClr val="bg2">
                    <a:lumMod val="10000"/>
                  </a:schemeClr>
                </a:solidFill>
                <a:latin typeface="+mn-lt"/>
              </a:rPr>
              <a:t>subject</a:t>
            </a:r>
            <a:r>
              <a:rPr lang="en-US" altLang="en-US" sz="2600" dirty="0">
                <a:solidFill>
                  <a:schemeClr val="bg2">
                    <a:lumMod val="10000"/>
                  </a:schemeClr>
                </a:solidFill>
                <a:latin typeface="+mn-lt"/>
              </a:rPr>
              <a:t> to the conduct say something if you are comfortable doing so, but more importantly, report the </a:t>
            </a:r>
            <a:r>
              <a:rPr lang="en-US" altLang="en-US" sz="2600" dirty="0" smtClean="0">
                <a:solidFill>
                  <a:schemeClr val="bg2">
                    <a:lumMod val="10000"/>
                  </a:schemeClr>
                </a:solidFill>
                <a:latin typeface="+mn-lt"/>
              </a:rPr>
              <a:t>behavior.</a:t>
            </a:r>
            <a:endParaRPr lang="en-US" altLang="en-US" sz="2600" dirty="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If </a:t>
            </a:r>
            <a:r>
              <a:rPr lang="en-US" altLang="en-US" sz="2600" dirty="0">
                <a:solidFill>
                  <a:schemeClr val="bg2">
                    <a:lumMod val="10000"/>
                  </a:schemeClr>
                </a:solidFill>
                <a:latin typeface="+mn-lt"/>
              </a:rPr>
              <a:t>you </a:t>
            </a:r>
            <a:r>
              <a:rPr lang="en-US" altLang="en-US" sz="2600" b="1" dirty="0">
                <a:solidFill>
                  <a:schemeClr val="bg2">
                    <a:lumMod val="10000"/>
                  </a:schemeClr>
                </a:solidFill>
                <a:latin typeface="+mn-lt"/>
              </a:rPr>
              <a:t>witness</a:t>
            </a:r>
            <a:r>
              <a:rPr lang="en-US" altLang="en-US" sz="2600" dirty="0">
                <a:solidFill>
                  <a:schemeClr val="bg2">
                    <a:lumMod val="10000"/>
                  </a:schemeClr>
                </a:solidFill>
                <a:latin typeface="+mn-lt"/>
              </a:rPr>
              <a:t> the conduct, say something and report the </a:t>
            </a:r>
            <a:r>
              <a:rPr lang="en-US" altLang="en-US" sz="2600" dirty="0" smtClean="0">
                <a:solidFill>
                  <a:schemeClr val="bg2">
                    <a:lumMod val="10000"/>
                  </a:schemeClr>
                </a:solidFill>
                <a:latin typeface="+mn-lt"/>
              </a:rPr>
              <a:t>behavior.</a:t>
            </a:r>
          </a:p>
          <a:p>
            <a:pPr>
              <a:lnSpc>
                <a:spcPct val="80000"/>
              </a:lnSpc>
              <a:spcBef>
                <a:spcPts val="600"/>
              </a:spcBef>
              <a:spcAft>
                <a:spcPts val="1200"/>
              </a:spcAft>
            </a:pPr>
            <a:endParaRPr lang="en-US" altLang="en-US" sz="26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600" dirty="0">
              <a:solidFill>
                <a:schemeClr val="bg2">
                  <a:lumMod val="10000"/>
                </a:schemeClr>
              </a:solidFill>
              <a:latin typeface="+mn-lt"/>
            </a:endParaRPr>
          </a:p>
        </p:txBody>
      </p:sp>
      <p:sp>
        <p:nvSpPr>
          <p:cNvPr id="3" name="Title 2"/>
          <p:cNvSpPr>
            <a:spLocks noGrp="1"/>
          </p:cNvSpPr>
          <p:nvPr>
            <p:ph type="ctrTitle"/>
          </p:nvPr>
        </p:nvSpPr>
        <p:spPr>
          <a:xfrm>
            <a:off x="827584" y="1412776"/>
            <a:ext cx="7560840" cy="504056"/>
          </a:xfrm>
        </p:spPr>
        <p:txBody>
          <a:bodyPr/>
          <a:lstStyle/>
          <a:p>
            <a:pPr algn="ctr">
              <a:defRPr/>
            </a:pPr>
            <a:r>
              <a:rPr lang="en-US" sz="3200" b="1" cap="small" dirty="0" smtClean="0">
                <a:latin typeface="+mn-lt"/>
              </a:rPr>
              <a:t>Employees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35</a:t>
            </a:fld>
            <a:endParaRPr lang="en-US" sz="1000">
              <a:solidFill>
                <a:srgbClr val="9C4636">
                  <a:tint val="75000"/>
                </a:srgbClr>
              </a:solidFill>
            </a:endParaRPr>
          </a:p>
        </p:txBody>
      </p:sp>
    </p:spTree>
    <p:extLst>
      <p:ext uri="{BB962C8B-B14F-4D97-AF65-F5344CB8AC3E}">
        <p14:creationId xmlns:p14="http://schemas.microsoft.com/office/powerpoint/2010/main" val="1577773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1712913" y="2362200"/>
            <a:ext cx="5938837" cy="3544888"/>
          </a:xfrm>
        </p:spPr>
        <p:txBody>
          <a:bodyPr rtlCol="0"/>
          <a:lstStyle/>
          <a:p>
            <a:pPr algn="ctr" eaLnBrk="1" fontAlgn="auto" hangingPunct="1">
              <a:spcAft>
                <a:spcPts val="0"/>
              </a:spcAft>
              <a:buFont typeface="Arial"/>
              <a:buNone/>
              <a:defRPr/>
            </a:pPr>
            <a:r>
              <a:rPr lang="en-US" sz="6000" b="1" dirty="0" smtClean="0">
                <a:solidFill>
                  <a:srgbClr val="9C4636"/>
                </a:solidFill>
                <a:latin typeface="+mj-lt"/>
              </a:rPr>
              <a:t>QUESTIONS?</a:t>
            </a:r>
          </a:p>
          <a:p>
            <a:pPr algn="ctr" eaLnBrk="1" fontAlgn="auto" hangingPunct="1">
              <a:spcAft>
                <a:spcPts val="0"/>
              </a:spcAft>
              <a:buFont typeface="Arial"/>
              <a:buNone/>
              <a:defRPr/>
            </a:pPr>
            <a:endParaRPr lang="en-US" sz="4000" b="1" dirty="0" smtClean="0">
              <a:solidFill>
                <a:schemeClr val="tx2">
                  <a:lumMod val="50000"/>
                </a:schemeClr>
              </a:solidFill>
            </a:endParaRPr>
          </a:p>
          <a:p>
            <a:pPr algn="ctr" eaLnBrk="1" fontAlgn="auto" hangingPunct="1">
              <a:spcAft>
                <a:spcPts val="0"/>
              </a:spcAft>
              <a:buFont typeface="Arial"/>
              <a:buNone/>
              <a:defRPr/>
            </a:pPr>
            <a:r>
              <a:rPr lang="en-US" sz="4800" b="1" dirty="0" smtClean="0">
                <a:solidFill>
                  <a:schemeClr val="tx2">
                    <a:lumMod val="50000"/>
                  </a:schemeClr>
                </a:solidFill>
                <a:latin typeface="+mj-lt"/>
              </a:rPr>
              <a:t>Thank you.</a:t>
            </a:r>
          </a:p>
          <a:p>
            <a:pPr algn="ctr" eaLnBrk="1" fontAlgn="auto" hangingPunct="1">
              <a:spcAft>
                <a:spcPts val="0"/>
              </a:spcAft>
              <a:buFont typeface="Arial"/>
              <a:buNone/>
              <a:defRPr/>
            </a:pPr>
            <a:endParaRPr lang="en-US" sz="6000" b="1" dirty="0">
              <a:solidFill>
                <a:srgbClr val="9C4636"/>
              </a:solidFill>
            </a:endParaRPr>
          </a:p>
          <a:p>
            <a:pPr algn="ctr" eaLnBrk="1" fontAlgn="auto" hangingPunct="1">
              <a:spcAft>
                <a:spcPts val="0"/>
              </a:spcAft>
              <a:buFont typeface="Arial"/>
              <a:buNone/>
              <a:defRPr/>
            </a:pPr>
            <a:endParaRPr lang="en-US" sz="6000" b="1" dirty="0">
              <a:solidFill>
                <a:srgbClr val="9C4636"/>
              </a:solidFill>
            </a:endParaRPr>
          </a:p>
        </p:txBody>
      </p:sp>
      <p:sp>
        <p:nvSpPr>
          <p:cNvPr id="5" name="Slide Number Placeholder 4"/>
          <p:cNvSpPr>
            <a:spLocks noGrp="1"/>
          </p:cNvSpPr>
          <p:nvPr>
            <p:ph type="sldNum" sz="quarter" idx="12"/>
          </p:nvPr>
        </p:nvSpPr>
        <p:spPr/>
        <p:txBody>
          <a:bodyPr/>
          <a:lstStyle/>
          <a:p>
            <a:pPr>
              <a:defRPr/>
            </a:pPr>
            <a:fld id="{D4ECDE57-1DF7-4539-84B8-967C309E87DF}" type="slidenum">
              <a:rPr lang="en-US" sz="1000" smtClean="0">
                <a:solidFill>
                  <a:srgbClr val="9C4636">
                    <a:tint val="75000"/>
                  </a:srgbClr>
                </a:solidFill>
              </a:rPr>
              <a:pPr>
                <a:defRPr/>
              </a:pPr>
              <a:t>36</a:t>
            </a:fld>
            <a:endParaRPr lang="en-US" sz="1000" dirty="0">
              <a:solidFill>
                <a:srgbClr val="9C4636">
                  <a:tint val="75000"/>
                </a:srgbClr>
              </a:solidFill>
            </a:endParaRPr>
          </a:p>
        </p:txBody>
      </p:sp>
    </p:spTree>
    <p:extLst>
      <p:ext uri="{BB962C8B-B14F-4D97-AF65-F5344CB8AC3E}">
        <p14:creationId xmlns:p14="http://schemas.microsoft.com/office/powerpoint/2010/main" val="1841397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700808"/>
            <a:ext cx="8001000" cy="3810000"/>
          </a:xfrm>
        </p:spPr>
        <p:txBody>
          <a:bodyPr>
            <a:normAutofit fontScale="92500" lnSpcReduction="20000"/>
          </a:bodyPr>
          <a:lstStyle/>
          <a:p>
            <a:pPr marL="4572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Employees are protected if they engage in </a:t>
            </a:r>
            <a:r>
              <a:rPr lang="en-US" sz="2800" dirty="0" smtClean="0">
                <a:solidFill>
                  <a:srgbClr val="000000"/>
                </a:solidFill>
                <a:latin typeface="+mn-lt"/>
              </a:rPr>
              <a:t>“protected </a:t>
            </a:r>
            <a:r>
              <a:rPr lang="en-US" sz="2800" dirty="0">
                <a:solidFill>
                  <a:srgbClr val="000000"/>
                </a:solidFill>
                <a:latin typeface="+mn-lt"/>
              </a:rPr>
              <a:t>activity</a:t>
            </a:r>
            <a:r>
              <a:rPr lang="en-US" sz="2800" dirty="0" smtClean="0">
                <a:solidFill>
                  <a:srgbClr val="000000"/>
                </a:solidFill>
                <a:latin typeface="+mn-lt"/>
              </a:rPr>
              <a:t>,” </a:t>
            </a:r>
            <a:r>
              <a:rPr lang="en-US" sz="2800" dirty="0">
                <a:solidFill>
                  <a:srgbClr val="000000"/>
                </a:solidFill>
                <a:latin typeface="+mn-lt"/>
              </a:rPr>
              <a:t>which includes:  </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Opposing a practice believed to be unlawful discrimination;</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Communicating with a supervisor about discrimination or harassment;</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Participating in an employment discrimination proceeding; or</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Requesting a reasonable </a:t>
            </a:r>
            <a:r>
              <a:rPr lang="en-US" sz="2800" dirty="0" smtClean="0">
                <a:solidFill>
                  <a:srgbClr val="000000"/>
                </a:solidFill>
                <a:latin typeface="+mn-lt"/>
              </a:rPr>
              <a:t>accommodation. </a:t>
            </a:r>
            <a:endParaRPr lang="en-US" dirty="0"/>
          </a:p>
        </p:txBody>
      </p:sp>
      <p:sp>
        <p:nvSpPr>
          <p:cNvPr id="3" name="Title 2"/>
          <p:cNvSpPr>
            <a:spLocks noGrp="1"/>
          </p:cNvSpPr>
          <p:nvPr>
            <p:ph type="ctrTitle"/>
          </p:nvPr>
        </p:nvSpPr>
        <p:spPr>
          <a:xfrm>
            <a:off x="1187624" y="980728"/>
            <a:ext cx="6705600" cy="638969"/>
          </a:xfrm>
        </p:spPr>
        <p:txBody>
          <a:bodyPr>
            <a:noAutofit/>
          </a:bodyPr>
          <a:lstStyle/>
          <a:p>
            <a:pPr algn="ctr"/>
            <a:r>
              <a:rPr lang="en-US" sz="3200" b="1" cap="small" dirty="0" smtClean="0">
                <a:latin typeface="+mn-lt"/>
              </a:rPr>
              <a:t>Retaliation</a:t>
            </a:r>
            <a:endParaRPr lang="en-US" sz="3200" dirty="0">
              <a:latin typeface="+mn-lt"/>
            </a:endParaRPr>
          </a:p>
        </p:txBody>
      </p:sp>
    </p:spTree>
    <p:extLst>
      <p:ext uri="{BB962C8B-B14F-4D97-AF65-F5344CB8AC3E}">
        <p14:creationId xmlns:p14="http://schemas.microsoft.com/office/powerpoint/2010/main" val="30587239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92896"/>
            <a:ext cx="8208912" cy="3240360"/>
          </a:xfrm>
        </p:spPr>
        <p:txBody>
          <a:bodyPr>
            <a:noAutofit/>
          </a:bodyPr>
          <a:lstStyle/>
          <a:p>
            <a:pPr marL="461963" lvl="1" indent="-461963" algn="just" eaLnBrk="1" hangingPunct="1">
              <a:spcBef>
                <a:spcPts val="1200"/>
              </a:spcBef>
              <a:spcAft>
                <a:spcPts val="1200"/>
              </a:spcAft>
              <a:buClr>
                <a:schemeClr val="tx1"/>
              </a:buClr>
              <a:buFont typeface="Wingdings" panose="05000000000000000000" pitchFamily="2" charset="2"/>
              <a:buChar char="Ø"/>
              <a:defRPr/>
            </a:pPr>
            <a:r>
              <a:rPr lang="en-US" sz="2400" dirty="0" smtClean="0">
                <a:solidFill>
                  <a:schemeClr val="bg2">
                    <a:lumMod val="10000"/>
                  </a:schemeClr>
                </a:solidFill>
                <a:latin typeface="+mn-lt"/>
              </a:rPr>
              <a:t>Unwelcome </a:t>
            </a:r>
            <a:r>
              <a:rPr lang="en-US" sz="2400" dirty="0">
                <a:solidFill>
                  <a:schemeClr val="bg2">
                    <a:lumMod val="10000"/>
                  </a:schemeClr>
                </a:solidFill>
                <a:latin typeface="+mn-lt"/>
              </a:rPr>
              <a:t>sexual advances or requests for sexual favors or other verbal or physical conduct of a sexual nature where acceptance is made a term or condition of employment</a:t>
            </a:r>
            <a:r>
              <a:rPr lang="en-US" sz="2400" dirty="0" smtClean="0">
                <a:solidFill>
                  <a:schemeClr val="bg2">
                    <a:lumMod val="10000"/>
                  </a:schemeClr>
                </a:solidFill>
                <a:latin typeface="+mn-lt"/>
              </a:rPr>
              <a:t>.</a:t>
            </a:r>
          </a:p>
          <a:p>
            <a:pPr marL="514350" lvl="1" indent="-457200" algn="just" eaLnBrk="1" hangingPunct="1">
              <a:spcBef>
                <a:spcPts val="1200"/>
              </a:spcBef>
              <a:spcAft>
                <a:spcPts val="1200"/>
              </a:spcAft>
              <a:buClr>
                <a:schemeClr val="tx1"/>
              </a:buClr>
              <a:buFont typeface="Wingdings" panose="05000000000000000000" pitchFamily="2" charset="2"/>
              <a:buChar char="Ø"/>
              <a:defRPr/>
            </a:pPr>
            <a:r>
              <a:rPr lang="en-US" sz="2400" dirty="0" smtClean="0">
                <a:solidFill>
                  <a:schemeClr val="bg2">
                    <a:lumMod val="10000"/>
                  </a:schemeClr>
                </a:solidFill>
                <a:latin typeface="+mn-lt"/>
              </a:rPr>
              <a:t>Quid pro quo harassment occurs when a person in a position of authority trades or tries to trade job benefits in exchange for sex.</a:t>
            </a:r>
            <a:endParaRPr lang="en-US" sz="2400" dirty="0">
              <a:solidFill>
                <a:schemeClr val="bg2">
                  <a:lumMod val="10000"/>
                </a:schemeClr>
              </a:solidFill>
              <a:latin typeface="+mn-lt"/>
            </a:endParaRPr>
          </a:p>
        </p:txBody>
      </p:sp>
      <p:sp>
        <p:nvSpPr>
          <p:cNvPr id="3" name="Title 2"/>
          <p:cNvSpPr>
            <a:spLocks noGrp="1"/>
          </p:cNvSpPr>
          <p:nvPr>
            <p:ph type="ctrTitle"/>
          </p:nvPr>
        </p:nvSpPr>
        <p:spPr>
          <a:xfrm>
            <a:off x="395536" y="1412776"/>
            <a:ext cx="8280920" cy="936104"/>
          </a:xfrm>
        </p:spPr>
        <p:txBody>
          <a:bodyPr/>
          <a:lstStyle/>
          <a:p>
            <a:pPr lvl="1" algn="ctr">
              <a:defRPr/>
            </a:pPr>
            <a:r>
              <a:rPr lang="en-US" sz="2400" b="1" dirty="0" smtClean="0">
                <a:solidFill>
                  <a:schemeClr val="bg2">
                    <a:lumMod val="10000"/>
                  </a:schemeClr>
                </a:solidFill>
              </a:rPr>
              <a:t/>
            </a:r>
            <a:br>
              <a:rPr lang="en-US" sz="2400" b="1" dirty="0" smtClean="0">
                <a:solidFill>
                  <a:schemeClr val="bg2">
                    <a:lumMod val="10000"/>
                  </a:schemeClr>
                </a:solidFill>
              </a:rPr>
            </a:br>
            <a:r>
              <a:rPr lang="en-US" sz="3200" b="1" cap="small" dirty="0" smtClean="0">
                <a:latin typeface="+mj-lt"/>
              </a:rPr>
              <a:t>Quid </a:t>
            </a:r>
            <a:r>
              <a:rPr lang="en-US" sz="3200" b="1" cap="small" dirty="0">
                <a:latin typeface="+mj-lt"/>
              </a:rPr>
              <a:t>P</a:t>
            </a:r>
            <a:r>
              <a:rPr lang="en-US" sz="3200" b="1" cap="small" dirty="0" smtClean="0">
                <a:latin typeface="+mj-lt"/>
              </a:rPr>
              <a:t>ro </a:t>
            </a:r>
            <a:r>
              <a:rPr lang="en-US" sz="3200" b="1" cap="small" dirty="0">
                <a:latin typeface="+mj-lt"/>
              </a:rPr>
              <a:t>Q</a:t>
            </a:r>
            <a:r>
              <a:rPr lang="en-US" sz="3200" b="1" cap="small" dirty="0" smtClean="0">
                <a:latin typeface="+mj-lt"/>
              </a:rPr>
              <a:t>uo</a:t>
            </a:r>
            <a:r>
              <a:rPr lang="en-US" sz="3200" cap="small" dirty="0" smtClean="0">
                <a:latin typeface="+mj-lt"/>
              </a:rPr>
              <a:t> </a:t>
            </a:r>
            <a:r>
              <a:rPr lang="en-US" sz="3200" dirty="0">
                <a:latin typeface="+mj-lt"/>
              </a:rPr>
              <a:t/>
            </a:r>
            <a:br>
              <a:rPr lang="en-US" sz="3200" dirty="0">
                <a:latin typeface="+mj-lt"/>
              </a:rPr>
            </a:br>
            <a:r>
              <a:rPr lang="en-US" sz="3200" b="1" cap="small" dirty="0" smtClean="0">
                <a:latin typeface="+mj-lt"/>
              </a:rPr>
              <a:t>Sexual Harassment </a:t>
            </a:r>
            <a:br>
              <a:rPr lang="en-US" sz="3200" b="1" cap="small" dirty="0" smtClean="0">
                <a:latin typeface="+mj-lt"/>
              </a:rPr>
            </a:br>
            <a:endParaRPr lang="en-US" sz="32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a:t>
            </a:fld>
            <a:endParaRPr lang="en-US" sz="1000" dirty="0">
              <a:solidFill>
                <a:srgbClr val="9C4636">
                  <a:tint val="75000"/>
                </a:srgbClr>
              </a:solidFill>
            </a:endParaRPr>
          </a:p>
        </p:txBody>
      </p:sp>
    </p:spTree>
    <p:extLst>
      <p:ext uri="{BB962C8B-B14F-4D97-AF65-F5344CB8AC3E}">
        <p14:creationId xmlns:p14="http://schemas.microsoft.com/office/powerpoint/2010/main" val="4018633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20888"/>
            <a:ext cx="8208912" cy="3888432"/>
          </a:xfrm>
        </p:spPr>
        <p:txBody>
          <a:bodyPr>
            <a:noAutofit/>
          </a:bodyPr>
          <a:lstStyle/>
          <a:p>
            <a:pPr marL="461963" indent="-461963" algn="just" eaLnBrk="1" hangingPunct="1">
              <a:spcBef>
                <a:spcPts val="1200"/>
              </a:spcBef>
              <a:spcAft>
                <a:spcPts val="1200"/>
              </a:spcAft>
              <a:buClr>
                <a:schemeClr val="tx1"/>
              </a:buClr>
              <a:buFont typeface="Wingdings" panose="05000000000000000000" pitchFamily="2" charset="2"/>
              <a:buChar char="Ø"/>
              <a:defRPr/>
            </a:pPr>
            <a:r>
              <a:rPr lang="en-US" sz="2400" b="1" dirty="0" smtClean="0">
                <a:solidFill>
                  <a:srgbClr val="000000"/>
                </a:solidFill>
                <a:latin typeface="+mn-lt"/>
              </a:rPr>
              <a:t>Hostile Environment</a:t>
            </a:r>
            <a:r>
              <a:rPr lang="en-US" sz="2400" dirty="0" smtClean="0">
                <a:solidFill>
                  <a:srgbClr val="000000"/>
                </a:solidFill>
                <a:latin typeface="+mn-lt"/>
              </a:rPr>
              <a:t>: The </a:t>
            </a:r>
            <a:r>
              <a:rPr lang="en-US" sz="2400" dirty="0">
                <a:solidFill>
                  <a:srgbClr val="000000"/>
                </a:solidFill>
                <a:latin typeface="+mn-lt"/>
              </a:rPr>
              <a:t>creation of an intimidating, hostile, or offensive working environment through unwelcome verbal or physical conduct or communication of a sexual nature which has the purpose or effect of </a:t>
            </a:r>
            <a:r>
              <a:rPr lang="en-US" sz="2400" b="1" dirty="0">
                <a:solidFill>
                  <a:srgbClr val="000000"/>
                </a:solidFill>
                <a:latin typeface="+mn-lt"/>
              </a:rPr>
              <a:t>unreasonably</a:t>
            </a:r>
            <a:r>
              <a:rPr lang="en-US" sz="2400" dirty="0">
                <a:solidFill>
                  <a:srgbClr val="000000"/>
                </a:solidFill>
                <a:latin typeface="+mn-lt"/>
              </a:rPr>
              <a:t> interfering with an individual’s employment.</a:t>
            </a:r>
          </a:p>
          <a:p>
            <a:pPr marL="461963" indent="-461963" eaLnBrk="1" hangingPunct="1">
              <a:spcBef>
                <a:spcPts val="1200"/>
              </a:spcBef>
              <a:spcAft>
                <a:spcPts val="1200"/>
              </a:spcAft>
              <a:buClr>
                <a:schemeClr val="tx1"/>
              </a:buClr>
              <a:buFont typeface="Wingdings" panose="05000000000000000000" pitchFamily="2" charset="2"/>
              <a:buChar char="Ø"/>
              <a:defRPr/>
            </a:pPr>
            <a:endParaRPr lang="en-US" sz="1800" dirty="0">
              <a:solidFill>
                <a:schemeClr val="bg2">
                  <a:lumMod val="10000"/>
                </a:schemeClr>
              </a:solidFill>
              <a:latin typeface="+mn-lt"/>
            </a:endParaRPr>
          </a:p>
        </p:txBody>
      </p:sp>
      <p:sp>
        <p:nvSpPr>
          <p:cNvPr id="3" name="Title 2"/>
          <p:cNvSpPr>
            <a:spLocks noGrp="1"/>
          </p:cNvSpPr>
          <p:nvPr>
            <p:ph type="ctrTitle"/>
          </p:nvPr>
        </p:nvSpPr>
        <p:spPr>
          <a:xfrm>
            <a:off x="395536" y="1412776"/>
            <a:ext cx="8280920" cy="864096"/>
          </a:xfrm>
        </p:spPr>
        <p:txBody>
          <a:bodyPr/>
          <a:lstStyle/>
          <a:p>
            <a:pPr algn="ctr">
              <a:defRPr/>
            </a:pPr>
            <a:r>
              <a:rPr lang="en-US" sz="3200" b="1" cap="small" dirty="0" smtClean="0">
                <a:latin typeface="+mj-lt"/>
              </a:rPr>
              <a:t>Sexual Harassment </a:t>
            </a:r>
            <a:br>
              <a:rPr lang="en-US" sz="3200" b="1" cap="small" dirty="0" smtClean="0">
                <a:latin typeface="+mj-lt"/>
              </a:rPr>
            </a:br>
            <a:r>
              <a:rPr lang="en-US" sz="3200" b="1" cap="small" dirty="0" smtClean="0">
                <a:latin typeface="+mj-lt"/>
              </a:rPr>
              <a:t>Two Legal Definitions</a:t>
            </a:r>
            <a:endParaRPr lang="en-US" sz="32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6</a:t>
            </a:fld>
            <a:endParaRPr lang="en-US" sz="1000" dirty="0">
              <a:solidFill>
                <a:srgbClr val="9C4636">
                  <a:tint val="75000"/>
                </a:srgbClr>
              </a:solidFill>
            </a:endParaRPr>
          </a:p>
        </p:txBody>
      </p:sp>
    </p:spTree>
    <p:extLst>
      <p:ext uri="{BB962C8B-B14F-4D97-AF65-F5344CB8AC3E}">
        <p14:creationId xmlns:p14="http://schemas.microsoft.com/office/powerpoint/2010/main" val="940504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20888"/>
            <a:ext cx="8208912" cy="354335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3200" dirty="0">
                <a:solidFill>
                  <a:schemeClr val="bg2">
                    <a:lumMod val="10000"/>
                  </a:schemeClr>
                </a:solidFill>
                <a:latin typeface="+mn-lt"/>
              </a:rPr>
              <a:t>Repeated unwelcome </a:t>
            </a:r>
            <a:r>
              <a:rPr lang="en-US" altLang="en-US" sz="3200" b="1" dirty="0">
                <a:solidFill>
                  <a:schemeClr val="bg2">
                    <a:lumMod val="10000"/>
                  </a:schemeClr>
                </a:solidFill>
                <a:latin typeface="+mn-lt"/>
              </a:rPr>
              <a:t>sexual </a:t>
            </a:r>
            <a:r>
              <a:rPr lang="en-US" altLang="en-US" sz="3200" b="1" dirty="0" smtClean="0">
                <a:solidFill>
                  <a:schemeClr val="bg2">
                    <a:lumMod val="10000"/>
                  </a:schemeClr>
                </a:solidFill>
                <a:latin typeface="+mn-lt"/>
              </a:rPr>
              <a:t>attention, focus, discussion, ridicule, insult </a:t>
            </a:r>
            <a:r>
              <a:rPr lang="en-US" altLang="en-US" sz="3200" dirty="0" smtClean="0">
                <a:solidFill>
                  <a:schemeClr val="bg2">
                    <a:lumMod val="10000"/>
                  </a:schemeClr>
                </a:solidFill>
                <a:latin typeface="+mn-lt"/>
              </a:rPr>
              <a:t>that </a:t>
            </a:r>
            <a:r>
              <a:rPr lang="en-US" altLang="en-US" sz="3200" dirty="0">
                <a:solidFill>
                  <a:schemeClr val="bg2">
                    <a:lumMod val="10000"/>
                  </a:schemeClr>
                </a:solidFill>
                <a:latin typeface="+mn-lt"/>
              </a:rPr>
              <a:t>a reasonable person would believe has created a hostile or intimidating working </a:t>
            </a:r>
            <a:r>
              <a:rPr lang="en-US" altLang="en-US" sz="3200" dirty="0" smtClean="0">
                <a:solidFill>
                  <a:schemeClr val="bg2">
                    <a:lumMod val="10000"/>
                  </a:schemeClr>
                </a:solidFill>
                <a:latin typeface="+mn-lt"/>
              </a:rPr>
              <a:t>environment.</a:t>
            </a:r>
            <a:endParaRPr lang="en-US" altLang="en-US" sz="32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1008112"/>
          </a:xfrm>
        </p:spPr>
        <p:txBody>
          <a:bodyPr/>
          <a:lstStyle/>
          <a:p>
            <a:pPr algn="ctr">
              <a:defRPr/>
            </a:pPr>
            <a:r>
              <a:rPr lang="en-US" sz="2600" b="1" cap="small" dirty="0" smtClean="0">
                <a:latin typeface="+mj-lt"/>
              </a:rPr>
              <a:t>Practical Definition Of Behavior That Could Lead To A Claim Of A Hostile Environment Based On Sex</a:t>
            </a:r>
            <a:endParaRPr lang="en-US" sz="2600" b="1"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7</a:t>
            </a:fld>
            <a:endParaRPr lang="en-US" sz="1000" dirty="0">
              <a:solidFill>
                <a:srgbClr val="9C4636">
                  <a:tint val="75000"/>
                </a:srgbClr>
              </a:solidFill>
            </a:endParaRPr>
          </a:p>
        </p:txBody>
      </p:sp>
    </p:spTree>
    <p:extLst>
      <p:ext uri="{BB962C8B-B14F-4D97-AF65-F5344CB8AC3E}">
        <p14:creationId xmlns:p14="http://schemas.microsoft.com/office/powerpoint/2010/main" val="207845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88840"/>
            <a:ext cx="8208912" cy="3888432"/>
          </a:xfrm>
        </p:spPr>
        <p:txBody>
          <a:bodyPr>
            <a:noAutofit/>
          </a:bodyPr>
          <a:lstStyle/>
          <a:p>
            <a:pPr marL="457200" indent="-457200">
              <a:buClr>
                <a:schemeClr val="tx1"/>
              </a:buClr>
              <a:buFont typeface="Wingdings" panose="05000000000000000000" pitchFamily="2" charset="2"/>
              <a:buChar char="Ø"/>
            </a:pPr>
            <a:r>
              <a:rPr lang="en-US" sz="2200" dirty="0" smtClean="0">
                <a:solidFill>
                  <a:srgbClr val="000000"/>
                </a:solidFill>
                <a:latin typeface="+mn-lt"/>
              </a:rPr>
              <a:t>Unlawful harassment </a:t>
            </a:r>
            <a:r>
              <a:rPr lang="en-US" sz="2200" dirty="0">
                <a:solidFill>
                  <a:srgbClr val="000000"/>
                </a:solidFill>
                <a:latin typeface="+mn-lt"/>
              </a:rPr>
              <a:t>can occur between any individuals, regardless of their sex or gender. </a:t>
            </a:r>
            <a:endParaRPr lang="en-US" sz="2200" dirty="0" smtClean="0">
              <a:solidFill>
                <a:srgbClr val="000000"/>
              </a:solidFill>
              <a:latin typeface="+mn-lt"/>
            </a:endParaRPr>
          </a:p>
          <a:p>
            <a:pPr marL="457200" indent="-457200">
              <a:buClr>
                <a:schemeClr val="tx1"/>
              </a:buClr>
              <a:buFont typeface="Wingdings" panose="05000000000000000000" pitchFamily="2" charset="2"/>
              <a:buChar char="Ø"/>
            </a:pPr>
            <a:r>
              <a:rPr lang="en-US" sz="2200" dirty="0" smtClean="0">
                <a:solidFill>
                  <a:srgbClr val="000000"/>
                </a:solidFill>
                <a:latin typeface="+mn-lt"/>
              </a:rPr>
              <a:t>The law </a:t>
            </a:r>
            <a:r>
              <a:rPr lang="en-US" sz="2200" dirty="0">
                <a:solidFill>
                  <a:srgbClr val="000000"/>
                </a:solidFill>
                <a:latin typeface="+mn-lt"/>
              </a:rPr>
              <a:t>protects employees, paid or unpaid interns, and non-employees, including independent contractors, and those employed by companies contracting to provide services in the workplace. </a:t>
            </a:r>
            <a:endParaRPr lang="en-US" sz="2200" dirty="0" smtClean="0">
              <a:solidFill>
                <a:srgbClr val="000000"/>
              </a:solidFill>
              <a:latin typeface="+mn-lt"/>
            </a:endParaRPr>
          </a:p>
          <a:p>
            <a:pPr marL="457200" indent="-457200">
              <a:buClr>
                <a:schemeClr val="tx1"/>
              </a:buClr>
              <a:buFont typeface="Wingdings" panose="05000000000000000000" pitchFamily="2" charset="2"/>
              <a:buChar char="Ø"/>
            </a:pPr>
            <a:r>
              <a:rPr lang="en-US" sz="2200" dirty="0" smtClean="0">
                <a:solidFill>
                  <a:srgbClr val="000000"/>
                </a:solidFill>
                <a:latin typeface="+mn-lt"/>
              </a:rPr>
              <a:t>Harassers </a:t>
            </a:r>
            <a:r>
              <a:rPr lang="en-US" sz="2200" dirty="0">
                <a:solidFill>
                  <a:srgbClr val="000000"/>
                </a:solidFill>
                <a:latin typeface="+mn-lt"/>
              </a:rPr>
              <a:t>can be a superior, a subordinate, a coworker or anyone in the workplace including an independent contractor, contract worker, vendor, client, customer or visitor.</a:t>
            </a:r>
          </a:p>
          <a:p>
            <a:pPr marL="457200" lvl="1" indent="0">
              <a:spcBef>
                <a:spcPts val="600"/>
              </a:spcBef>
              <a:spcAft>
                <a:spcPts val="600"/>
              </a:spcAft>
              <a:buNone/>
            </a:pPr>
            <a:endParaRPr lang="en-US" altLang="en-US" sz="3000" dirty="0">
              <a:solidFill>
                <a:schemeClr val="bg2">
                  <a:lumMod val="10000"/>
                </a:schemeClr>
              </a:solidFill>
              <a:latin typeface="+mn-lt"/>
            </a:endParaRPr>
          </a:p>
          <a:p>
            <a:pPr algn="just">
              <a:spcAft>
                <a:spcPts val="1200"/>
              </a:spcAft>
            </a:pPr>
            <a:endParaRPr lang="en-US" sz="24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467544" y="1412776"/>
            <a:ext cx="8208912" cy="504055"/>
          </a:xfrm>
        </p:spPr>
        <p:txBody>
          <a:bodyPr/>
          <a:lstStyle/>
          <a:p>
            <a:pPr algn="ctr"/>
            <a:r>
              <a:rPr lang="en-US" sz="2800" b="1" dirty="0" smtClean="0">
                <a:latin typeface="+mj-lt"/>
              </a:rPr>
              <a:t/>
            </a:r>
            <a:br>
              <a:rPr lang="en-US" sz="2800" b="1" dirty="0" smtClean="0">
                <a:latin typeface="+mj-lt"/>
              </a:rPr>
            </a:br>
            <a:r>
              <a:rPr lang="en-US" sz="2800" b="1" cap="small" dirty="0" smtClean="0">
                <a:latin typeface="+mj-lt"/>
              </a:rPr>
              <a:t>Who </a:t>
            </a:r>
            <a:r>
              <a:rPr lang="en-US" sz="2800" b="1" cap="small" dirty="0">
                <a:latin typeface="+mj-lt"/>
              </a:rPr>
              <a:t>can be a target of sexual harassment?</a:t>
            </a:r>
            <a:r>
              <a:rPr lang="en-US" sz="2800" cap="small" dirty="0">
                <a:latin typeface="+mj-lt"/>
              </a:rPr>
              <a:t/>
            </a:r>
            <a:br>
              <a:rPr lang="en-US" sz="2800" cap="small" dirty="0">
                <a:latin typeface="+mj-lt"/>
              </a:rPr>
            </a:br>
            <a:r>
              <a:rPr lang="en-US" sz="3200" dirty="0"/>
              <a:t>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8</a:t>
            </a:fld>
            <a:endParaRPr lang="en-US" sz="1000" dirty="0">
              <a:solidFill>
                <a:srgbClr val="9C4636">
                  <a:tint val="75000"/>
                </a:srgbClr>
              </a:solidFill>
            </a:endParaRPr>
          </a:p>
        </p:txBody>
      </p:sp>
    </p:spTree>
    <p:extLst>
      <p:ext uri="{BB962C8B-B14F-4D97-AF65-F5344CB8AC3E}">
        <p14:creationId xmlns:p14="http://schemas.microsoft.com/office/powerpoint/2010/main" val="1964473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683568" y="2060848"/>
            <a:ext cx="7776864" cy="4176464"/>
          </a:xfrm>
        </p:spPr>
        <p:txBody>
          <a:bodyPr>
            <a:noAutofit/>
          </a:bodyPr>
          <a:lstStyle/>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Female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Female – 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Male – Male</a:t>
            </a:r>
          </a:p>
          <a:p>
            <a:pPr marL="457200" lvl="1" indent="0">
              <a:spcBef>
                <a:spcPts val="600"/>
              </a:spcBef>
              <a:spcAft>
                <a:spcPts val="600"/>
              </a:spcAft>
              <a:buNone/>
            </a:pPr>
            <a:endParaRPr lang="en-US" altLang="en-US" sz="3000" dirty="0">
              <a:solidFill>
                <a:schemeClr val="bg2">
                  <a:lumMod val="10000"/>
                </a:schemeClr>
              </a:solidFill>
              <a:latin typeface="+mn-lt"/>
            </a:endParaRPr>
          </a:p>
          <a:p>
            <a:pPr algn="just">
              <a:spcAft>
                <a:spcPts val="1200"/>
              </a:spcAft>
            </a:pPr>
            <a:endParaRPr lang="en-US" sz="24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762000" y="1268760"/>
            <a:ext cx="7924800" cy="648072"/>
          </a:xfrm>
        </p:spPr>
        <p:txBody>
          <a:bodyPr/>
          <a:lstStyle/>
          <a:p>
            <a:pPr algn="ctr">
              <a:defRPr/>
            </a:pPr>
            <a:r>
              <a:rPr lang="en-US" sz="3200" b="1" cap="small" dirty="0" smtClean="0">
                <a:latin typeface="+mj-lt"/>
              </a:rPr>
              <a:t>Sexual Harassment</a:t>
            </a:r>
            <a:endParaRPr lang="en-US" sz="3200"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9</a:t>
            </a:fld>
            <a:endParaRPr lang="en-US" sz="1000" dirty="0">
              <a:solidFill>
                <a:srgbClr val="9C4636">
                  <a:tint val="75000"/>
                </a:srgbClr>
              </a:solidFill>
            </a:endParaRPr>
          </a:p>
        </p:txBody>
      </p:sp>
    </p:spTree>
    <p:extLst>
      <p:ext uri="{BB962C8B-B14F-4D97-AF65-F5344CB8AC3E}">
        <p14:creationId xmlns:p14="http://schemas.microsoft.com/office/powerpoint/2010/main" val="2912895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alt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alt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6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E3E0BB"/>
      </a:accent1>
      <a:accent2>
        <a:srgbClr val="993333"/>
      </a:accent2>
      <a:accent3>
        <a:srgbClr val="FFFFFF"/>
      </a:accent3>
      <a:accent4>
        <a:srgbClr val="000000"/>
      </a:accent4>
      <a:accent5>
        <a:srgbClr val="EFEDDA"/>
      </a:accent5>
      <a:accent6>
        <a:srgbClr val="8A2D2D"/>
      </a:accent6>
      <a:hlink>
        <a:srgbClr val="999900"/>
      </a:hlink>
      <a:folHlink>
        <a:srgbClr val="00CC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5934</TotalTime>
  <Words>2714</Words>
  <Application>Microsoft Office PowerPoint</Application>
  <PresentationFormat>On-screen Show (4:3)</PresentationFormat>
  <Paragraphs>267</Paragraphs>
  <Slides>36</Slides>
  <Notes>34</Notes>
  <HiddenSlides>0</HiddenSlides>
  <MMClips>0</MMClips>
  <ScaleCrop>false</ScaleCrop>
  <HeadingPairs>
    <vt:vector size="4" baseType="variant">
      <vt:variant>
        <vt:lpstr>Theme</vt:lpstr>
      </vt:variant>
      <vt:variant>
        <vt:i4>3</vt:i4>
      </vt:variant>
      <vt:variant>
        <vt:lpstr>Slide Titles</vt:lpstr>
      </vt:variant>
      <vt:variant>
        <vt:i4>36</vt:i4>
      </vt:variant>
    </vt:vector>
  </HeadingPairs>
  <TitlesOfParts>
    <vt:vector size="39" baseType="lpstr">
      <vt:lpstr>1_Office Theme</vt:lpstr>
      <vt:lpstr>2_Office Theme</vt:lpstr>
      <vt:lpstr>6_Office Theme</vt:lpstr>
      <vt:lpstr>PowerPoint Presentation</vt:lpstr>
      <vt:lpstr>What Is Unlawful Harassment?</vt:lpstr>
      <vt:lpstr>Protected Classes Under Federal, State And Local Laws</vt:lpstr>
      <vt:lpstr>Retaliation</vt:lpstr>
      <vt:lpstr> Quid Pro Quo  Sexual Harassment  </vt:lpstr>
      <vt:lpstr>Sexual Harassment  Two Legal Definitions</vt:lpstr>
      <vt:lpstr>Practical Definition Of Behavior That Could Lead To A Claim Of A Hostile Environment Based On Sex</vt:lpstr>
      <vt:lpstr> Who can be a target of sexual harassment?  </vt:lpstr>
      <vt:lpstr>Sexual Harassment</vt:lpstr>
      <vt:lpstr>What Type of Behavior Could Create A Hostile Working Environment Based on Sex? </vt:lpstr>
      <vt:lpstr>What Type of Behavior Could Create A Hostile Working Environment Based on Sex? </vt:lpstr>
      <vt:lpstr>Practical Definition Of Behavior That Could Lead To A Claim Of Protected Class (Unlawful) Harassment</vt:lpstr>
      <vt:lpstr>What Type Of Behavior Could Create A Hostile Working Environment Based On A Protected Class? </vt:lpstr>
      <vt:lpstr>What Type Of Behavior Could Create A Hostile Working Environment Based On A Protected Class?  (Cont’d)</vt:lpstr>
      <vt:lpstr>Sexual and Other Protected Class Stereotyping</vt:lpstr>
      <vt:lpstr>Conduct After Hours</vt:lpstr>
      <vt:lpstr>Unlawful Harassment - Key Concepts</vt:lpstr>
      <vt:lpstr>Unlawful Versus Inappropriate Behavior</vt:lpstr>
      <vt:lpstr>When does Inappropriate behavior become unlawful?</vt:lpstr>
      <vt:lpstr>Is It Unlawful? </vt:lpstr>
      <vt:lpstr>Employee Responsibilities</vt:lpstr>
      <vt:lpstr>Employer Responsibilities</vt:lpstr>
      <vt:lpstr> NON-HARASSMENT POLICY AND PROCEDURE </vt:lpstr>
      <vt:lpstr>PowerPoint Presentation</vt:lpstr>
      <vt:lpstr>What Is Not An Excuse (A/K/A Defense)?</vt:lpstr>
      <vt:lpstr>Examples</vt:lpstr>
      <vt:lpstr>Examples</vt:lpstr>
      <vt:lpstr>Examples</vt:lpstr>
      <vt:lpstr>Examples</vt:lpstr>
      <vt:lpstr>Examples</vt:lpstr>
      <vt:lpstr>Examples</vt:lpstr>
      <vt:lpstr>Examples</vt:lpstr>
      <vt:lpstr>Examples</vt:lpstr>
      <vt:lpstr>Examples</vt:lpstr>
      <vt:lpstr>Employees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Penelope (Penny) Phillips</dc:creator>
  <cp:lastModifiedBy>Penelope (Penny) Phillips</cp:lastModifiedBy>
  <cp:revision>296</cp:revision>
  <cp:lastPrinted>2018-04-03T15:18:36Z</cp:lastPrinted>
  <dcterms:created xsi:type="dcterms:W3CDTF">1601-01-01T00:00:00Z</dcterms:created>
  <dcterms:modified xsi:type="dcterms:W3CDTF">2019-05-03T19:13:04Z</dcterms:modified>
</cp:coreProperties>
</file>