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9" r:id="rId4"/>
    <p:sldMasterId id="2147483685" r:id="rId5"/>
  </p:sldMasterIdLst>
  <p:notesMasterIdLst>
    <p:notesMasterId r:id="rId35"/>
  </p:notesMasterIdLst>
  <p:sldIdLst>
    <p:sldId id="264" r:id="rId6"/>
    <p:sldId id="318" r:id="rId7"/>
    <p:sldId id="319" r:id="rId8"/>
    <p:sldId id="297" r:id="rId9"/>
    <p:sldId id="328" r:id="rId10"/>
    <p:sldId id="320" r:id="rId11"/>
    <p:sldId id="321" r:id="rId12"/>
    <p:sldId id="322" r:id="rId13"/>
    <p:sldId id="323" r:id="rId14"/>
    <p:sldId id="325" r:id="rId15"/>
    <p:sldId id="324" r:id="rId16"/>
    <p:sldId id="313" r:id="rId17"/>
    <p:sldId id="330" r:id="rId18"/>
    <p:sldId id="340" r:id="rId19"/>
    <p:sldId id="331" r:id="rId20"/>
    <p:sldId id="332" r:id="rId21"/>
    <p:sldId id="333" r:id="rId22"/>
    <p:sldId id="335" r:id="rId23"/>
    <p:sldId id="336" r:id="rId24"/>
    <p:sldId id="337" r:id="rId25"/>
    <p:sldId id="338" r:id="rId26"/>
    <p:sldId id="339" r:id="rId27"/>
    <p:sldId id="326" r:id="rId28"/>
    <p:sldId id="327" r:id="rId29"/>
    <p:sldId id="329" r:id="rId30"/>
    <p:sldId id="301" r:id="rId31"/>
    <p:sldId id="300" r:id="rId32"/>
    <p:sldId id="302" r:id="rId33"/>
    <p:sldId id="303" r:id="rId34"/>
  </p:sldIdLst>
  <p:sldSz cx="9144000" cy="6858000" type="screen4x3"/>
  <p:notesSz cx="6797675" cy="9926638"/>
  <p:defaultTex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1543"/>
    <a:srgbClr val="CC00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27" autoAdjust="0"/>
    <p:restoredTop sz="86727" autoAdjust="0"/>
  </p:normalViewPr>
  <p:slideViewPr>
    <p:cSldViewPr snapToGrid="0" showGuides="1">
      <p:cViewPr varScale="1">
        <p:scale>
          <a:sx n="101" d="100"/>
          <a:sy n="101" d="100"/>
        </p:scale>
        <p:origin x="-2034" y="-90"/>
      </p:cViewPr>
      <p:guideLst>
        <p:guide orient="horz"/>
        <p:guide/>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axId val="92574080"/>
        <c:axId val="92575616"/>
      </c:barChart>
      <c:catAx>
        <c:axId val="92574080"/>
        <c:scaling>
          <c:orientation val="minMax"/>
        </c:scaling>
        <c:delete val="0"/>
        <c:axPos val="b"/>
        <c:majorTickMark val="out"/>
        <c:minorTickMark val="none"/>
        <c:tickLblPos val="nextTo"/>
        <c:crossAx val="92575616"/>
        <c:crosses val="autoZero"/>
        <c:auto val="1"/>
        <c:lblAlgn val="ctr"/>
        <c:lblOffset val="100"/>
        <c:noMultiLvlLbl val="0"/>
      </c:catAx>
      <c:valAx>
        <c:axId val="92575616"/>
        <c:scaling>
          <c:orientation val="minMax"/>
        </c:scaling>
        <c:delete val="0"/>
        <c:axPos val="l"/>
        <c:majorGridlines/>
        <c:numFmt formatCode="General" sourceLinked="1"/>
        <c:majorTickMark val="out"/>
        <c:minorTickMark val="none"/>
        <c:tickLblPos val="nextTo"/>
        <c:crossAx val="92574080"/>
        <c:crosses val="autoZero"/>
        <c:crossBetween val="between"/>
      </c:valAx>
    </c:plotArea>
    <c:legend>
      <c:legendPos val="r"/>
      <c:overlay val="0"/>
    </c:legend>
    <c:plotVisOnly val="1"/>
    <c:dispBlanksAs val="gap"/>
    <c:showDLblsOverMax val="0"/>
  </c:chart>
  <c:txPr>
    <a:bodyPr/>
    <a:lstStyle/>
    <a:p>
      <a:pPr>
        <a:defRPr sz="1200"/>
      </a:pPr>
      <a:endParaRPr lang="sv-S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614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9"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6151"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1876133-0974-BB43-837D-B06CFDA58359}" type="slidenum">
              <a:rPr lang="en-US"/>
              <a:pPr/>
              <a:t>‹#›</a:t>
            </a:fld>
            <a:endParaRPr lang="en-US"/>
          </a:p>
        </p:txBody>
      </p:sp>
    </p:spTree>
    <p:extLst>
      <p:ext uri="{BB962C8B-B14F-4D97-AF65-F5344CB8AC3E}">
        <p14:creationId xmlns:p14="http://schemas.microsoft.com/office/powerpoint/2010/main" val="35265978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noProof="0" dirty="0"/>
          </a:p>
        </p:txBody>
      </p:sp>
      <p:sp>
        <p:nvSpPr>
          <p:cNvPr id="4" name="Platshållare för bildnummer 3"/>
          <p:cNvSpPr>
            <a:spLocks noGrp="1"/>
          </p:cNvSpPr>
          <p:nvPr>
            <p:ph type="sldNum" sz="quarter" idx="10"/>
          </p:nvPr>
        </p:nvSpPr>
        <p:spPr/>
        <p:txBody>
          <a:bodyPr/>
          <a:lstStyle/>
          <a:p>
            <a:fld id="{51876133-0974-BB43-837D-B06CFDA58359}" type="slidenum">
              <a:rPr lang="en-US" smtClean="0"/>
              <a:pPr/>
              <a:t>2</a:t>
            </a:fld>
            <a:endParaRPr lang="en-US"/>
          </a:p>
        </p:txBody>
      </p:sp>
    </p:spTree>
    <p:extLst>
      <p:ext uri="{BB962C8B-B14F-4D97-AF65-F5344CB8AC3E}">
        <p14:creationId xmlns:p14="http://schemas.microsoft.com/office/powerpoint/2010/main" val="2248656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marL="342900" indent="-342900">
              <a:buClr>
                <a:srgbClr val="CC0000"/>
              </a:buClr>
              <a:buFont typeface="Lucida Grande"/>
              <a:buChar char="»"/>
              <a:defRPr sz="2000"/>
            </a:lvl1pPr>
            <a:lvl2pPr>
              <a:buClr>
                <a:srgbClr val="CC0000"/>
              </a:buClr>
              <a:defRPr sz="1800"/>
            </a:lvl2pPr>
            <a:lvl3pPr marL="1143000" indent="-228600">
              <a:buClr>
                <a:srgbClr val="CC0000"/>
              </a:buClr>
              <a:buFont typeface="Lucida Grande"/>
              <a:buChar char="»"/>
              <a:defRPr sz="1800"/>
            </a:lvl3pPr>
            <a:lvl4pPr>
              <a:buClr>
                <a:srgbClr val="CC0000"/>
              </a:buClr>
              <a:defRPr sz="1800"/>
            </a:lvl4pPr>
            <a:lvl5pPr>
              <a:buClr>
                <a:srgbClr val="CC0000"/>
              </a:buCl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4812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83980" y="1524000"/>
            <a:ext cx="8001000" cy="685800"/>
          </a:xfrm>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487448" y="6526427"/>
            <a:ext cx="841019" cy="244475"/>
          </a:xfrm>
          <a:prstGeom prst="rect">
            <a:avLst/>
          </a:prstGeom>
          <a:ln/>
        </p:spPr>
        <p:txBody>
          <a:bodyPr/>
          <a:lstStyle>
            <a:lvl1pPr>
              <a:defRPr/>
            </a:lvl1pPr>
          </a:lstStyle>
          <a:p>
            <a:fld id="{A6C8F1B6-29DD-CA4E-AA81-81B3A6B49508}" type="datetime1">
              <a:rPr lang="en-US"/>
              <a:pPr/>
              <a:t>8/7/2018</a:t>
            </a:fld>
            <a:endParaRPr lang="en-US"/>
          </a:p>
        </p:txBody>
      </p:sp>
      <p:sp>
        <p:nvSpPr>
          <p:cNvPr id="5" name="Rectangle 6"/>
          <p:cNvSpPr>
            <a:spLocks noGrp="1" noChangeArrowheads="1"/>
          </p:cNvSpPr>
          <p:nvPr>
            <p:ph type="sldNum" sz="quarter" idx="11"/>
          </p:nvPr>
        </p:nvSpPr>
        <p:spPr>
          <a:xfrm>
            <a:off x="8090972" y="6514071"/>
            <a:ext cx="682196" cy="243959"/>
          </a:xfrm>
          <a:prstGeom prst="rect">
            <a:avLst/>
          </a:prstGeom>
          <a:ln/>
        </p:spPr>
        <p:txBody>
          <a:bodyPr/>
          <a:lstStyle>
            <a:lvl1pPr>
              <a:defRPr/>
            </a:lvl1pPr>
          </a:lstStyle>
          <a:p>
            <a:r>
              <a:rPr lang="en-US"/>
              <a:t>Page </a:t>
            </a:r>
            <a:fld id="{E32FA258-670B-794F-8B1D-73940D1442F3}" type="slidenum">
              <a:rPr lang="en-US"/>
              <a:pPr/>
              <a:t>‹#›</a:t>
            </a:fld>
            <a:endParaRPr lang="en-US"/>
          </a:p>
        </p:txBody>
      </p:sp>
      <p:graphicFrame>
        <p:nvGraphicFramePr>
          <p:cNvPr id="6" name="Chart 5"/>
          <p:cNvGraphicFramePr/>
          <p:nvPr userDrawn="1">
            <p:extLst>
              <p:ext uri="{D42A27DB-BD31-4B8C-83A1-F6EECF244321}">
                <p14:modId xmlns:p14="http://schemas.microsoft.com/office/powerpoint/2010/main" val="25753130"/>
              </p:ext>
            </p:extLst>
          </p:nvPr>
        </p:nvGraphicFramePr>
        <p:xfrm>
          <a:off x="2101190" y="2657374"/>
          <a:ext cx="49530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618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3"/>
          </p:nvPr>
        </p:nvSpPr>
        <p:spPr>
          <a:xfrm>
            <a:off x="460333" y="1598512"/>
            <a:ext cx="8385343" cy="4859953"/>
          </a:xfrm>
        </p:spPr>
        <p:txBody>
          <a:bodyPr/>
          <a:lstStyle>
            <a:lvl2pPr marL="768096" indent="-283464">
              <a:defRPr/>
            </a:lvl2pPr>
            <a:lvl3pPr marL="1143000" indent="-228600">
              <a:defRPr/>
            </a:lvl3pPr>
            <a:lvl4pPr marL="1600200" indent="-228600">
              <a:defRPr/>
            </a:lvl4pPr>
            <a:lvl5pPr marL="2057400" indent="-2286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133831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260871" cy="113774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mtslog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08367" y="319578"/>
            <a:ext cx="987552" cy="615696"/>
          </a:xfrm>
          <a:prstGeom prst="rect">
            <a:avLst/>
          </a:prstGeom>
        </p:spPr>
      </p:pic>
      <p:sp>
        <p:nvSpPr>
          <p:cNvPr id="8" name="Rectangle 4"/>
          <p:cNvSpPr txBox="1">
            <a:spLocks noChangeArrowheads="1"/>
          </p:cNvSpPr>
          <p:nvPr/>
        </p:nvSpPr>
        <p:spPr bwMode="auto">
          <a:xfrm>
            <a:off x="428808" y="6443534"/>
            <a:ext cx="865153"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000" kern="1200">
                <a:solidFill>
                  <a:schemeClr val="bg1">
                    <a:lumMod val="50000"/>
                  </a:schemeClr>
                </a:solidFill>
                <a:latin typeface="Arial Narrow"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fld id="{56859767-D063-BA47-B631-D158E6EC54D1}" type="datetime1">
              <a:rPr lang="en-US" smtClean="0"/>
              <a:pPr/>
              <a:t>8/7/2018</a:t>
            </a:fld>
            <a:endParaRPr lang="en-US" dirty="0"/>
          </a:p>
        </p:txBody>
      </p:sp>
      <p:sp>
        <p:nvSpPr>
          <p:cNvPr id="9" name="Rectangle 6"/>
          <p:cNvSpPr txBox="1">
            <a:spLocks noChangeArrowheads="1"/>
          </p:cNvSpPr>
          <p:nvPr/>
        </p:nvSpPr>
        <p:spPr bwMode="auto">
          <a:xfrm>
            <a:off x="8061045" y="6443534"/>
            <a:ext cx="682196" cy="2439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000" kern="1200">
                <a:solidFill>
                  <a:schemeClr val="bg1">
                    <a:lumMod val="50000"/>
                  </a:schemeClr>
                </a:solidFill>
                <a:latin typeface="Arial Narrow"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mtClean="0"/>
              <a:t>Page </a:t>
            </a:r>
            <a:fld id="{24FA7212-256F-C243-837B-AF0E3199778A}" type="slidenum">
              <a:rPr lang="en-US" smtClean="0"/>
              <a:pPr/>
              <a:t>‹#›</a:t>
            </a:fld>
            <a:endParaRPr lang="en-US" dirty="0"/>
          </a:p>
        </p:txBody>
      </p:sp>
    </p:spTree>
    <p:extLst>
      <p:ext uri="{BB962C8B-B14F-4D97-AF65-F5344CB8AC3E}">
        <p14:creationId xmlns:p14="http://schemas.microsoft.com/office/powerpoint/2010/main" val="652888430"/>
      </p:ext>
    </p:extLst>
  </p:cSld>
  <p:clrMap bg1="lt1" tx1="dk1" bg2="lt2" tx2="dk2" accent1="accent1" accent2="accent2" accent3="accent3" accent4="accent4" accent5="accent5" accent6="accent6" hlink="hlink" folHlink="folHlink"/>
  <p:sldLayoutIdLst>
    <p:sldLayoutId id="2147483681" r:id="rId1"/>
    <p:sldLayoutId id="2147483672" r:id="rId2"/>
  </p:sldLayoutIdLst>
  <p:txStyles>
    <p:titleStyle>
      <a:lvl1pPr algn="l" defTabSz="457200" rtl="0" eaLnBrk="1" latinLnBrk="0" hangingPunct="1">
        <a:spcBef>
          <a:spcPct val="0"/>
        </a:spcBef>
        <a:buNone/>
        <a:defRPr sz="2800" kern="1200">
          <a:solidFill>
            <a:srgbClr val="CC0000"/>
          </a:solidFill>
          <a:latin typeface="Arial Narrow"/>
          <a:ea typeface="+mj-ea"/>
          <a:cs typeface="Arial Narrow"/>
        </a:defRPr>
      </a:lvl1pPr>
    </p:titleStyle>
    <p:bodyStyle>
      <a:lvl1pPr marL="342900" indent="-342900" algn="l" defTabSz="457200" rtl="0" eaLnBrk="1" latinLnBrk="0" hangingPunct="1">
        <a:spcBef>
          <a:spcPct val="20000"/>
        </a:spcBef>
        <a:buClr>
          <a:srgbClr val="CC0000"/>
        </a:buClr>
        <a:buFont typeface="Lucida Grande"/>
        <a:buChar char="»"/>
        <a:defRPr sz="2000" kern="1200">
          <a:solidFill>
            <a:schemeClr val="tx1"/>
          </a:solidFill>
          <a:latin typeface="Arial Narrow"/>
          <a:ea typeface="+mn-ea"/>
          <a:cs typeface="Arial Narrow"/>
        </a:defRPr>
      </a:lvl1pPr>
      <a:lvl2pPr marL="742950" indent="-285750" algn="l" defTabSz="457200" rtl="0" eaLnBrk="1" latinLnBrk="0" hangingPunct="1">
        <a:spcBef>
          <a:spcPct val="20000"/>
        </a:spcBef>
        <a:buClr>
          <a:srgbClr val="CC0000"/>
        </a:buClr>
        <a:buFont typeface="Arial"/>
        <a:buChar char="–"/>
        <a:defRPr sz="1800" kern="1200">
          <a:solidFill>
            <a:schemeClr val="tx1"/>
          </a:solidFill>
          <a:latin typeface="Arial Narrow"/>
          <a:ea typeface="+mn-ea"/>
          <a:cs typeface="Arial Narrow"/>
        </a:defRPr>
      </a:lvl2pPr>
      <a:lvl3pPr marL="1143000" indent="-228600" algn="l" defTabSz="457200" rtl="0" eaLnBrk="1" latinLnBrk="0" hangingPunct="1">
        <a:spcBef>
          <a:spcPct val="20000"/>
        </a:spcBef>
        <a:buClr>
          <a:srgbClr val="CC0000"/>
        </a:buClr>
        <a:buFont typeface="Arial"/>
        <a:buChar char="•"/>
        <a:defRPr sz="1800" kern="1200">
          <a:solidFill>
            <a:schemeClr val="tx1"/>
          </a:solidFill>
          <a:latin typeface="Arial Narrow"/>
          <a:ea typeface="+mn-ea"/>
          <a:cs typeface="Arial Narrow"/>
        </a:defRPr>
      </a:lvl3pPr>
      <a:lvl4pPr marL="1600200" indent="-228600" algn="l" defTabSz="457200" rtl="0" eaLnBrk="1" latinLnBrk="0" hangingPunct="1">
        <a:spcBef>
          <a:spcPct val="20000"/>
        </a:spcBef>
        <a:buClr>
          <a:srgbClr val="CC0000"/>
        </a:buClr>
        <a:buFont typeface="Arial"/>
        <a:buChar char="–"/>
        <a:defRPr sz="1800" kern="1200">
          <a:solidFill>
            <a:schemeClr val="tx1"/>
          </a:solidFill>
          <a:latin typeface="Arial Narrow"/>
          <a:ea typeface="+mn-ea"/>
          <a:cs typeface="Arial Narrow"/>
        </a:defRPr>
      </a:lvl4pPr>
      <a:lvl5pPr marL="2057400" indent="-228600" algn="l" defTabSz="457200" rtl="0" eaLnBrk="1" latinLnBrk="0" hangingPunct="1">
        <a:spcBef>
          <a:spcPct val="20000"/>
        </a:spcBef>
        <a:buClr>
          <a:srgbClr val="CC0000"/>
        </a:buClr>
        <a:buFont typeface="Arial"/>
        <a:buChar char="»"/>
        <a:defRPr sz="1800" kern="1200">
          <a:solidFill>
            <a:schemeClr val="tx1"/>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6461696" cy="113774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79236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421" y="-2592"/>
            <a:ext cx="2716579" cy="1007961"/>
          </a:xfrm>
          <a:prstGeom prst="rect">
            <a:avLst/>
          </a:prstGeom>
        </p:spPr>
      </p:pic>
      <p:sp>
        <p:nvSpPr>
          <p:cNvPr id="8" name="Rectangle 4"/>
          <p:cNvSpPr txBox="1">
            <a:spLocks noChangeArrowheads="1"/>
          </p:cNvSpPr>
          <p:nvPr/>
        </p:nvSpPr>
        <p:spPr bwMode="auto">
          <a:xfrm>
            <a:off x="480214" y="6488661"/>
            <a:ext cx="934517"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000" kern="1200">
                <a:solidFill>
                  <a:schemeClr val="bg1">
                    <a:lumMod val="50000"/>
                  </a:schemeClr>
                </a:solidFill>
                <a:latin typeface="Arial Narrow"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fld id="{56859767-D063-BA47-B631-D158E6EC54D1}" type="datetime1">
              <a:rPr lang="en-US" smtClean="0"/>
              <a:pPr/>
              <a:t>8/7/2018</a:t>
            </a:fld>
            <a:endParaRPr lang="en-US" dirty="0"/>
          </a:p>
        </p:txBody>
      </p:sp>
      <p:sp>
        <p:nvSpPr>
          <p:cNvPr id="9" name="Rectangle 6"/>
          <p:cNvSpPr txBox="1">
            <a:spLocks noChangeArrowheads="1"/>
          </p:cNvSpPr>
          <p:nvPr/>
        </p:nvSpPr>
        <p:spPr bwMode="auto">
          <a:xfrm>
            <a:off x="8031842" y="6489177"/>
            <a:ext cx="682196" cy="2439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000" kern="1200">
                <a:solidFill>
                  <a:schemeClr val="bg1">
                    <a:lumMod val="50000"/>
                  </a:schemeClr>
                </a:solidFill>
                <a:latin typeface="Arial Narrow"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dirty="0" smtClean="0"/>
              <a:t>Page </a:t>
            </a:r>
            <a:fld id="{24FA7212-256F-C243-837B-AF0E3199778A}" type="slidenum">
              <a:rPr lang="en-US" smtClean="0"/>
              <a:pPr/>
              <a:t>‹#›</a:t>
            </a:fld>
            <a:endParaRPr lang="en-US" dirty="0"/>
          </a:p>
        </p:txBody>
      </p:sp>
    </p:spTree>
    <p:extLst>
      <p:ext uri="{BB962C8B-B14F-4D97-AF65-F5344CB8AC3E}">
        <p14:creationId xmlns:p14="http://schemas.microsoft.com/office/powerpoint/2010/main" val="3228702703"/>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457200" rtl="0" eaLnBrk="1" latinLnBrk="0" hangingPunct="1">
        <a:spcBef>
          <a:spcPct val="0"/>
        </a:spcBef>
        <a:buNone/>
        <a:defRPr sz="2800" kern="1200">
          <a:solidFill>
            <a:srgbClr val="CC0000"/>
          </a:solidFill>
          <a:latin typeface="Arial Narrow"/>
          <a:ea typeface="+mj-ea"/>
          <a:cs typeface="Arial Narrow"/>
        </a:defRPr>
      </a:lvl1pPr>
    </p:titleStyle>
    <p:bodyStyle>
      <a:lvl1pPr marL="342900" indent="-342900" algn="l" defTabSz="457200" rtl="0" eaLnBrk="1" latinLnBrk="0" hangingPunct="1">
        <a:spcBef>
          <a:spcPct val="20000"/>
        </a:spcBef>
        <a:buClr>
          <a:srgbClr val="CC0000"/>
        </a:buClr>
        <a:buFont typeface="Lucida Grande"/>
        <a:buChar char="»"/>
        <a:defRPr sz="2000" kern="1200">
          <a:solidFill>
            <a:schemeClr val="tx1"/>
          </a:solidFill>
          <a:latin typeface="Arial Narrow"/>
          <a:ea typeface="+mn-ea"/>
          <a:cs typeface="Arial Narrow"/>
        </a:defRPr>
      </a:lvl1pPr>
      <a:lvl2pPr marL="740664" indent="-283464" algn="l" defTabSz="457200" rtl="0" eaLnBrk="1" latinLnBrk="0" hangingPunct="1">
        <a:spcBef>
          <a:spcPct val="20000"/>
        </a:spcBef>
        <a:buClr>
          <a:srgbClr val="CC0000"/>
        </a:buClr>
        <a:buFont typeface="Lucida Grande"/>
        <a:buChar char="­"/>
        <a:defRPr sz="1800" kern="1200">
          <a:solidFill>
            <a:schemeClr val="tx1"/>
          </a:solidFill>
          <a:latin typeface="Arial Narrow"/>
          <a:ea typeface="+mn-ea"/>
          <a:cs typeface="Arial Narrow"/>
        </a:defRPr>
      </a:lvl2pPr>
      <a:lvl3pPr marL="1143000" indent="-228600" algn="l" defTabSz="457200" rtl="0" eaLnBrk="1" latinLnBrk="0" hangingPunct="1">
        <a:spcBef>
          <a:spcPct val="20000"/>
        </a:spcBef>
        <a:buClr>
          <a:srgbClr val="CC0000"/>
        </a:buClr>
        <a:buFont typeface="Lucida Grande"/>
        <a:buChar char="»"/>
        <a:defRPr sz="1800" kern="1200">
          <a:solidFill>
            <a:schemeClr val="tx1"/>
          </a:solidFill>
          <a:latin typeface="Arial Narrow"/>
          <a:ea typeface="+mn-ea"/>
          <a:cs typeface="Arial Narrow"/>
        </a:defRPr>
      </a:lvl3pPr>
      <a:lvl4pPr marL="1600200" indent="-228600" algn="l" defTabSz="457200" rtl="0" eaLnBrk="1" latinLnBrk="0" hangingPunct="1">
        <a:spcBef>
          <a:spcPct val="20000"/>
        </a:spcBef>
        <a:buClr>
          <a:srgbClr val="CC0000"/>
        </a:buClr>
        <a:buFont typeface="Lucida Grande"/>
        <a:buChar char="­"/>
        <a:defRPr sz="1800" kern="1200">
          <a:solidFill>
            <a:schemeClr val="tx1"/>
          </a:solidFill>
          <a:latin typeface="Arial Narrow"/>
          <a:ea typeface="+mn-ea"/>
          <a:cs typeface="Arial Narrow"/>
        </a:defRPr>
      </a:lvl4pPr>
      <a:lvl5pPr marL="2057400" indent="-228600" algn="l" defTabSz="457200" rtl="0" eaLnBrk="1" latinLnBrk="0" hangingPunct="1">
        <a:spcBef>
          <a:spcPct val="20000"/>
        </a:spcBef>
        <a:buClr>
          <a:srgbClr val="CC0000"/>
        </a:buClr>
        <a:buFont typeface="Lucida Grande"/>
        <a:buChar char="»"/>
        <a:defRPr sz="1800" kern="1200">
          <a:solidFill>
            <a:schemeClr val="tx1"/>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pintranet.mts.com/sites/legal/Pages/Delegation-of-Authority.asp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file:///\\mspdata1\quality\MASTERS\Quality_Objectiv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type="title"/>
          </p:nvPr>
        </p:nvSpPr>
        <p:spPr>
          <a:xfrm>
            <a:off x="5213350" y="5109104"/>
            <a:ext cx="3718984" cy="1137746"/>
          </a:xfrm>
        </p:spPr>
        <p:txBody>
          <a:bodyPr/>
          <a:lstStyle/>
          <a:p>
            <a:pPr eaLnBrk="1" hangingPunct="1"/>
            <a:r>
              <a:rPr lang="en-US" dirty="0" smtClean="0">
                <a:solidFill>
                  <a:schemeClr val="tx1"/>
                </a:solidFill>
                <a:latin typeface="Arial Narrow" charset="0"/>
              </a:rPr>
              <a:t>		17025</a:t>
            </a:r>
            <a:endParaRPr lang="en-US" dirty="0">
              <a:solidFill>
                <a:schemeClr val="tx1"/>
              </a:solidFill>
              <a:latin typeface="Arial Narrow"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8175" y="0"/>
            <a:ext cx="4480660" cy="1728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487633"/>
            <a:ext cx="9144000" cy="2546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AutoShape 5" descr="Logotyp för Sweda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7" descr="Logotyp för Sweda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3.4.1 </a:t>
            </a:r>
            <a:r>
              <a:rPr lang="en-US" b="1" dirty="0" err="1"/>
              <a:t>Utrustning</a:t>
            </a:r>
            <a:r>
              <a:rPr lang="en-US" b="1" dirty="0"/>
              <a:t> </a:t>
            </a:r>
            <a:r>
              <a:rPr lang="en-US" b="1" dirty="0" err="1"/>
              <a:t>för</a:t>
            </a:r>
            <a:r>
              <a:rPr lang="en-US" b="1" dirty="0"/>
              <a:t> </a:t>
            </a:r>
            <a:r>
              <a:rPr lang="en-US" b="1" dirty="0" err="1"/>
              <a:t>kalibrering</a:t>
            </a:r>
            <a:endParaRPr lang="en-US" b="1" dirty="0"/>
          </a:p>
        </p:txBody>
      </p:sp>
      <p:sp>
        <p:nvSpPr>
          <p:cNvPr id="4" name="Platshållare för innehåll 3"/>
          <p:cNvSpPr>
            <a:spLocks noGrp="1"/>
          </p:cNvSpPr>
          <p:nvPr>
            <p:ph idx="1"/>
          </p:nvPr>
        </p:nvSpPr>
        <p:spPr/>
        <p:txBody>
          <a:bodyPr>
            <a:normAutofit/>
          </a:bodyPr>
          <a:lstStyle/>
          <a:p>
            <a:r>
              <a:rPr lang="en-US" b="1" dirty="0" err="1"/>
              <a:t>Krav</a:t>
            </a:r>
            <a:r>
              <a:rPr lang="en-US" b="1" dirty="0"/>
              <a:t> </a:t>
            </a:r>
            <a:r>
              <a:rPr lang="en-US" b="1" dirty="0" err="1"/>
              <a:t>på</a:t>
            </a:r>
            <a:r>
              <a:rPr lang="en-US" b="1" dirty="0"/>
              <a:t> </a:t>
            </a:r>
            <a:r>
              <a:rPr lang="en-US" b="1" dirty="0" err="1" smtClean="0"/>
              <a:t>utrustning</a:t>
            </a:r>
            <a:endParaRPr lang="en-US" dirty="0"/>
          </a:p>
          <a:p>
            <a:pPr lvl="1"/>
            <a:r>
              <a:rPr lang="en-US" dirty="0"/>
              <a:t>All </a:t>
            </a:r>
            <a:r>
              <a:rPr lang="en-US" dirty="0" err="1"/>
              <a:t>ackrediterad</a:t>
            </a:r>
            <a:r>
              <a:rPr lang="en-US" dirty="0"/>
              <a:t> </a:t>
            </a:r>
            <a:r>
              <a:rPr lang="en-US" dirty="0" err="1"/>
              <a:t>fältkalibrering</a:t>
            </a:r>
            <a:r>
              <a:rPr lang="en-US" dirty="0"/>
              <a:t> </a:t>
            </a:r>
            <a:r>
              <a:rPr lang="en-US" dirty="0" err="1"/>
              <a:t>utförs</a:t>
            </a:r>
            <a:r>
              <a:rPr lang="en-US" dirty="0"/>
              <a:t> med </a:t>
            </a:r>
            <a:r>
              <a:rPr lang="en-US" dirty="0" err="1"/>
              <a:t>av</a:t>
            </a:r>
            <a:r>
              <a:rPr lang="en-US" dirty="0"/>
              <a:t> MTS </a:t>
            </a:r>
            <a:r>
              <a:rPr lang="en-US" dirty="0" err="1"/>
              <a:t>ägd</a:t>
            </a:r>
            <a:r>
              <a:rPr lang="en-US" dirty="0"/>
              <a:t> </a:t>
            </a:r>
            <a:r>
              <a:rPr lang="en-US" dirty="0" err="1"/>
              <a:t>och</a:t>
            </a:r>
            <a:r>
              <a:rPr lang="en-US" dirty="0"/>
              <a:t> </a:t>
            </a:r>
            <a:r>
              <a:rPr lang="en-US" dirty="0" err="1"/>
              <a:t>underhållen</a:t>
            </a:r>
            <a:r>
              <a:rPr lang="en-US" dirty="0"/>
              <a:t> </a:t>
            </a:r>
            <a:r>
              <a:rPr lang="en-US" dirty="0" err="1"/>
              <a:t>utrustning</a:t>
            </a:r>
            <a:r>
              <a:rPr lang="en-US" dirty="0"/>
              <a:t>. Ingen </a:t>
            </a:r>
            <a:r>
              <a:rPr lang="en-US" dirty="0" err="1"/>
              <a:t>utlåning</a:t>
            </a:r>
            <a:r>
              <a:rPr lang="en-US" dirty="0"/>
              <a:t> </a:t>
            </a:r>
            <a:r>
              <a:rPr lang="en-US" dirty="0" err="1"/>
              <a:t>av</a:t>
            </a:r>
            <a:r>
              <a:rPr lang="en-US" dirty="0"/>
              <a:t> </a:t>
            </a:r>
            <a:r>
              <a:rPr lang="en-US" dirty="0" err="1"/>
              <a:t>utrustning</a:t>
            </a:r>
            <a:r>
              <a:rPr lang="en-US" dirty="0"/>
              <a:t> </a:t>
            </a:r>
            <a:r>
              <a:rPr lang="en-US" dirty="0" err="1"/>
              <a:t>sker</a:t>
            </a:r>
            <a:r>
              <a:rPr lang="en-US" dirty="0"/>
              <a:t>. </a:t>
            </a:r>
            <a:r>
              <a:rPr lang="en-US" dirty="0" err="1"/>
              <a:t>Endast</a:t>
            </a:r>
            <a:r>
              <a:rPr lang="en-US" dirty="0"/>
              <a:t> </a:t>
            </a:r>
            <a:r>
              <a:rPr lang="en-US" dirty="0" err="1"/>
              <a:t>utrustning</a:t>
            </a:r>
            <a:r>
              <a:rPr lang="en-US" dirty="0"/>
              <a:t> </a:t>
            </a:r>
            <a:r>
              <a:rPr lang="en-US" dirty="0" err="1"/>
              <a:t>som</a:t>
            </a:r>
            <a:r>
              <a:rPr lang="en-US" dirty="0"/>
              <a:t> </a:t>
            </a:r>
            <a:r>
              <a:rPr lang="en-US" dirty="0" err="1"/>
              <a:t>har</a:t>
            </a:r>
            <a:r>
              <a:rPr lang="en-US" dirty="0"/>
              <a:t> </a:t>
            </a:r>
            <a:r>
              <a:rPr lang="en-US" dirty="0" err="1"/>
              <a:t>gällande</a:t>
            </a:r>
            <a:r>
              <a:rPr lang="en-US" dirty="0"/>
              <a:t> </a:t>
            </a:r>
            <a:r>
              <a:rPr lang="en-US" dirty="0" err="1"/>
              <a:t>kalibrering</a:t>
            </a:r>
            <a:r>
              <a:rPr lang="en-US" dirty="0"/>
              <a:t> </a:t>
            </a:r>
            <a:r>
              <a:rPr lang="en-US" dirty="0" err="1"/>
              <a:t>får</a:t>
            </a:r>
            <a:r>
              <a:rPr lang="en-US" dirty="0"/>
              <a:t> </a:t>
            </a:r>
            <a:r>
              <a:rPr lang="en-US" dirty="0" err="1"/>
              <a:t>användas</a:t>
            </a:r>
            <a:r>
              <a:rPr lang="en-US" dirty="0"/>
              <a:t>. </a:t>
            </a:r>
            <a:r>
              <a:rPr lang="en-US" dirty="0" err="1"/>
              <a:t>Ny</a:t>
            </a:r>
            <a:r>
              <a:rPr lang="en-US" dirty="0"/>
              <a:t> </a:t>
            </a:r>
            <a:r>
              <a:rPr lang="en-US" dirty="0" err="1"/>
              <a:t>utrustning</a:t>
            </a:r>
            <a:r>
              <a:rPr lang="en-US" dirty="0"/>
              <a:t> </a:t>
            </a:r>
            <a:r>
              <a:rPr lang="en-US" dirty="0" err="1"/>
              <a:t>skall</a:t>
            </a:r>
            <a:r>
              <a:rPr lang="en-US" dirty="0"/>
              <a:t> </a:t>
            </a:r>
            <a:r>
              <a:rPr lang="en-US" dirty="0" err="1"/>
              <a:t>kalibreras</a:t>
            </a:r>
            <a:r>
              <a:rPr lang="en-US" dirty="0"/>
              <a:t> </a:t>
            </a:r>
            <a:r>
              <a:rPr lang="en-US" dirty="0" err="1"/>
              <a:t>innan</a:t>
            </a:r>
            <a:r>
              <a:rPr lang="en-US" dirty="0"/>
              <a:t> den </a:t>
            </a:r>
            <a:r>
              <a:rPr lang="en-US" dirty="0" err="1"/>
              <a:t>tas</a:t>
            </a:r>
            <a:r>
              <a:rPr lang="en-US" dirty="0"/>
              <a:t> </a:t>
            </a:r>
            <a:r>
              <a:rPr lang="en-US" dirty="0" err="1"/>
              <a:t>i</a:t>
            </a:r>
            <a:r>
              <a:rPr lang="en-US" dirty="0"/>
              <a:t> </a:t>
            </a:r>
            <a:r>
              <a:rPr lang="en-US" dirty="0" err="1"/>
              <a:t>bruk</a:t>
            </a:r>
            <a:r>
              <a:rPr lang="en-US" dirty="0"/>
              <a:t>. </a:t>
            </a:r>
            <a:endParaRPr lang="en-US" sz="2200" dirty="0"/>
          </a:p>
          <a:p>
            <a:pPr lvl="1"/>
            <a:r>
              <a:rPr lang="en-US" dirty="0" err="1"/>
              <a:t>För</a:t>
            </a:r>
            <a:r>
              <a:rPr lang="en-US" dirty="0"/>
              <a:t> </a:t>
            </a:r>
            <a:r>
              <a:rPr lang="en-US" dirty="0" err="1"/>
              <a:t>att</a:t>
            </a:r>
            <a:r>
              <a:rPr lang="en-US" dirty="0"/>
              <a:t> </a:t>
            </a:r>
            <a:r>
              <a:rPr lang="en-US" dirty="0" err="1"/>
              <a:t>säkerställa</a:t>
            </a:r>
            <a:r>
              <a:rPr lang="en-US" dirty="0"/>
              <a:t> </a:t>
            </a:r>
            <a:r>
              <a:rPr lang="en-US" dirty="0" err="1"/>
              <a:t>att</a:t>
            </a:r>
            <a:r>
              <a:rPr lang="en-US" dirty="0"/>
              <a:t> </a:t>
            </a:r>
            <a:r>
              <a:rPr lang="en-US" dirty="0" err="1"/>
              <a:t>utrustning</a:t>
            </a:r>
            <a:r>
              <a:rPr lang="en-US" dirty="0"/>
              <a:t> </a:t>
            </a:r>
            <a:r>
              <a:rPr lang="en-US" dirty="0" err="1"/>
              <a:t>uppfyller</a:t>
            </a:r>
            <a:r>
              <a:rPr lang="en-US" dirty="0"/>
              <a:t> </a:t>
            </a:r>
            <a:r>
              <a:rPr lang="en-US" dirty="0" err="1"/>
              <a:t>ställda</a:t>
            </a:r>
            <a:r>
              <a:rPr lang="en-US" dirty="0"/>
              <a:t> </a:t>
            </a:r>
            <a:r>
              <a:rPr lang="en-US" dirty="0" err="1"/>
              <a:t>krav</a:t>
            </a:r>
            <a:r>
              <a:rPr lang="en-US" dirty="0"/>
              <a:t>, </a:t>
            </a:r>
            <a:r>
              <a:rPr lang="en-US" dirty="0" err="1"/>
              <a:t>krävs</a:t>
            </a:r>
            <a:r>
              <a:rPr lang="en-US" dirty="0"/>
              <a:t> </a:t>
            </a:r>
            <a:r>
              <a:rPr lang="en-US" dirty="0" err="1"/>
              <a:t>att</a:t>
            </a:r>
            <a:r>
              <a:rPr lang="en-US" dirty="0"/>
              <a:t> </a:t>
            </a:r>
            <a:r>
              <a:rPr lang="en-US" dirty="0" err="1"/>
              <a:t>giltigt</a:t>
            </a:r>
            <a:r>
              <a:rPr lang="en-US" dirty="0"/>
              <a:t> </a:t>
            </a:r>
            <a:r>
              <a:rPr lang="en-US" dirty="0" err="1"/>
              <a:t>kalibreringsprotokoll</a:t>
            </a:r>
            <a:r>
              <a:rPr lang="en-US" dirty="0"/>
              <a:t> </a:t>
            </a:r>
            <a:r>
              <a:rPr lang="en-US" dirty="0" err="1"/>
              <a:t>från</a:t>
            </a:r>
            <a:r>
              <a:rPr lang="en-US" dirty="0"/>
              <a:t> </a:t>
            </a:r>
            <a:r>
              <a:rPr lang="en-US" dirty="0" err="1"/>
              <a:t>ackrediterat</a:t>
            </a:r>
            <a:r>
              <a:rPr lang="en-US" dirty="0"/>
              <a:t> </a:t>
            </a:r>
            <a:r>
              <a:rPr lang="en-US" dirty="0" err="1"/>
              <a:t>laboratorium</a:t>
            </a:r>
            <a:r>
              <a:rPr lang="en-US" dirty="0"/>
              <a:t> </a:t>
            </a:r>
            <a:r>
              <a:rPr lang="en-US" dirty="0" err="1"/>
              <a:t>åtföljer</a:t>
            </a:r>
            <a:r>
              <a:rPr lang="en-US" dirty="0"/>
              <a:t> </a:t>
            </a:r>
            <a:r>
              <a:rPr lang="en-US" dirty="0" err="1"/>
              <a:t>utrustningen</a:t>
            </a:r>
            <a:r>
              <a:rPr lang="en-US" dirty="0"/>
              <a:t>. </a:t>
            </a:r>
            <a:r>
              <a:rPr lang="en-US" dirty="0" err="1"/>
              <a:t>Referensceller</a:t>
            </a:r>
            <a:r>
              <a:rPr lang="en-US" dirty="0"/>
              <a:t> </a:t>
            </a:r>
            <a:r>
              <a:rPr lang="en-US" dirty="0" err="1"/>
              <a:t>för</a:t>
            </a:r>
            <a:r>
              <a:rPr lang="en-US" dirty="0"/>
              <a:t> </a:t>
            </a:r>
            <a:r>
              <a:rPr lang="en-US" dirty="0" err="1"/>
              <a:t>kraftkalibrering</a:t>
            </a:r>
            <a:r>
              <a:rPr lang="en-US" dirty="0"/>
              <a:t> </a:t>
            </a:r>
            <a:r>
              <a:rPr lang="en-US" dirty="0" err="1"/>
              <a:t>skall</a:t>
            </a:r>
            <a:r>
              <a:rPr lang="en-US" dirty="0"/>
              <a:t> </a:t>
            </a:r>
            <a:r>
              <a:rPr lang="en-US" dirty="0" err="1"/>
              <a:t>också</a:t>
            </a:r>
            <a:r>
              <a:rPr lang="en-US" dirty="0"/>
              <a:t> </a:t>
            </a:r>
            <a:r>
              <a:rPr lang="en-US" dirty="0" err="1"/>
              <a:t>åtföljas</a:t>
            </a:r>
            <a:r>
              <a:rPr lang="en-US" dirty="0"/>
              <a:t> </a:t>
            </a:r>
            <a:r>
              <a:rPr lang="en-US" dirty="0" err="1"/>
              <a:t>av</a:t>
            </a:r>
            <a:r>
              <a:rPr lang="en-US" dirty="0"/>
              <a:t> ”Zero Tracking Log” </a:t>
            </a:r>
            <a:r>
              <a:rPr lang="en-US" dirty="0" err="1"/>
              <a:t>för</a:t>
            </a:r>
            <a:r>
              <a:rPr lang="en-US" dirty="0"/>
              <a:t> </a:t>
            </a:r>
            <a:r>
              <a:rPr lang="en-US" dirty="0" err="1"/>
              <a:t>att</a:t>
            </a:r>
            <a:r>
              <a:rPr lang="en-US" dirty="0"/>
              <a:t> </a:t>
            </a:r>
            <a:r>
              <a:rPr lang="en-US" dirty="0" err="1"/>
              <a:t>möjliggöra</a:t>
            </a:r>
            <a:r>
              <a:rPr lang="en-US" dirty="0"/>
              <a:t> </a:t>
            </a:r>
            <a:r>
              <a:rPr lang="en-US" dirty="0" err="1"/>
              <a:t>kontroll</a:t>
            </a:r>
            <a:r>
              <a:rPr lang="en-US" dirty="0"/>
              <a:t> </a:t>
            </a:r>
            <a:r>
              <a:rPr lang="en-US" dirty="0" err="1"/>
              <a:t>av</a:t>
            </a:r>
            <a:r>
              <a:rPr lang="en-US" dirty="0"/>
              <a:t> status </a:t>
            </a:r>
            <a:r>
              <a:rPr lang="en-US" dirty="0" err="1"/>
              <a:t>efter</a:t>
            </a:r>
            <a:r>
              <a:rPr lang="en-US" dirty="0"/>
              <a:t> </a:t>
            </a:r>
            <a:r>
              <a:rPr lang="en-US" dirty="0" err="1"/>
              <a:t>kalibrering</a:t>
            </a:r>
            <a:r>
              <a:rPr lang="en-US" dirty="0"/>
              <a:t>.</a:t>
            </a:r>
          </a:p>
          <a:p>
            <a:pPr lvl="1"/>
            <a:r>
              <a:rPr lang="en-US" dirty="0" err="1"/>
              <a:t>Kalibreringsutrustningen</a:t>
            </a:r>
            <a:r>
              <a:rPr lang="en-US" dirty="0"/>
              <a:t> </a:t>
            </a:r>
            <a:r>
              <a:rPr lang="en-US" dirty="0" err="1"/>
              <a:t>tillhandahålles</a:t>
            </a:r>
            <a:r>
              <a:rPr lang="en-US" dirty="0"/>
              <a:t> </a:t>
            </a:r>
            <a:r>
              <a:rPr lang="en-US" dirty="0" err="1"/>
              <a:t>av</a:t>
            </a:r>
            <a:r>
              <a:rPr lang="en-US" dirty="0"/>
              <a:t> MTS Systems. </a:t>
            </a:r>
            <a:r>
              <a:rPr lang="en-US" dirty="0" err="1"/>
              <a:t>Använd</a:t>
            </a:r>
            <a:r>
              <a:rPr lang="en-US" dirty="0"/>
              <a:t> </a:t>
            </a:r>
            <a:r>
              <a:rPr lang="en-US" dirty="0" err="1"/>
              <a:t>utrustning</a:t>
            </a:r>
            <a:r>
              <a:rPr lang="en-US" dirty="0"/>
              <a:t> vid </a:t>
            </a:r>
            <a:r>
              <a:rPr lang="en-US" dirty="0" err="1"/>
              <a:t>fältkalibrering</a:t>
            </a:r>
            <a:r>
              <a:rPr lang="en-US" dirty="0"/>
              <a:t> </a:t>
            </a:r>
            <a:r>
              <a:rPr lang="en-US" dirty="0" err="1"/>
              <a:t>är</a:t>
            </a:r>
            <a:r>
              <a:rPr lang="en-US" dirty="0"/>
              <a:t> </a:t>
            </a:r>
            <a:r>
              <a:rPr lang="en-US" dirty="0" err="1"/>
              <a:t>utvärderad</a:t>
            </a:r>
            <a:r>
              <a:rPr lang="en-US" dirty="0"/>
              <a:t> vid MTS Metrology</a:t>
            </a:r>
            <a:r>
              <a:rPr lang="en-US" baseline="30000" dirty="0"/>
              <a:t>1</a:t>
            </a:r>
            <a:r>
              <a:rPr lang="en-US" dirty="0"/>
              <a:t> </a:t>
            </a:r>
            <a:r>
              <a:rPr lang="en-US" dirty="0" err="1"/>
              <a:t>för</a:t>
            </a:r>
            <a:r>
              <a:rPr lang="en-US" dirty="0"/>
              <a:t> </a:t>
            </a:r>
            <a:r>
              <a:rPr lang="en-US" dirty="0" err="1"/>
              <a:t>att</a:t>
            </a:r>
            <a:r>
              <a:rPr lang="en-US" dirty="0"/>
              <a:t> </a:t>
            </a:r>
            <a:r>
              <a:rPr lang="en-US" dirty="0" err="1"/>
              <a:t>säkerställa</a:t>
            </a:r>
            <a:r>
              <a:rPr lang="en-US" dirty="0"/>
              <a:t> </a:t>
            </a:r>
            <a:r>
              <a:rPr lang="en-US" dirty="0" err="1"/>
              <a:t>att</a:t>
            </a:r>
            <a:r>
              <a:rPr lang="en-US" dirty="0"/>
              <a:t> </a:t>
            </a:r>
            <a:r>
              <a:rPr lang="en-US" dirty="0" err="1"/>
              <a:t>utrustningen</a:t>
            </a:r>
            <a:r>
              <a:rPr lang="en-US" dirty="0"/>
              <a:t> </a:t>
            </a:r>
            <a:r>
              <a:rPr lang="en-US" dirty="0" err="1"/>
              <a:t>är</a:t>
            </a:r>
            <a:r>
              <a:rPr lang="en-US" dirty="0"/>
              <a:t> </a:t>
            </a:r>
            <a:r>
              <a:rPr lang="en-US" dirty="0" err="1"/>
              <a:t>kapabel</a:t>
            </a:r>
            <a:r>
              <a:rPr lang="en-US" dirty="0"/>
              <a:t> </a:t>
            </a:r>
            <a:r>
              <a:rPr lang="en-US" dirty="0" err="1"/>
              <a:t>att</a:t>
            </a:r>
            <a:r>
              <a:rPr lang="en-US" dirty="0"/>
              <a:t> </a:t>
            </a:r>
            <a:r>
              <a:rPr lang="en-US" dirty="0" err="1"/>
              <a:t>uppfylla</a:t>
            </a:r>
            <a:r>
              <a:rPr lang="en-US" dirty="0"/>
              <a:t> de </a:t>
            </a:r>
            <a:r>
              <a:rPr lang="en-US" dirty="0" err="1"/>
              <a:t>krav</a:t>
            </a:r>
            <a:r>
              <a:rPr lang="en-US" dirty="0"/>
              <a:t> </a:t>
            </a:r>
            <a:r>
              <a:rPr lang="en-US" dirty="0" err="1"/>
              <a:t>som</a:t>
            </a:r>
            <a:r>
              <a:rPr lang="en-US" dirty="0"/>
              <a:t> </a:t>
            </a:r>
            <a:r>
              <a:rPr lang="en-US" dirty="0" err="1"/>
              <a:t>ställs</a:t>
            </a:r>
            <a:r>
              <a:rPr lang="en-US" dirty="0"/>
              <a:t> </a:t>
            </a:r>
            <a:r>
              <a:rPr lang="en-US" dirty="0" err="1"/>
              <a:t>på</a:t>
            </a:r>
            <a:r>
              <a:rPr lang="en-US" dirty="0"/>
              <a:t> den </a:t>
            </a:r>
            <a:r>
              <a:rPr lang="en-US" dirty="0" err="1"/>
              <a:t>enligt</a:t>
            </a:r>
            <a:r>
              <a:rPr lang="en-US" dirty="0"/>
              <a:t> </a:t>
            </a:r>
            <a:r>
              <a:rPr lang="en-US" dirty="0" err="1"/>
              <a:t>använd</a:t>
            </a:r>
            <a:r>
              <a:rPr lang="en-US" dirty="0"/>
              <a:t> </a:t>
            </a:r>
            <a:r>
              <a:rPr lang="en-US" dirty="0" err="1"/>
              <a:t>kalibreringsmetod</a:t>
            </a:r>
            <a:r>
              <a:rPr lang="en-US" dirty="0"/>
              <a:t>. </a:t>
            </a:r>
            <a:r>
              <a:rPr lang="en-US" dirty="0" err="1"/>
              <a:t>Kalibreringsutrustning</a:t>
            </a:r>
            <a:r>
              <a:rPr lang="en-US" dirty="0"/>
              <a:t> </a:t>
            </a:r>
            <a:r>
              <a:rPr lang="en-US" dirty="0" err="1"/>
              <a:t>identifieras</a:t>
            </a:r>
            <a:r>
              <a:rPr lang="en-US" dirty="0"/>
              <a:t> med </a:t>
            </a:r>
            <a:r>
              <a:rPr lang="en-US" dirty="0" err="1"/>
              <a:t>tillverkarens</a:t>
            </a:r>
            <a:r>
              <a:rPr lang="en-US" dirty="0"/>
              <a:t> </a:t>
            </a:r>
            <a:r>
              <a:rPr lang="en-US" dirty="0" err="1"/>
              <a:t>serienummer</a:t>
            </a:r>
            <a:r>
              <a:rPr lang="en-US" dirty="0"/>
              <a:t> </a:t>
            </a:r>
            <a:r>
              <a:rPr lang="en-US" dirty="0" err="1"/>
              <a:t>och</a:t>
            </a:r>
            <a:r>
              <a:rPr lang="en-US" dirty="0"/>
              <a:t> </a:t>
            </a:r>
            <a:r>
              <a:rPr lang="en-US" dirty="0" err="1"/>
              <a:t>vara</a:t>
            </a:r>
            <a:r>
              <a:rPr lang="en-US" dirty="0"/>
              <a:t> </a:t>
            </a:r>
            <a:r>
              <a:rPr lang="en-US" dirty="0" err="1"/>
              <a:t>tydligt</a:t>
            </a:r>
            <a:r>
              <a:rPr lang="en-US" dirty="0"/>
              <a:t> </a:t>
            </a:r>
            <a:r>
              <a:rPr lang="en-US" dirty="0" err="1"/>
              <a:t>uppmärkt</a:t>
            </a:r>
            <a:r>
              <a:rPr lang="en-US" dirty="0"/>
              <a:t> med </a:t>
            </a:r>
            <a:r>
              <a:rPr lang="en-US" dirty="0" err="1"/>
              <a:t>senaste</a:t>
            </a:r>
            <a:r>
              <a:rPr lang="en-US" dirty="0"/>
              <a:t> </a:t>
            </a:r>
            <a:r>
              <a:rPr lang="en-US" dirty="0" err="1"/>
              <a:t>kalibreringstillfälle</a:t>
            </a:r>
            <a:r>
              <a:rPr lang="en-US" dirty="0"/>
              <a:t>. </a:t>
            </a:r>
          </a:p>
          <a:p>
            <a:pPr lvl="1"/>
            <a:r>
              <a:rPr lang="en-US" dirty="0" err="1"/>
              <a:t>Kalibreringsutrustning</a:t>
            </a:r>
            <a:r>
              <a:rPr lang="en-US" dirty="0"/>
              <a:t> </a:t>
            </a:r>
            <a:r>
              <a:rPr lang="en-US" dirty="0" err="1"/>
              <a:t>får</a:t>
            </a:r>
            <a:r>
              <a:rPr lang="en-US" dirty="0"/>
              <a:t> </a:t>
            </a:r>
            <a:r>
              <a:rPr lang="en-US" dirty="0" err="1"/>
              <a:t>endast</a:t>
            </a:r>
            <a:r>
              <a:rPr lang="en-US" dirty="0"/>
              <a:t> </a:t>
            </a:r>
            <a:r>
              <a:rPr lang="en-US" dirty="0" err="1"/>
              <a:t>användas</a:t>
            </a:r>
            <a:r>
              <a:rPr lang="en-US" dirty="0"/>
              <a:t> </a:t>
            </a:r>
            <a:r>
              <a:rPr lang="en-US" dirty="0" err="1"/>
              <a:t>av</a:t>
            </a:r>
            <a:r>
              <a:rPr lang="en-US" dirty="0"/>
              <a:t> personal </a:t>
            </a:r>
            <a:r>
              <a:rPr lang="en-US" dirty="0" err="1"/>
              <a:t>som</a:t>
            </a:r>
            <a:r>
              <a:rPr lang="en-US" dirty="0"/>
              <a:t> </a:t>
            </a:r>
            <a:r>
              <a:rPr lang="en-US" dirty="0" err="1"/>
              <a:t>genomgått</a:t>
            </a:r>
            <a:r>
              <a:rPr lang="en-US" dirty="0"/>
              <a:t> </a:t>
            </a:r>
            <a:r>
              <a:rPr lang="en-US" dirty="0" err="1"/>
              <a:t>eller</a:t>
            </a:r>
            <a:r>
              <a:rPr lang="en-US" dirty="0"/>
              <a:t> </a:t>
            </a:r>
            <a:r>
              <a:rPr lang="en-US" dirty="0" err="1"/>
              <a:t>genomgår</a:t>
            </a:r>
            <a:r>
              <a:rPr lang="en-US" dirty="0"/>
              <a:t> </a:t>
            </a:r>
            <a:r>
              <a:rPr lang="en-US" dirty="0" err="1"/>
              <a:t>utbildning</a:t>
            </a:r>
            <a:r>
              <a:rPr lang="en-US" dirty="0"/>
              <a:t> </a:t>
            </a:r>
            <a:r>
              <a:rPr lang="en-US" dirty="0" err="1"/>
              <a:t>i</a:t>
            </a:r>
            <a:r>
              <a:rPr lang="en-US" dirty="0"/>
              <a:t> </a:t>
            </a:r>
            <a:r>
              <a:rPr lang="en-US" dirty="0" err="1"/>
              <a:t>ackrediterad</a:t>
            </a:r>
            <a:r>
              <a:rPr lang="en-US" dirty="0"/>
              <a:t> </a:t>
            </a:r>
            <a:r>
              <a:rPr lang="en-US" dirty="0" err="1"/>
              <a:t>kalibrering</a:t>
            </a:r>
            <a:r>
              <a:rPr lang="en-US" dirty="0"/>
              <a:t>. </a:t>
            </a:r>
          </a:p>
          <a:p>
            <a:pPr lvl="1"/>
            <a:endParaRPr lang="en-US" dirty="0"/>
          </a:p>
          <a:p>
            <a:endParaRPr lang="en-US" sz="2400" dirty="0"/>
          </a:p>
        </p:txBody>
      </p:sp>
    </p:spTree>
    <p:extLst>
      <p:ext uri="{BB962C8B-B14F-4D97-AF65-F5344CB8AC3E}">
        <p14:creationId xmlns:p14="http://schemas.microsoft.com/office/powerpoint/2010/main" val="1770670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På plats hos kund</a:t>
            </a:r>
            <a:endParaRPr lang="sv-SE" dirty="0"/>
          </a:p>
        </p:txBody>
      </p:sp>
      <p:sp>
        <p:nvSpPr>
          <p:cNvPr id="4" name="Platshållare för innehåll 3"/>
          <p:cNvSpPr>
            <a:spLocks noGrp="1"/>
          </p:cNvSpPr>
          <p:nvPr>
            <p:ph idx="1"/>
          </p:nvPr>
        </p:nvSpPr>
        <p:spPr/>
        <p:txBody>
          <a:bodyPr/>
          <a:lstStyle/>
          <a:p>
            <a:r>
              <a:rPr lang="sv-SE" dirty="0" smtClean="0"/>
              <a:t>När man väl har fått med sig all utrustning och kommit fram till kunden är det en god ide att så snart som möjligt packa upp det man behöver och öppna väskorna. Lastceller är känsliga för temperaturskillnader och behöver acklimatiseras.</a:t>
            </a:r>
          </a:p>
          <a:p>
            <a:r>
              <a:rPr lang="sv-SE" dirty="0" smtClean="0"/>
              <a:t>Ta en dialog med kunden. Stämmer offerten överens med kundens förväntningar? Vilken maskin är lämplig att börja med? Säkerställ även att ni är överens om vilken mätområde som skall kalibreras (lägsta/ högsta mätpunkt) samt hur många mätpunkter. </a:t>
            </a:r>
          </a:p>
          <a:p>
            <a:r>
              <a:rPr lang="sv-SE" dirty="0" smtClean="0"/>
              <a:t>I ACS mjukvaran kan du välja standardschema vilket ger dig 0, 2, 4, 6, 8, 10, 20, 40, 70, 100% av fullskalan. Detta står beskrivet för respektive FSCA.</a:t>
            </a:r>
          </a:p>
          <a:p>
            <a:r>
              <a:rPr lang="sv-SE" dirty="0" smtClean="0"/>
              <a:t>Se över hur lokalerna ser ut och leta efter saker som kan påverka mätosäkerheten i din kalibrering. Det kan vara saker som stora portar som står öppna och därmed kyler ner rummet, eller tunga maskiner som skapar stora vibrationer. Läs igenom stycket taget ur vårt kvalitetssystem på nästa sida.</a:t>
            </a:r>
            <a:endParaRPr lang="sv-SE" dirty="0"/>
          </a:p>
        </p:txBody>
      </p:sp>
    </p:spTree>
    <p:extLst>
      <p:ext uri="{BB962C8B-B14F-4D97-AF65-F5344CB8AC3E}">
        <p14:creationId xmlns:p14="http://schemas.microsoft.com/office/powerpoint/2010/main" val="2741173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3.3.1 </a:t>
            </a:r>
            <a:r>
              <a:rPr lang="en-US" dirty="0" err="1"/>
              <a:t>Lokaler</a:t>
            </a:r>
            <a:r>
              <a:rPr lang="en-US" dirty="0"/>
              <a:t> </a:t>
            </a:r>
            <a:r>
              <a:rPr lang="en-US" dirty="0" err="1"/>
              <a:t>och</a:t>
            </a:r>
            <a:r>
              <a:rPr lang="en-US" dirty="0"/>
              <a:t> </a:t>
            </a:r>
            <a:r>
              <a:rPr lang="en-US" dirty="0" err="1"/>
              <a:t>miljö</a:t>
            </a:r>
            <a:endParaRPr lang="en-US" b="1" dirty="0"/>
          </a:p>
        </p:txBody>
      </p:sp>
      <p:sp>
        <p:nvSpPr>
          <p:cNvPr id="4" name="Platshållare för innehåll 3"/>
          <p:cNvSpPr>
            <a:spLocks noGrp="1"/>
          </p:cNvSpPr>
          <p:nvPr>
            <p:ph idx="1"/>
          </p:nvPr>
        </p:nvSpPr>
        <p:spPr/>
        <p:txBody>
          <a:bodyPr>
            <a:normAutofit lnSpcReduction="10000"/>
          </a:bodyPr>
          <a:lstStyle/>
          <a:p>
            <a:r>
              <a:rPr lang="en-US" b="1" dirty="0" err="1"/>
              <a:t>Lokaler</a:t>
            </a:r>
            <a:endParaRPr lang="en-US" dirty="0"/>
          </a:p>
          <a:p>
            <a:pPr lvl="1"/>
            <a:r>
              <a:rPr lang="en-US" dirty="0"/>
              <a:t>All </a:t>
            </a:r>
            <a:r>
              <a:rPr lang="en-US" dirty="0" err="1"/>
              <a:t>fältkalibrering</a:t>
            </a:r>
            <a:r>
              <a:rPr lang="en-US" dirty="0"/>
              <a:t> </a:t>
            </a:r>
            <a:r>
              <a:rPr lang="en-US" dirty="0" err="1"/>
              <a:t>utförs</a:t>
            </a:r>
            <a:r>
              <a:rPr lang="en-US" dirty="0"/>
              <a:t> </a:t>
            </a:r>
            <a:r>
              <a:rPr lang="en-US" dirty="0" err="1"/>
              <a:t>i</a:t>
            </a:r>
            <a:r>
              <a:rPr lang="en-US" dirty="0"/>
              <a:t> </a:t>
            </a:r>
            <a:r>
              <a:rPr lang="en-US" dirty="0" err="1"/>
              <a:t>kundens</a:t>
            </a:r>
            <a:r>
              <a:rPr lang="en-US" dirty="0"/>
              <a:t> </a:t>
            </a:r>
            <a:r>
              <a:rPr lang="en-US" dirty="0" err="1"/>
              <a:t>anläggning</a:t>
            </a:r>
            <a:r>
              <a:rPr lang="en-US" dirty="0"/>
              <a:t> </a:t>
            </a:r>
            <a:r>
              <a:rPr lang="en-US" dirty="0" err="1"/>
              <a:t>och</a:t>
            </a:r>
            <a:r>
              <a:rPr lang="en-US" dirty="0"/>
              <a:t> </a:t>
            </a:r>
            <a:r>
              <a:rPr lang="en-US" dirty="0" err="1"/>
              <a:t>i</a:t>
            </a:r>
            <a:r>
              <a:rPr lang="en-US" dirty="0"/>
              <a:t> den </a:t>
            </a:r>
            <a:r>
              <a:rPr lang="en-US" dirty="0" err="1"/>
              <a:t>miljö</a:t>
            </a:r>
            <a:r>
              <a:rPr lang="en-US" dirty="0"/>
              <a:t> </a:t>
            </a:r>
            <a:r>
              <a:rPr lang="en-US" dirty="0" err="1"/>
              <a:t>där</a:t>
            </a:r>
            <a:r>
              <a:rPr lang="en-US" dirty="0"/>
              <a:t> </a:t>
            </a:r>
            <a:r>
              <a:rPr lang="en-US" dirty="0" err="1"/>
              <a:t>utrustningen</a:t>
            </a:r>
            <a:r>
              <a:rPr lang="en-US" dirty="0"/>
              <a:t> </a:t>
            </a:r>
            <a:r>
              <a:rPr lang="en-US" dirty="0" err="1"/>
              <a:t>som</a:t>
            </a:r>
            <a:r>
              <a:rPr lang="en-US" dirty="0"/>
              <a:t> </a:t>
            </a:r>
            <a:r>
              <a:rPr lang="en-US" dirty="0" err="1"/>
              <a:t>kalibreras</a:t>
            </a:r>
            <a:r>
              <a:rPr lang="en-US" dirty="0"/>
              <a:t>, </a:t>
            </a:r>
            <a:r>
              <a:rPr lang="en-US" dirty="0" err="1"/>
              <a:t>normalt</a:t>
            </a:r>
            <a:r>
              <a:rPr lang="en-US" dirty="0"/>
              <a:t> </a:t>
            </a:r>
            <a:r>
              <a:rPr lang="en-US" dirty="0" err="1"/>
              <a:t>används</a:t>
            </a:r>
            <a:r>
              <a:rPr lang="en-US" dirty="0" smtClean="0"/>
              <a:t>.</a:t>
            </a:r>
          </a:p>
          <a:p>
            <a:pPr lvl="1"/>
            <a:r>
              <a:rPr lang="en-US" dirty="0"/>
              <a:t>Vi </a:t>
            </a:r>
            <a:r>
              <a:rPr lang="en-US" dirty="0" err="1"/>
              <a:t>styr</a:t>
            </a:r>
            <a:r>
              <a:rPr lang="en-US" dirty="0"/>
              <a:t> </a:t>
            </a:r>
            <a:r>
              <a:rPr lang="en-US" dirty="0" err="1"/>
              <a:t>inte</a:t>
            </a:r>
            <a:r>
              <a:rPr lang="en-US" dirty="0"/>
              <a:t> </a:t>
            </a:r>
            <a:r>
              <a:rPr lang="en-US" dirty="0" err="1"/>
              <a:t>miljön</a:t>
            </a:r>
            <a:r>
              <a:rPr lang="en-US" dirty="0"/>
              <a:t> men </a:t>
            </a:r>
            <a:r>
              <a:rPr lang="en-US" dirty="0" err="1"/>
              <a:t>övervakar</a:t>
            </a:r>
            <a:r>
              <a:rPr lang="en-US" dirty="0"/>
              <a:t> </a:t>
            </a:r>
            <a:r>
              <a:rPr lang="en-US" dirty="0" err="1"/>
              <a:t>omgivningstemperaturen</a:t>
            </a:r>
            <a:r>
              <a:rPr lang="en-US" dirty="0"/>
              <a:t> </a:t>
            </a:r>
            <a:r>
              <a:rPr lang="en-US" dirty="0" err="1"/>
              <a:t>som</a:t>
            </a:r>
            <a:r>
              <a:rPr lang="en-US" dirty="0"/>
              <a:t> </a:t>
            </a:r>
            <a:r>
              <a:rPr lang="en-US" dirty="0" err="1"/>
              <a:t>mäts</a:t>
            </a:r>
            <a:r>
              <a:rPr lang="en-US" dirty="0"/>
              <a:t> </a:t>
            </a:r>
            <a:r>
              <a:rPr lang="en-US" dirty="0" err="1"/>
              <a:t>och</a:t>
            </a:r>
            <a:r>
              <a:rPr lang="en-US" dirty="0"/>
              <a:t> </a:t>
            </a:r>
            <a:r>
              <a:rPr lang="en-US" dirty="0" err="1"/>
              <a:t>registreras</a:t>
            </a:r>
            <a:r>
              <a:rPr lang="en-US" dirty="0"/>
              <a:t> </a:t>
            </a:r>
            <a:r>
              <a:rPr lang="en-US" dirty="0" err="1"/>
              <a:t>automatiskt</a:t>
            </a:r>
            <a:r>
              <a:rPr lang="en-US" dirty="0"/>
              <a:t> </a:t>
            </a:r>
            <a:r>
              <a:rPr lang="en-US" dirty="0" err="1"/>
              <a:t>innan</a:t>
            </a:r>
            <a:r>
              <a:rPr lang="en-US" dirty="0"/>
              <a:t> </a:t>
            </a:r>
            <a:r>
              <a:rPr lang="en-US" dirty="0" err="1"/>
              <a:t>första</a:t>
            </a:r>
            <a:r>
              <a:rPr lang="en-US" dirty="0"/>
              <a:t> </a:t>
            </a:r>
            <a:r>
              <a:rPr lang="en-US" dirty="0" err="1"/>
              <a:t>mätserien</a:t>
            </a:r>
            <a:r>
              <a:rPr lang="en-US" dirty="0"/>
              <a:t> </a:t>
            </a:r>
            <a:r>
              <a:rPr lang="en-US" dirty="0" err="1"/>
              <a:t>av</a:t>
            </a:r>
            <a:r>
              <a:rPr lang="en-US" dirty="0"/>
              <a:t> ACS (Automated Calibration System). </a:t>
            </a:r>
            <a:r>
              <a:rPr lang="en-US" dirty="0" err="1"/>
              <a:t>Kalibrering</a:t>
            </a:r>
            <a:r>
              <a:rPr lang="en-US" dirty="0"/>
              <a:t> </a:t>
            </a:r>
            <a:r>
              <a:rPr lang="en-US" dirty="0" err="1"/>
              <a:t>utförs</a:t>
            </a:r>
            <a:r>
              <a:rPr lang="en-US" dirty="0"/>
              <a:t> vid </a:t>
            </a:r>
            <a:r>
              <a:rPr lang="en-US" dirty="0" err="1"/>
              <a:t>en</a:t>
            </a:r>
            <a:r>
              <a:rPr lang="en-US" dirty="0"/>
              <a:t> </a:t>
            </a:r>
            <a:r>
              <a:rPr lang="en-US" dirty="0" err="1"/>
              <a:t>nominell</a:t>
            </a:r>
            <a:r>
              <a:rPr lang="en-US" dirty="0"/>
              <a:t> </a:t>
            </a:r>
            <a:r>
              <a:rPr lang="en-US" dirty="0" err="1"/>
              <a:t>omgivningstemperatur</a:t>
            </a:r>
            <a:r>
              <a:rPr lang="en-US" dirty="0"/>
              <a:t> </a:t>
            </a:r>
            <a:r>
              <a:rPr lang="en-US" dirty="0" err="1"/>
              <a:t>av</a:t>
            </a:r>
            <a:r>
              <a:rPr lang="en-US" dirty="0"/>
              <a:t> 22C +/-5C. </a:t>
            </a:r>
            <a:r>
              <a:rPr lang="en-US" dirty="0" err="1"/>
              <a:t>Efter</a:t>
            </a:r>
            <a:r>
              <a:rPr lang="en-US" dirty="0"/>
              <a:t> </a:t>
            </a:r>
            <a:r>
              <a:rPr lang="en-US" dirty="0" err="1"/>
              <a:t>sista</a:t>
            </a:r>
            <a:r>
              <a:rPr lang="en-US" dirty="0"/>
              <a:t> </a:t>
            </a:r>
            <a:r>
              <a:rPr lang="en-US" dirty="0" err="1"/>
              <a:t>mätserien</a:t>
            </a:r>
            <a:r>
              <a:rPr lang="en-US" dirty="0"/>
              <a:t> </a:t>
            </a:r>
            <a:r>
              <a:rPr lang="en-US" dirty="0" err="1"/>
              <a:t>skall</a:t>
            </a:r>
            <a:r>
              <a:rPr lang="en-US" dirty="0"/>
              <a:t> </a:t>
            </a:r>
            <a:r>
              <a:rPr lang="en-US" dirty="0" err="1"/>
              <a:t>temperaturen</a:t>
            </a:r>
            <a:r>
              <a:rPr lang="en-US" dirty="0"/>
              <a:t> </a:t>
            </a:r>
            <a:r>
              <a:rPr lang="en-US" dirty="0" err="1"/>
              <a:t>kontrolleras</a:t>
            </a:r>
            <a:r>
              <a:rPr lang="en-US" dirty="0"/>
              <a:t> </a:t>
            </a:r>
            <a:r>
              <a:rPr lang="en-US" dirty="0" err="1"/>
              <a:t>manuellt</a:t>
            </a:r>
            <a:r>
              <a:rPr lang="en-US" dirty="0"/>
              <a:t> – </a:t>
            </a:r>
            <a:r>
              <a:rPr lang="en-US" dirty="0" err="1"/>
              <a:t>maximalt</a:t>
            </a:r>
            <a:r>
              <a:rPr lang="en-US" dirty="0"/>
              <a:t> </a:t>
            </a:r>
            <a:r>
              <a:rPr lang="en-US" dirty="0" err="1"/>
              <a:t>tillåten</a:t>
            </a:r>
            <a:r>
              <a:rPr lang="en-US" dirty="0"/>
              <a:t> variation </a:t>
            </a:r>
            <a:r>
              <a:rPr lang="en-US" dirty="0" err="1"/>
              <a:t>är</a:t>
            </a:r>
            <a:r>
              <a:rPr lang="en-US" dirty="0"/>
              <a:t> </a:t>
            </a:r>
            <a:r>
              <a:rPr lang="en-US" dirty="0">
                <a:sym typeface="Symbol"/>
              </a:rPr>
              <a:t></a:t>
            </a:r>
            <a:r>
              <a:rPr lang="en-US" dirty="0"/>
              <a:t>2</a:t>
            </a:r>
            <a:r>
              <a:rPr lang="en-US" dirty="0">
                <a:sym typeface="Symbol"/>
              </a:rPr>
              <a:t></a:t>
            </a:r>
            <a:r>
              <a:rPr lang="en-US" dirty="0"/>
              <a:t>C. I de fall </a:t>
            </a:r>
            <a:r>
              <a:rPr lang="en-US" dirty="0" err="1"/>
              <a:t>serviceingenjören</a:t>
            </a:r>
            <a:r>
              <a:rPr lang="en-US" dirty="0"/>
              <a:t> </a:t>
            </a:r>
            <a:r>
              <a:rPr lang="en-US" dirty="0" err="1"/>
              <a:t>bedömer</a:t>
            </a:r>
            <a:r>
              <a:rPr lang="en-US" dirty="0"/>
              <a:t> </a:t>
            </a:r>
            <a:r>
              <a:rPr lang="en-US" dirty="0" err="1"/>
              <a:t>att</a:t>
            </a:r>
            <a:r>
              <a:rPr lang="en-US" dirty="0"/>
              <a:t> </a:t>
            </a:r>
            <a:r>
              <a:rPr lang="en-US" dirty="0" err="1"/>
              <a:t>miljöförhållandena</a:t>
            </a:r>
            <a:r>
              <a:rPr lang="en-US" dirty="0"/>
              <a:t> </a:t>
            </a:r>
            <a:r>
              <a:rPr lang="en-US" dirty="0" err="1"/>
              <a:t>är</a:t>
            </a:r>
            <a:r>
              <a:rPr lang="en-US" dirty="0"/>
              <a:t> </a:t>
            </a:r>
            <a:r>
              <a:rPr lang="en-US" dirty="0" err="1"/>
              <a:t>onormala</a:t>
            </a:r>
            <a:r>
              <a:rPr lang="en-US" dirty="0"/>
              <a:t> nog </a:t>
            </a:r>
            <a:r>
              <a:rPr lang="en-US" dirty="0" err="1"/>
              <a:t>att</a:t>
            </a:r>
            <a:r>
              <a:rPr lang="en-US" dirty="0"/>
              <a:t> </a:t>
            </a:r>
            <a:r>
              <a:rPr lang="en-US" dirty="0" err="1"/>
              <a:t>påverka</a:t>
            </a:r>
            <a:r>
              <a:rPr lang="en-US" dirty="0"/>
              <a:t> </a:t>
            </a:r>
            <a:r>
              <a:rPr lang="en-US" dirty="0" err="1"/>
              <a:t>noggrannheten</a:t>
            </a:r>
            <a:r>
              <a:rPr lang="en-US" dirty="0"/>
              <a:t> hos </a:t>
            </a:r>
            <a:r>
              <a:rPr lang="en-US" dirty="0" err="1"/>
              <a:t>utrustningen</a:t>
            </a:r>
            <a:r>
              <a:rPr lang="en-US" dirty="0"/>
              <a:t>, </a:t>
            </a:r>
            <a:r>
              <a:rPr lang="en-US" dirty="0" err="1"/>
              <a:t>informeras</a:t>
            </a:r>
            <a:r>
              <a:rPr lang="en-US" dirty="0"/>
              <a:t> </a:t>
            </a:r>
            <a:r>
              <a:rPr lang="en-US" dirty="0" err="1"/>
              <a:t>kunden</a:t>
            </a:r>
            <a:r>
              <a:rPr lang="en-US" dirty="0"/>
              <a:t> </a:t>
            </a:r>
            <a:r>
              <a:rPr lang="en-US" dirty="0" err="1"/>
              <a:t>muntligen</a:t>
            </a:r>
            <a:r>
              <a:rPr lang="en-US" dirty="0"/>
              <a:t> </a:t>
            </a:r>
            <a:r>
              <a:rPr lang="en-US" dirty="0" err="1"/>
              <a:t>och</a:t>
            </a:r>
            <a:r>
              <a:rPr lang="en-US" dirty="0"/>
              <a:t> </a:t>
            </a:r>
            <a:r>
              <a:rPr lang="en-US" dirty="0" err="1"/>
              <a:t>genom</a:t>
            </a:r>
            <a:r>
              <a:rPr lang="en-US" dirty="0"/>
              <a:t> Click Mobile Installation Report </a:t>
            </a:r>
            <a:r>
              <a:rPr lang="en-US" dirty="0" err="1"/>
              <a:t>eller</a:t>
            </a:r>
            <a:r>
              <a:rPr lang="en-US" dirty="0"/>
              <a:t> Service Report. </a:t>
            </a:r>
            <a:r>
              <a:rPr lang="en-US" dirty="0" err="1"/>
              <a:t>serviceingenjören</a:t>
            </a:r>
            <a:r>
              <a:rPr lang="en-US" dirty="0"/>
              <a:t> </a:t>
            </a:r>
            <a:r>
              <a:rPr lang="en-US" dirty="0" err="1"/>
              <a:t>har</a:t>
            </a:r>
            <a:r>
              <a:rPr lang="en-US" dirty="0"/>
              <a:t> </a:t>
            </a:r>
            <a:r>
              <a:rPr lang="en-US" dirty="0" err="1"/>
              <a:t>rätt</a:t>
            </a:r>
            <a:r>
              <a:rPr lang="en-US" dirty="0"/>
              <a:t> </a:t>
            </a:r>
            <a:r>
              <a:rPr lang="en-US" dirty="0" err="1"/>
              <a:t>att</a:t>
            </a:r>
            <a:r>
              <a:rPr lang="en-US" dirty="0"/>
              <a:t> </a:t>
            </a:r>
            <a:r>
              <a:rPr lang="en-US" dirty="0" err="1"/>
              <a:t>avbryta</a:t>
            </a:r>
            <a:r>
              <a:rPr lang="en-US" dirty="0"/>
              <a:t> </a:t>
            </a:r>
            <a:r>
              <a:rPr lang="en-US" dirty="0" err="1"/>
              <a:t>arbetet</a:t>
            </a:r>
            <a:r>
              <a:rPr lang="en-US" dirty="0"/>
              <a:t> om </a:t>
            </a:r>
            <a:r>
              <a:rPr lang="en-US" dirty="0" err="1"/>
              <a:t>han</a:t>
            </a:r>
            <a:r>
              <a:rPr lang="en-US" dirty="0"/>
              <a:t> </a:t>
            </a:r>
            <a:r>
              <a:rPr lang="en-US" dirty="0" err="1"/>
              <a:t>bedömer</a:t>
            </a:r>
            <a:r>
              <a:rPr lang="en-US" dirty="0"/>
              <a:t> </a:t>
            </a:r>
            <a:r>
              <a:rPr lang="en-US" dirty="0" err="1"/>
              <a:t>att</a:t>
            </a:r>
            <a:r>
              <a:rPr lang="en-US" dirty="0"/>
              <a:t> </a:t>
            </a:r>
            <a:r>
              <a:rPr lang="en-US" dirty="0" err="1"/>
              <a:t>miljön</a:t>
            </a:r>
            <a:r>
              <a:rPr lang="en-US" dirty="0"/>
              <a:t> </a:t>
            </a:r>
            <a:r>
              <a:rPr lang="en-US" dirty="0" err="1"/>
              <a:t>påverkar</a:t>
            </a:r>
            <a:r>
              <a:rPr lang="en-US" dirty="0"/>
              <a:t> </a:t>
            </a:r>
            <a:r>
              <a:rPr lang="en-US" dirty="0" err="1"/>
              <a:t>resultat</a:t>
            </a:r>
            <a:r>
              <a:rPr lang="en-US" dirty="0"/>
              <a:t> </a:t>
            </a:r>
            <a:r>
              <a:rPr lang="en-US" dirty="0" err="1"/>
              <a:t>menligt</a:t>
            </a:r>
            <a:r>
              <a:rPr lang="en-US" dirty="0"/>
              <a:t>.</a:t>
            </a:r>
          </a:p>
          <a:p>
            <a:pPr lvl="1"/>
            <a:r>
              <a:rPr lang="en-US" dirty="0" err="1"/>
              <a:t>Åtgärder</a:t>
            </a:r>
            <a:r>
              <a:rPr lang="en-US" dirty="0"/>
              <a:t> </a:t>
            </a:r>
            <a:r>
              <a:rPr lang="en-US" dirty="0" err="1"/>
              <a:t>för</a:t>
            </a:r>
            <a:r>
              <a:rPr lang="en-US" dirty="0"/>
              <a:t> </a:t>
            </a:r>
            <a:r>
              <a:rPr lang="en-US" dirty="0" err="1"/>
              <a:t>att</a:t>
            </a:r>
            <a:r>
              <a:rPr lang="en-US" dirty="0"/>
              <a:t> </a:t>
            </a:r>
            <a:r>
              <a:rPr lang="en-US" dirty="0" err="1"/>
              <a:t>förhindra</a:t>
            </a:r>
            <a:r>
              <a:rPr lang="en-US" dirty="0"/>
              <a:t> </a:t>
            </a:r>
            <a:r>
              <a:rPr lang="en-US" dirty="0" err="1"/>
              <a:t>negativ</a:t>
            </a:r>
            <a:r>
              <a:rPr lang="en-US" dirty="0"/>
              <a:t> </a:t>
            </a:r>
            <a:r>
              <a:rPr lang="en-US" dirty="0" err="1"/>
              <a:t>inverkan</a:t>
            </a:r>
            <a:r>
              <a:rPr lang="en-US" dirty="0"/>
              <a:t> </a:t>
            </a:r>
            <a:r>
              <a:rPr lang="en-US" dirty="0" err="1"/>
              <a:t>mellan</a:t>
            </a:r>
            <a:r>
              <a:rPr lang="en-US" dirty="0"/>
              <a:t> </a:t>
            </a:r>
            <a:r>
              <a:rPr lang="en-US" dirty="0" err="1"/>
              <a:t>kalibreringslokalen</a:t>
            </a:r>
            <a:r>
              <a:rPr lang="en-US" dirty="0"/>
              <a:t> </a:t>
            </a:r>
            <a:r>
              <a:rPr lang="en-US" dirty="0" err="1"/>
              <a:t>och</a:t>
            </a:r>
            <a:r>
              <a:rPr lang="en-US" dirty="0"/>
              <a:t> </a:t>
            </a:r>
            <a:r>
              <a:rPr lang="en-US" dirty="0" err="1"/>
              <a:t>närliggande</a:t>
            </a:r>
            <a:r>
              <a:rPr lang="en-US" dirty="0"/>
              <a:t> </a:t>
            </a:r>
            <a:r>
              <a:rPr lang="en-US" dirty="0" err="1"/>
              <a:t>lokaler</a:t>
            </a:r>
            <a:r>
              <a:rPr lang="en-US" dirty="0"/>
              <a:t> </a:t>
            </a:r>
            <a:r>
              <a:rPr lang="en-US" dirty="0" err="1"/>
              <a:t>styrs</a:t>
            </a:r>
            <a:r>
              <a:rPr lang="en-US" dirty="0"/>
              <a:t> </a:t>
            </a:r>
            <a:r>
              <a:rPr lang="en-US" dirty="0" err="1"/>
              <a:t>helt</a:t>
            </a:r>
            <a:r>
              <a:rPr lang="en-US" dirty="0"/>
              <a:t> </a:t>
            </a:r>
            <a:r>
              <a:rPr lang="en-US" dirty="0" err="1"/>
              <a:t>av</a:t>
            </a:r>
            <a:r>
              <a:rPr lang="en-US" dirty="0"/>
              <a:t> </a:t>
            </a:r>
            <a:r>
              <a:rPr lang="en-US" dirty="0" err="1"/>
              <a:t>kunden</a:t>
            </a:r>
            <a:r>
              <a:rPr lang="en-US" dirty="0"/>
              <a:t> </a:t>
            </a:r>
            <a:r>
              <a:rPr lang="en-US" dirty="0" err="1"/>
              <a:t>då</a:t>
            </a:r>
            <a:r>
              <a:rPr lang="en-US" dirty="0"/>
              <a:t> all </a:t>
            </a:r>
            <a:r>
              <a:rPr lang="en-US" dirty="0" err="1"/>
              <a:t>kalibrering</a:t>
            </a:r>
            <a:r>
              <a:rPr lang="en-US" dirty="0"/>
              <a:t> </a:t>
            </a:r>
            <a:r>
              <a:rPr lang="en-US" dirty="0" err="1"/>
              <a:t>utförs</a:t>
            </a:r>
            <a:r>
              <a:rPr lang="en-US" dirty="0"/>
              <a:t> </a:t>
            </a:r>
            <a:r>
              <a:rPr lang="en-US" dirty="0" err="1"/>
              <a:t>i</a:t>
            </a:r>
            <a:r>
              <a:rPr lang="en-US" dirty="0"/>
              <a:t> </a:t>
            </a:r>
            <a:r>
              <a:rPr lang="en-US" dirty="0" err="1"/>
              <a:t>kundens</a:t>
            </a:r>
            <a:r>
              <a:rPr lang="en-US" dirty="0"/>
              <a:t> </a:t>
            </a:r>
            <a:r>
              <a:rPr lang="en-US" dirty="0" err="1"/>
              <a:t>egna</a:t>
            </a:r>
            <a:r>
              <a:rPr lang="en-US" dirty="0"/>
              <a:t> </a:t>
            </a:r>
            <a:r>
              <a:rPr lang="en-US" dirty="0" err="1"/>
              <a:t>lokaler</a:t>
            </a:r>
            <a:r>
              <a:rPr lang="en-US" dirty="0"/>
              <a:t>.</a:t>
            </a:r>
          </a:p>
          <a:p>
            <a:pPr lvl="1"/>
            <a:r>
              <a:rPr lang="en-US" dirty="0" err="1"/>
              <a:t>Tillgängligheten</a:t>
            </a:r>
            <a:r>
              <a:rPr lang="en-US" dirty="0"/>
              <a:t> till </a:t>
            </a:r>
            <a:r>
              <a:rPr lang="en-US" dirty="0" err="1"/>
              <a:t>kalibreringslokalen</a:t>
            </a:r>
            <a:r>
              <a:rPr lang="en-US" dirty="0"/>
              <a:t> </a:t>
            </a:r>
            <a:r>
              <a:rPr lang="en-US" dirty="0" err="1"/>
              <a:t>styrs</a:t>
            </a:r>
            <a:r>
              <a:rPr lang="en-US" dirty="0"/>
              <a:t> </a:t>
            </a:r>
            <a:r>
              <a:rPr lang="en-US" dirty="0" err="1"/>
              <a:t>helt</a:t>
            </a:r>
            <a:r>
              <a:rPr lang="en-US" dirty="0"/>
              <a:t> </a:t>
            </a:r>
            <a:r>
              <a:rPr lang="en-US" dirty="0" err="1"/>
              <a:t>av</a:t>
            </a:r>
            <a:r>
              <a:rPr lang="en-US" dirty="0"/>
              <a:t> </a:t>
            </a:r>
            <a:r>
              <a:rPr lang="en-US" dirty="0" err="1"/>
              <a:t>kunden</a:t>
            </a:r>
            <a:r>
              <a:rPr lang="en-US" dirty="0"/>
              <a:t> </a:t>
            </a:r>
            <a:r>
              <a:rPr lang="en-US" dirty="0" err="1"/>
              <a:t>då</a:t>
            </a:r>
            <a:r>
              <a:rPr lang="en-US" dirty="0"/>
              <a:t> all </a:t>
            </a:r>
            <a:r>
              <a:rPr lang="en-US" dirty="0" err="1"/>
              <a:t>kalibrering</a:t>
            </a:r>
            <a:r>
              <a:rPr lang="en-US" dirty="0"/>
              <a:t> </a:t>
            </a:r>
            <a:r>
              <a:rPr lang="en-US" dirty="0" err="1"/>
              <a:t>utförs</a:t>
            </a:r>
            <a:r>
              <a:rPr lang="en-US" dirty="0"/>
              <a:t> </a:t>
            </a:r>
            <a:r>
              <a:rPr lang="en-US" dirty="0" err="1"/>
              <a:t>i</a:t>
            </a:r>
            <a:r>
              <a:rPr lang="en-US" dirty="0"/>
              <a:t> </a:t>
            </a:r>
            <a:r>
              <a:rPr lang="en-US" dirty="0" err="1"/>
              <a:t>kundens</a:t>
            </a:r>
            <a:r>
              <a:rPr lang="en-US" dirty="0"/>
              <a:t> </a:t>
            </a:r>
            <a:r>
              <a:rPr lang="en-US" dirty="0" err="1"/>
              <a:t>egna</a:t>
            </a:r>
            <a:r>
              <a:rPr lang="en-US" dirty="0"/>
              <a:t> </a:t>
            </a:r>
            <a:r>
              <a:rPr lang="en-US" dirty="0" err="1"/>
              <a:t>lokaler</a:t>
            </a:r>
            <a:r>
              <a:rPr lang="en-US" dirty="0"/>
              <a:t>.</a:t>
            </a:r>
          </a:p>
          <a:p>
            <a:pPr lvl="1"/>
            <a:r>
              <a:rPr lang="en-US" dirty="0" err="1"/>
              <a:t>Allt</a:t>
            </a:r>
            <a:r>
              <a:rPr lang="en-US" dirty="0"/>
              <a:t> </a:t>
            </a:r>
            <a:r>
              <a:rPr lang="en-US" dirty="0" err="1"/>
              <a:t>underhåll</a:t>
            </a:r>
            <a:r>
              <a:rPr lang="en-US" dirty="0"/>
              <a:t> </a:t>
            </a:r>
            <a:r>
              <a:rPr lang="en-US" dirty="0" err="1"/>
              <a:t>av</a:t>
            </a:r>
            <a:r>
              <a:rPr lang="en-US" dirty="0"/>
              <a:t> </a:t>
            </a:r>
            <a:r>
              <a:rPr lang="en-US" dirty="0" err="1"/>
              <a:t>lokalerna</a:t>
            </a:r>
            <a:r>
              <a:rPr lang="en-US" dirty="0"/>
              <a:t> </a:t>
            </a:r>
            <a:r>
              <a:rPr lang="en-US" dirty="0" err="1"/>
              <a:t>styrs</a:t>
            </a:r>
            <a:r>
              <a:rPr lang="en-US" dirty="0"/>
              <a:t> </a:t>
            </a:r>
            <a:r>
              <a:rPr lang="en-US" dirty="0" err="1"/>
              <a:t>och</a:t>
            </a:r>
            <a:r>
              <a:rPr lang="en-US" dirty="0"/>
              <a:t> </a:t>
            </a:r>
            <a:r>
              <a:rPr lang="en-US" dirty="0" err="1"/>
              <a:t>utföres</a:t>
            </a:r>
            <a:r>
              <a:rPr lang="en-US" dirty="0"/>
              <a:t> </a:t>
            </a:r>
            <a:r>
              <a:rPr lang="en-US" dirty="0" err="1"/>
              <a:t>av</a:t>
            </a:r>
            <a:r>
              <a:rPr lang="en-US" dirty="0"/>
              <a:t> </a:t>
            </a:r>
            <a:r>
              <a:rPr lang="en-US" dirty="0" err="1"/>
              <a:t>kunden</a:t>
            </a:r>
            <a:r>
              <a:rPr lang="en-US" dirty="0"/>
              <a:t>.</a:t>
            </a:r>
          </a:p>
          <a:p>
            <a:pPr lvl="1"/>
            <a:endParaRPr lang="en-US" dirty="0"/>
          </a:p>
          <a:p>
            <a:endParaRPr lang="en-US" sz="2400" dirty="0"/>
          </a:p>
        </p:txBody>
      </p:sp>
    </p:spTree>
    <p:extLst>
      <p:ext uri="{BB962C8B-B14F-4D97-AF65-F5344CB8AC3E}">
        <p14:creationId xmlns:p14="http://schemas.microsoft.com/office/powerpoint/2010/main" val="3382073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Avbryt kalibreringen om oklart</a:t>
            </a:r>
            <a:endParaRPr lang="sv-SE" dirty="0"/>
          </a:p>
        </p:txBody>
      </p:sp>
      <p:sp>
        <p:nvSpPr>
          <p:cNvPr id="4" name="Platshållare för innehåll 3"/>
          <p:cNvSpPr>
            <a:spLocks noGrp="1"/>
          </p:cNvSpPr>
          <p:nvPr>
            <p:ph idx="1"/>
          </p:nvPr>
        </p:nvSpPr>
        <p:spPr/>
        <p:txBody>
          <a:bodyPr/>
          <a:lstStyle/>
          <a:p>
            <a:r>
              <a:rPr lang="sv-SE" dirty="0" smtClean="0"/>
              <a:t>Som ackrediterad FSE har du ett ansvar att bibehålla integritet i ditt arbete. </a:t>
            </a:r>
          </a:p>
          <a:p>
            <a:r>
              <a:rPr lang="sv-SE" dirty="0" smtClean="0"/>
              <a:t>Det innebär att du har rätt att avbryta en kalibrering om du anser att det finns faktorer som gör det omöjligt för dig att säkerställa en god kvalitet.</a:t>
            </a:r>
          </a:p>
          <a:p>
            <a:r>
              <a:rPr lang="sv-SE" dirty="0" smtClean="0"/>
              <a:t>Du har också rätten att ta den tiden som krävs för att säkerställa ett gott resultat, utan att inkräkta på integriteten. Det får aldrig finnas incitament för att göra en kalibrering snabbare. Mer om detta hittar du under 2.9.1</a:t>
            </a:r>
          </a:p>
          <a:p>
            <a:r>
              <a:rPr lang="sv-SE" dirty="0" smtClean="0"/>
              <a:t>Konsultera alltid med tekniskt ansvarig om det uppstår oklarheter eller om du känner dig osäker.</a:t>
            </a:r>
          </a:p>
          <a:p>
            <a:r>
              <a:rPr lang="sv-SE" dirty="0" smtClean="0"/>
              <a:t>Läs mer om ansvar och befogenheter under 2.6.1.</a:t>
            </a:r>
          </a:p>
        </p:txBody>
      </p:sp>
    </p:spTree>
    <p:extLst>
      <p:ext uri="{BB962C8B-B14F-4D97-AF65-F5344CB8AC3E}">
        <p14:creationId xmlns:p14="http://schemas.microsoft.com/office/powerpoint/2010/main" val="4238944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2.9.1 </a:t>
            </a:r>
            <a:r>
              <a:rPr lang="en-US" b="1" dirty="0" err="1"/>
              <a:t>Oberoende</a:t>
            </a:r>
            <a:r>
              <a:rPr lang="en-US" b="1" dirty="0"/>
              <a:t> </a:t>
            </a:r>
            <a:r>
              <a:rPr lang="en-US" b="1" dirty="0" err="1"/>
              <a:t>och</a:t>
            </a:r>
            <a:r>
              <a:rPr lang="en-US" b="1" dirty="0"/>
              <a:t> </a:t>
            </a:r>
            <a:r>
              <a:rPr lang="en-US" b="1" dirty="0" err="1"/>
              <a:t>intressekonflikt</a:t>
            </a:r>
            <a:endParaRPr lang="en-US" b="1" dirty="0"/>
          </a:p>
        </p:txBody>
      </p:sp>
      <p:sp>
        <p:nvSpPr>
          <p:cNvPr id="4" name="Platshållare för innehåll 3"/>
          <p:cNvSpPr>
            <a:spLocks noGrp="1"/>
          </p:cNvSpPr>
          <p:nvPr>
            <p:ph idx="1"/>
          </p:nvPr>
        </p:nvSpPr>
        <p:spPr/>
        <p:txBody>
          <a:bodyPr>
            <a:normAutofit/>
          </a:bodyPr>
          <a:lstStyle/>
          <a:p>
            <a:r>
              <a:rPr lang="en-US" b="1" dirty="0"/>
              <a:t>Policy</a:t>
            </a:r>
            <a:endParaRPr lang="en-US" dirty="0"/>
          </a:p>
          <a:p>
            <a:pPr lvl="1"/>
            <a:r>
              <a:rPr lang="en-US" dirty="0" err="1"/>
              <a:t>Företaget</a:t>
            </a:r>
            <a:r>
              <a:rPr lang="en-US" dirty="0"/>
              <a:t> </a:t>
            </a:r>
            <a:r>
              <a:rPr lang="en-US" dirty="0" err="1"/>
              <a:t>skall</a:t>
            </a:r>
            <a:r>
              <a:rPr lang="en-US" dirty="0"/>
              <a:t> </a:t>
            </a:r>
            <a:r>
              <a:rPr lang="en-US" dirty="0" err="1"/>
              <a:t>vara</a:t>
            </a:r>
            <a:r>
              <a:rPr lang="en-US" dirty="0"/>
              <a:t> </a:t>
            </a:r>
            <a:r>
              <a:rPr lang="en-US" dirty="0" err="1"/>
              <a:t>opartiskt</a:t>
            </a:r>
            <a:r>
              <a:rPr lang="en-US" dirty="0"/>
              <a:t> </a:t>
            </a:r>
            <a:r>
              <a:rPr lang="en-US" dirty="0" err="1"/>
              <a:t>i</a:t>
            </a:r>
            <a:r>
              <a:rPr lang="en-US" dirty="0"/>
              <a:t> </a:t>
            </a:r>
            <a:r>
              <a:rPr lang="en-US" dirty="0" err="1"/>
              <a:t>förhållandet</a:t>
            </a:r>
            <a:r>
              <a:rPr lang="en-US" dirty="0"/>
              <a:t> med/</a:t>
            </a:r>
            <a:r>
              <a:rPr lang="en-US" dirty="0" err="1"/>
              <a:t>mellan</a:t>
            </a:r>
            <a:r>
              <a:rPr lang="en-US" dirty="0"/>
              <a:t> </a:t>
            </a:r>
            <a:r>
              <a:rPr lang="en-US" dirty="0" err="1"/>
              <a:t>våra</a:t>
            </a:r>
            <a:r>
              <a:rPr lang="en-US" dirty="0"/>
              <a:t> </a:t>
            </a:r>
            <a:r>
              <a:rPr lang="en-US" dirty="0" err="1"/>
              <a:t>kunder</a:t>
            </a:r>
            <a:r>
              <a:rPr lang="en-US" dirty="0" smtClean="0"/>
              <a:t>.</a:t>
            </a:r>
          </a:p>
          <a:p>
            <a:pPr marL="457200" lvl="1" indent="0">
              <a:buNone/>
            </a:pPr>
            <a:endParaRPr lang="en-US" dirty="0"/>
          </a:p>
          <a:p>
            <a:pPr lvl="1"/>
            <a:r>
              <a:rPr lang="en-US" dirty="0" err="1"/>
              <a:t>Resultat</a:t>
            </a:r>
            <a:r>
              <a:rPr lang="en-US" dirty="0"/>
              <a:t> </a:t>
            </a:r>
            <a:r>
              <a:rPr lang="en-US" dirty="0" err="1"/>
              <a:t>av</a:t>
            </a:r>
            <a:r>
              <a:rPr lang="en-US" dirty="0"/>
              <a:t> </a:t>
            </a:r>
            <a:r>
              <a:rPr lang="en-US" dirty="0" err="1"/>
              <a:t>kalibreringar</a:t>
            </a:r>
            <a:r>
              <a:rPr lang="en-US" dirty="0"/>
              <a:t> </a:t>
            </a:r>
            <a:r>
              <a:rPr lang="en-US" dirty="0" err="1"/>
              <a:t>får</a:t>
            </a:r>
            <a:r>
              <a:rPr lang="en-US" dirty="0"/>
              <a:t> </a:t>
            </a:r>
            <a:r>
              <a:rPr lang="en-US" dirty="0" err="1"/>
              <a:t>inte</a:t>
            </a:r>
            <a:r>
              <a:rPr lang="en-US" dirty="0"/>
              <a:t> </a:t>
            </a:r>
            <a:r>
              <a:rPr lang="en-US" dirty="0" err="1"/>
              <a:t>påverkas</a:t>
            </a:r>
            <a:r>
              <a:rPr lang="en-US" dirty="0"/>
              <a:t> </a:t>
            </a:r>
            <a:r>
              <a:rPr lang="en-US" dirty="0" err="1"/>
              <a:t>av</a:t>
            </a:r>
            <a:r>
              <a:rPr lang="en-US" dirty="0"/>
              <a:t> </a:t>
            </a:r>
            <a:r>
              <a:rPr lang="en-US" dirty="0" err="1"/>
              <a:t>utomstående</a:t>
            </a:r>
            <a:r>
              <a:rPr lang="en-US" dirty="0"/>
              <a:t> </a:t>
            </a:r>
            <a:r>
              <a:rPr lang="en-US" dirty="0" err="1"/>
              <a:t>personer</a:t>
            </a:r>
            <a:r>
              <a:rPr lang="en-US" dirty="0"/>
              <a:t> </a:t>
            </a:r>
            <a:r>
              <a:rPr lang="en-US" dirty="0" err="1"/>
              <a:t>eller</a:t>
            </a:r>
            <a:r>
              <a:rPr lang="en-US" dirty="0"/>
              <a:t> </a:t>
            </a:r>
            <a:r>
              <a:rPr lang="en-US" dirty="0" err="1"/>
              <a:t>organisationer</a:t>
            </a:r>
            <a:r>
              <a:rPr lang="en-US" dirty="0"/>
              <a:t>.</a:t>
            </a:r>
          </a:p>
          <a:p>
            <a:pPr marL="457200" lvl="1" indent="0">
              <a:buNone/>
            </a:pPr>
            <a:endParaRPr lang="en-US" dirty="0"/>
          </a:p>
          <a:p>
            <a:pPr lvl="1"/>
            <a:r>
              <a:rPr lang="en-US" dirty="0" err="1"/>
              <a:t>Företaget</a:t>
            </a:r>
            <a:r>
              <a:rPr lang="en-US" dirty="0"/>
              <a:t> </a:t>
            </a:r>
            <a:r>
              <a:rPr lang="en-US" dirty="0" err="1"/>
              <a:t>skall</a:t>
            </a:r>
            <a:r>
              <a:rPr lang="en-US" dirty="0"/>
              <a:t> </a:t>
            </a:r>
            <a:r>
              <a:rPr lang="en-US" dirty="0" err="1"/>
              <a:t>inte</a:t>
            </a:r>
            <a:r>
              <a:rPr lang="en-US" dirty="0"/>
              <a:t> </a:t>
            </a:r>
            <a:r>
              <a:rPr lang="en-US" dirty="0" err="1"/>
              <a:t>engagera</a:t>
            </a:r>
            <a:r>
              <a:rPr lang="en-US" dirty="0"/>
              <a:t> sig </a:t>
            </a:r>
            <a:r>
              <a:rPr lang="en-US" dirty="0" err="1"/>
              <a:t>i</a:t>
            </a:r>
            <a:r>
              <a:rPr lang="en-US" dirty="0"/>
              <a:t> </a:t>
            </a:r>
            <a:r>
              <a:rPr lang="en-US" dirty="0" err="1"/>
              <a:t>aktiviteter</a:t>
            </a:r>
            <a:r>
              <a:rPr lang="en-US" dirty="0"/>
              <a:t> </a:t>
            </a:r>
            <a:r>
              <a:rPr lang="en-US" dirty="0" err="1"/>
              <a:t>som</a:t>
            </a:r>
            <a:r>
              <a:rPr lang="en-US" dirty="0"/>
              <a:t> </a:t>
            </a:r>
            <a:r>
              <a:rPr lang="en-US" dirty="0" err="1"/>
              <a:t>kan</a:t>
            </a:r>
            <a:r>
              <a:rPr lang="en-US" dirty="0"/>
              <a:t> </a:t>
            </a:r>
            <a:r>
              <a:rPr lang="en-US" dirty="0" err="1"/>
              <a:t>medföra</a:t>
            </a:r>
            <a:r>
              <a:rPr lang="en-US" dirty="0"/>
              <a:t> </a:t>
            </a:r>
            <a:r>
              <a:rPr lang="en-US" dirty="0" err="1"/>
              <a:t>att</a:t>
            </a:r>
            <a:r>
              <a:rPr lang="en-US" dirty="0"/>
              <a:t> </a:t>
            </a:r>
            <a:r>
              <a:rPr lang="en-US" dirty="0" err="1"/>
              <a:t>förtroendet</a:t>
            </a:r>
            <a:r>
              <a:rPr lang="en-US" dirty="0"/>
              <a:t> </a:t>
            </a:r>
            <a:r>
              <a:rPr lang="en-US" dirty="0" err="1"/>
              <a:t>för</a:t>
            </a:r>
            <a:r>
              <a:rPr lang="en-US" dirty="0"/>
              <a:t> </a:t>
            </a:r>
            <a:r>
              <a:rPr lang="en-US" dirty="0" err="1"/>
              <a:t>dess</a:t>
            </a:r>
            <a:r>
              <a:rPr lang="en-US" dirty="0"/>
              <a:t> </a:t>
            </a:r>
            <a:r>
              <a:rPr lang="en-US" dirty="0" err="1"/>
              <a:t>oberoende</a:t>
            </a:r>
            <a:r>
              <a:rPr lang="en-US" dirty="0"/>
              <a:t> </a:t>
            </a:r>
            <a:r>
              <a:rPr lang="en-US" dirty="0" err="1"/>
              <a:t>och</a:t>
            </a:r>
            <a:r>
              <a:rPr lang="en-US" dirty="0"/>
              <a:t> </a:t>
            </a:r>
            <a:r>
              <a:rPr lang="en-US" dirty="0" err="1"/>
              <a:t>integritet</a:t>
            </a:r>
            <a:r>
              <a:rPr lang="en-US" dirty="0"/>
              <a:t> </a:t>
            </a:r>
            <a:r>
              <a:rPr lang="en-US" dirty="0" err="1"/>
              <a:t>i</a:t>
            </a:r>
            <a:r>
              <a:rPr lang="en-US" dirty="0"/>
              <a:t> </a:t>
            </a:r>
            <a:r>
              <a:rPr lang="en-US" dirty="0" err="1"/>
              <a:t>samband</a:t>
            </a:r>
            <a:r>
              <a:rPr lang="en-US" dirty="0"/>
              <a:t> med </a:t>
            </a:r>
            <a:r>
              <a:rPr lang="en-US" dirty="0" err="1"/>
              <a:t>kalibreringsverksamhet</a:t>
            </a:r>
            <a:r>
              <a:rPr lang="en-US" dirty="0"/>
              <a:t> </a:t>
            </a:r>
            <a:r>
              <a:rPr lang="en-US" dirty="0" err="1"/>
              <a:t>sätts</a:t>
            </a:r>
            <a:r>
              <a:rPr lang="en-US" dirty="0"/>
              <a:t> </a:t>
            </a:r>
            <a:r>
              <a:rPr lang="en-US" dirty="0" err="1"/>
              <a:t>i</a:t>
            </a:r>
            <a:r>
              <a:rPr lang="en-US" dirty="0"/>
              <a:t> </a:t>
            </a:r>
            <a:r>
              <a:rPr lang="en-US" dirty="0" err="1"/>
              <a:t>fråga</a:t>
            </a:r>
            <a:r>
              <a:rPr lang="en-US" dirty="0"/>
              <a:t>.</a:t>
            </a:r>
          </a:p>
          <a:p>
            <a:pPr marL="457200" lvl="1" indent="0">
              <a:buNone/>
            </a:pPr>
            <a:endParaRPr lang="en-US" dirty="0"/>
          </a:p>
          <a:p>
            <a:pPr lvl="1"/>
            <a:r>
              <a:rPr lang="en-US" dirty="0" err="1"/>
              <a:t>Ersättning</a:t>
            </a:r>
            <a:r>
              <a:rPr lang="en-US" dirty="0"/>
              <a:t> till den personal </a:t>
            </a:r>
            <a:r>
              <a:rPr lang="en-US" dirty="0" err="1"/>
              <a:t>som</a:t>
            </a:r>
            <a:r>
              <a:rPr lang="en-US" dirty="0"/>
              <a:t> </a:t>
            </a:r>
            <a:r>
              <a:rPr lang="en-US" dirty="0" err="1"/>
              <a:t>arbetar</a:t>
            </a:r>
            <a:r>
              <a:rPr lang="en-US" dirty="0"/>
              <a:t> med </a:t>
            </a:r>
            <a:r>
              <a:rPr lang="en-US" dirty="0" err="1"/>
              <a:t>kalibreringsverksamhet</a:t>
            </a:r>
            <a:r>
              <a:rPr lang="en-US" dirty="0"/>
              <a:t> </a:t>
            </a:r>
            <a:r>
              <a:rPr lang="en-US" dirty="0" err="1"/>
              <a:t>får</a:t>
            </a:r>
            <a:r>
              <a:rPr lang="en-US" dirty="0"/>
              <a:t> </a:t>
            </a:r>
            <a:r>
              <a:rPr lang="en-US" dirty="0" err="1"/>
              <a:t>inte</a:t>
            </a:r>
            <a:r>
              <a:rPr lang="en-US" dirty="0"/>
              <a:t> </a:t>
            </a:r>
            <a:r>
              <a:rPr lang="en-US" dirty="0" err="1"/>
              <a:t>bero</a:t>
            </a:r>
            <a:r>
              <a:rPr lang="en-US" dirty="0"/>
              <a:t> </a:t>
            </a:r>
            <a:r>
              <a:rPr lang="en-US" dirty="0" err="1"/>
              <a:t>på</a:t>
            </a:r>
            <a:r>
              <a:rPr lang="en-US" dirty="0"/>
              <a:t> </a:t>
            </a:r>
            <a:r>
              <a:rPr lang="en-US" dirty="0" err="1"/>
              <a:t>antalet</a:t>
            </a:r>
            <a:r>
              <a:rPr lang="en-US" dirty="0"/>
              <a:t> </a:t>
            </a:r>
            <a:r>
              <a:rPr lang="en-US" dirty="0" err="1"/>
              <a:t>genomförda</a:t>
            </a:r>
            <a:r>
              <a:rPr lang="en-US" dirty="0"/>
              <a:t> </a:t>
            </a:r>
            <a:r>
              <a:rPr lang="en-US" dirty="0" err="1"/>
              <a:t>kalibreringar</a:t>
            </a:r>
            <a:r>
              <a:rPr lang="en-US" dirty="0"/>
              <a:t> </a:t>
            </a:r>
            <a:r>
              <a:rPr lang="en-US" dirty="0" err="1"/>
              <a:t>eller</a:t>
            </a:r>
            <a:r>
              <a:rPr lang="en-US" dirty="0"/>
              <a:t> </a:t>
            </a:r>
            <a:r>
              <a:rPr lang="en-US" dirty="0" err="1"/>
              <a:t>på</a:t>
            </a:r>
            <a:r>
              <a:rPr lang="en-US" dirty="0"/>
              <a:t> </a:t>
            </a:r>
            <a:r>
              <a:rPr lang="en-US" dirty="0" err="1"/>
              <a:t>resultat</a:t>
            </a:r>
            <a:r>
              <a:rPr lang="en-US" dirty="0"/>
              <a:t> </a:t>
            </a:r>
            <a:r>
              <a:rPr lang="en-US" dirty="0" err="1"/>
              <a:t>av</a:t>
            </a:r>
            <a:r>
              <a:rPr lang="en-US" dirty="0"/>
              <a:t> </a:t>
            </a:r>
            <a:r>
              <a:rPr lang="en-US" dirty="0" err="1"/>
              <a:t>dessa</a:t>
            </a:r>
            <a:r>
              <a:rPr lang="en-US" dirty="0"/>
              <a:t>.</a:t>
            </a:r>
          </a:p>
        </p:txBody>
      </p:sp>
    </p:spTree>
    <p:extLst>
      <p:ext uri="{BB962C8B-B14F-4D97-AF65-F5344CB8AC3E}">
        <p14:creationId xmlns:p14="http://schemas.microsoft.com/office/powerpoint/2010/main" val="3557900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2.6.1 </a:t>
            </a:r>
            <a:r>
              <a:rPr lang="en-US" dirty="0" err="1"/>
              <a:t>Funktion</a:t>
            </a:r>
            <a:r>
              <a:rPr lang="en-US" dirty="0"/>
              <a:t> </a:t>
            </a:r>
            <a:r>
              <a:rPr lang="en-US" dirty="0" err="1"/>
              <a:t>och</a:t>
            </a:r>
            <a:r>
              <a:rPr lang="en-US" dirty="0"/>
              <a:t> roller – </a:t>
            </a:r>
            <a:r>
              <a:rPr lang="en-US" dirty="0" err="1"/>
              <a:t>Ansvar</a:t>
            </a:r>
            <a:r>
              <a:rPr lang="en-US" dirty="0"/>
              <a:t> </a:t>
            </a:r>
            <a:r>
              <a:rPr lang="en-US" dirty="0" err="1"/>
              <a:t>och</a:t>
            </a:r>
            <a:r>
              <a:rPr lang="en-US" dirty="0"/>
              <a:t> </a:t>
            </a:r>
            <a:r>
              <a:rPr lang="en-US" dirty="0" err="1"/>
              <a:t>befogenheter</a:t>
            </a:r>
            <a:endParaRPr lang="en-US" b="1" dirty="0"/>
          </a:p>
        </p:txBody>
      </p:sp>
      <p:sp>
        <p:nvSpPr>
          <p:cNvPr id="4" name="Platshållare för innehåll 3"/>
          <p:cNvSpPr>
            <a:spLocks noGrp="1"/>
          </p:cNvSpPr>
          <p:nvPr>
            <p:ph idx="1"/>
          </p:nvPr>
        </p:nvSpPr>
        <p:spPr/>
        <p:txBody>
          <a:bodyPr>
            <a:normAutofit/>
          </a:bodyPr>
          <a:lstStyle/>
          <a:p>
            <a:r>
              <a:rPr lang="en-US" b="1" dirty="0" err="1"/>
              <a:t>Serviceingenjör</a:t>
            </a:r>
            <a:r>
              <a:rPr lang="en-US" b="1" dirty="0"/>
              <a:t> </a:t>
            </a:r>
            <a:endParaRPr lang="en-US" b="1" dirty="0" smtClean="0"/>
          </a:p>
          <a:p>
            <a:pPr lvl="1"/>
            <a:r>
              <a:rPr lang="en-US" b="1" dirty="0" err="1"/>
              <a:t>Ansvar</a:t>
            </a:r>
            <a:endParaRPr lang="en-US" dirty="0"/>
          </a:p>
          <a:p>
            <a:pPr marL="457200" lvl="1" indent="0">
              <a:buNone/>
            </a:pPr>
            <a:r>
              <a:rPr lang="en-US" dirty="0" err="1"/>
              <a:t>Serviceingenjörer</a:t>
            </a:r>
            <a:r>
              <a:rPr lang="en-US" dirty="0"/>
              <a:t> (FSE) </a:t>
            </a:r>
            <a:r>
              <a:rPr lang="en-US" dirty="0" err="1"/>
              <a:t>ansvar</a:t>
            </a:r>
            <a:r>
              <a:rPr lang="en-US" dirty="0"/>
              <a:t> </a:t>
            </a:r>
            <a:r>
              <a:rPr lang="en-US" dirty="0" err="1"/>
              <a:t>för</a:t>
            </a:r>
            <a:r>
              <a:rPr lang="en-US" dirty="0"/>
              <a:t> </a:t>
            </a:r>
            <a:r>
              <a:rPr lang="en-US" dirty="0" err="1"/>
              <a:t>utförandet</a:t>
            </a:r>
            <a:r>
              <a:rPr lang="en-US" dirty="0"/>
              <a:t> </a:t>
            </a:r>
            <a:r>
              <a:rPr lang="en-US" dirty="0" err="1"/>
              <a:t>av</a:t>
            </a:r>
            <a:r>
              <a:rPr lang="en-US" dirty="0"/>
              <a:t> </a:t>
            </a:r>
            <a:r>
              <a:rPr lang="en-US" dirty="0" err="1"/>
              <a:t>kalibreringsarbete</a:t>
            </a:r>
            <a:r>
              <a:rPr lang="en-US" dirty="0"/>
              <a:t> </a:t>
            </a:r>
            <a:r>
              <a:rPr lang="en-US" dirty="0" err="1"/>
              <a:t>på</a:t>
            </a:r>
            <a:r>
              <a:rPr lang="en-US" dirty="0"/>
              <a:t> </a:t>
            </a:r>
            <a:r>
              <a:rPr lang="en-US" dirty="0" err="1"/>
              <a:t>fältet</a:t>
            </a:r>
            <a:r>
              <a:rPr lang="en-US" dirty="0"/>
              <a:t> </a:t>
            </a:r>
            <a:r>
              <a:rPr lang="en-US" dirty="0" err="1"/>
              <a:t>samt</a:t>
            </a:r>
            <a:r>
              <a:rPr lang="en-US" dirty="0"/>
              <a:t> </a:t>
            </a:r>
            <a:r>
              <a:rPr lang="en-US" dirty="0" err="1"/>
              <a:t>utfärdande</a:t>
            </a:r>
            <a:r>
              <a:rPr lang="en-US" dirty="0"/>
              <a:t> </a:t>
            </a:r>
            <a:r>
              <a:rPr lang="en-US" dirty="0" err="1"/>
              <a:t>av</a:t>
            </a:r>
            <a:r>
              <a:rPr lang="en-US" dirty="0"/>
              <a:t> </a:t>
            </a:r>
            <a:r>
              <a:rPr lang="en-US" dirty="0" err="1"/>
              <a:t>servicerapport</a:t>
            </a:r>
            <a:r>
              <a:rPr lang="en-US" dirty="0"/>
              <a:t> </a:t>
            </a:r>
            <a:r>
              <a:rPr lang="en-US" dirty="0" err="1"/>
              <a:t>och</a:t>
            </a:r>
            <a:r>
              <a:rPr lang="en-US" dirty="0"/>
              <a:t> </a:t>
            </a:r>
            <a:r>
              <a:rPr lang="en-US" dirty="0" err="1"/>
              <a:t>kalibreringsrapporter</a:t>
            </a:r>
            <a:r>
              <a:rPr lang="en-US" dirty="0" smtClean="0"/>
              <a:t>.</a:t>
            </a:r>
            <a:endParaRPr lang="en-US" dirty="0"/>
          </a:p>
          <a:p>
            <a:endParaRPr lang="en-US" dirty="0" smtClean="0"/>
          </a:p>
          <a:p>
            <a:pPr lvl="1"/>
            <a:r>
              <a:rPr lang="en-US" b="1" dirty="0" err="1"/>
              <a:t>Befogenhet</a:t>
            </a:r>
            <a:r>
              <a:rPr lang="en-US" b="1" dirty="0"/>
              <a:t> </a:t>
            </a:r>
            <a:endParaRPr lang="en-US" sz="2200" dirty="0"/>
          </a:p>
          <a:p>
            <a:pPr marL="457200" lvl="1" indent="0">
              <a:buNone/>
            </a:pPr>
            <a:r>
              <a:rPr lang="en-US" dirty="0" err="1"/>
              <a:t>Serviceingenjör</a:t>
            </a:r>
            <a:r>
              <a:rPr lang="en-US" dirty="0"/>
              <a:t> </a:t>
            </a:r>
            <a:r>
              <a:rPr lang="en-US" dirty="0" err="1"/>
              <a:t>har</a:t>
            </a:r>
            <a:r>
              <a:rPr lang="en-US" dirty="0"/>
              <a:t> </a:t>
            </a:r>
            <a:r>
              <a:rPr lang="en-US" dirty="0" err="1"/>
              <a:t>i</a:t>
            </a:r>
            <a:r>
              <a:rPr lang="en-US" dirty="0"/>
              <a:t> sin </a:t>
            </a:r>
            <a:r>
              <a:rPr lang="en-US" dirty="0" err="1"/>
              <a:t>bedömning</a:t>
            </a:r>
            <a:r>
              <a:rPr lang="en-US" dirty="0"/>
              <a:t> </a:t>
            </a:r>
            <a:r>
              <a:rPr lang="en-US" dirty="0" err="1"/>
              <a:t>rätt</a:t>
            </a:r>
            <a:r>
              <a:rPr lang="en-US" dirty="0"/>
              <a:t> </a:t>
            </a:r>
            <a:r>
              <a:rPr lang="en-US" dirty="0" err="1"/>
              <a:t>att</a:t>
            </a:r>
            <a:r>
              <a:rPr lang="en-US" dirty="0"/>
              <a:t> </a:t>
            </a:r>
            <a:r>
              <a:rPr lang="en-US" dirty="0" err="1"/>
              <a:t>stoppa</a:t>
            </a:r>
            <a:r>
              <a:rPr lang="en-US" dirty="0"/>
              <a:t> </a:t>
            </a:r>
            <a:r>
              <a:rPr lang="en-US" dirty="0" err="1"/>
              <a:t>och</a:t>
            </a:r>
            <a:r>
              <a:rPr lang="en-US" dirty="0"/>
              <a:t> </a:t>
            </a:r>
            <a:r>
              <a:rPr lang="en-US" dirty="0" err="1"/>
              <a:t>styra</a:t>
            </a:r>
            <a:r>
              <a:rPr lang="en-US" dirty="0"/>
              <a:t> </a:t>
            </a:r>
            <a:r>
              <a:rPr lang="en-US" dirty="0" err="1"/>
              <a:t>arbete</a:t>
            </a:r>
            <a:r>
              <a:rPr lang="en-US" dirty="0"/>
              <a:t> </a:t>
            </a:r>
            <a:r>
              <a:rPr lang="en-US" dirty="0" err="1"/>
              <a:t>för</a:t>
            </a:r>
            <a:r>
              <a:rPr lang="en-US" dirty="0"/>
              <a:t> </a:t>
            </a:r>
            <a:r>
              <a:rPr lang="en-US" dirty="0" err="1"/>
              <a:t>att</a:t>
            </a:r>
            <a:r>
              <a:rPr lang="en-US" dirty="0"/>
              <a:t> </a:t>
            </a:r>
            <a:r>
              <a:rPr lang="en-US" dirty="0" err="1"/>
              <a:t>kunna</a:t>
            </a:r>
            <a:r>
              <a:rPr lang="en-US" dirty="0"/>
              <a:t> </a:t>
            </a:r>
            <a:r>
              <a:rPr lang="en-US" dirty="0" err="1"/>
              <a:t>möta</a:t>
            </a:r>
            <a:r>
              <a:rPr lang="en-US" dirty="0"/>
              <a:t> </a:t>
            </a:r>
            <a:r>
              <a:rPr lang="en-US" dirty="0" err="1"/>
              <a:t>krav</a:t>
            </a:r>
            <a:r>
              <a:rPr lang="en-US" dirty="0"/>
              <a:t> </a:t>
            </a:r>
            <a:r>
              <a:rPr lang="en-US" dirty="0" err="1"/>
              <a:t>i</a:t>
            </a:r>
            <a:r>
              <a:rPr lang="en-US" dirty="0"/>
              <a:t> </a:t>
            </a:r>
            <a:r>
              <a:rPr lang="en-US" dirty="0" err="1"/>
              <a:t>standarder</a:t>
            </a:r>
            <a:r>
              <a:rPr lang="en-US" dirty="0"/>
              <a:t>.</a:t>
            </a:r>
            <a:endParaRPr lang="en-US" sz="2200" dirty="0"/>
          </a:p>
          <a:p>
            <a:pPr lvl="1"/>
            <a:endParaRPr lang="en-US" dirty="0"/>
          </a:p>
        </p:txBody>
      </p:sp>
    </p:spTree>
    <p:extLst>
      <p:ext uri="{BB962C8B-B14F-4D97-AF65-F5344CB8AC3E}">
        <p14:creationId xmlns:p14="http://schemas.microsoft.com/office/powerpoint/2010/main" val="416525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2.6.1 </a:t>
            </a:r>
            <a:r>
              <a:rPr lang="en-US" dirty="0" err="1"/>
              <a:t>Funktion</a:t>
            </a:r>
            <a:r>
              <a:rPr lang="en-US" dirty="0"/>
              <a:t> </a:t>
            </a:r>
            <a:r>
              <a:rPr lang="en-US" dirty="0" err="1"/>
              <a:t>och</a:t>
            </a:r>
            <a:r>
              <a:rPr lang="en-US" dirty="0"/>
              <a:t> roller – </a:t>
            </a:r>
            <a:r>
              <a:rPr lang="en-US" dirty="0" err="1"/>
              <a:t>Ansvar</a:t>
            </a:r>
            <a:r>
              <a:rPr lang="en-US" dirty="0"/>
              <a:t> </a:t>
            </a:r>
            <a:r>
              <a:rPr lang="en-US" dirty="0" err="1"/>
              <a:t>och</a:t>
            </a:r>
            <a:r>
              <a:rPr lang="en-US" dirty="0"/>
              <a:t> </a:t>
            </a:r>
            <a:r>
              <a:rPr lang="en-US" dirty="0" err="1"/>
              <a:t>befogenheter</a:t>
            </a:r>
            <a:endParaRPr lang="en-US" b="1" dirty="0"/>
          </a:p>
        </p:txBody>
      </p:sp>
      <p:sp>
        <p:nvSpPr>
          <p:cNvPr id="4" name="Platshållare för innehåll 3"/>
          <p:cNvSpPr>
            <a:spLocks noGrp="1"/>
          </p:cNvSpPr>
          <p:nvPr>
            <p:ph idx="1"/>
          </p:nvPr>
        </p:nvSpPr>
        <p:spPr/>
        <p:txBody>
          <a:bodyPr>
            <a:normAutofit/>
          </a:bodyPr>
          <a:lstStyle/>
          <a:p>
            <a:r>
              <a:rPr lang="en-US" b="1" dirty="0" smtClean="0"/>
              <a:t>VD</a:t>
            </a:r>
          </a:p>
          <a:p>
            <a:pPr lvl="1"/>
            <a:r>
              <a:rPr lang="en-US" b="1" dirty="0" err="1" smtClean="0"/>
              <a:t>Ansvar</a:t>
            </a:r>
            <a:endParaRPr lang="en-US" sz="2200" dirty="0"/>
          </a:p>
          <a:p>
            <a:pPr marL="457200" lvl="1" indent="0">
              <a:buNone/>
            </a:pPr>
            <a:r>
              <a:rPr lang="en-US" dirty="0" smtClean="0"/>
              <a:t>VD </a:t>
            </a:r>
            <a:r>
              <a:rPr lang="en-US" dirty="0" err="1"/>
              <a:t>ansvarar</a:t>
            </a:r>
            <a:r>
              <a:rPr lang="en-US" dirty="0"/>
              <a:t> </a:t>
            </a:r>
            <a:r>
              <a:rPr lang="en-US" dirty="0" err="1"/>
              <a:t>för</a:t>
            </a:r>
            <a:r>
              <a:rPr lang="en-US" dirty="0"/>
              <a:t> </a:t>
            </a:r>
            <a:r>
              <a:rPr lang="en-US" dirty="0" err="1"/>
              <a:t>att</a:t>
            </a:r>
            <a:r>
              <a:rPr lang="en-US" dirty="0"/>
              <a:t> </a:t>
            </a:r>
            <a:r>
              <a:rPr lang="en-US" dirty="0" err="1"/>
              <a:t>företaget</a:t>
            </a:r>
            <a:r>
              <a:rPr lang="en-US" dirty="0"/>
              <a:t> </a:t>
            </a:r>
            <a:r>
              <a:rPr lang="en-US" dirty="0" err="1"/>
              <a:t>följer</a:t>
            </a:r>
            <a:r>
              <a:rPr lang="en-US" dirty="0"/>
              <a:t> </a:t>
            </a:r>
            <a:r>
              <a:rPr lang="en-US" dirty="0" err="1"/>
              <a:t>lagar</a:t>
            </a:r>
            <a:r>
              <a:rPr lang="en-US" dirty="0"/>
              <a:t> </a:t>
            </a:r>
            <a:r>
              <a:rPr lang="en-US" dirty="0" err="1"/>
              <a:t>och</a:t>
            </a:r>
            <a:r>
              <a:rPr lang="en-US" dirty="0"/>
              <a:t> </a:t>
            </a:r>
            <a:r>
              <a:rPr lang="en-US" dirty="0" err="1"/>
              <a:t>krav</a:t>
            </a:r>
            <a:r>
              <a:rPr lang="en-US" dirty="0"/>
              <a:t> </a:t>
            </a:r>
            <a:r>
              <a:rPr lang="en-US" dirty="0" err="1"/>
              <a:t>för</a:t>
            </a:r>
            <a:r>
              <a:rPr lang="en-US" dirty="0"/>
              <a:t> </a:t>
            </a:r>
            <a:r>
              <a:rPr lang="en-US" dirty="0" err="1"/>
              <a:t>driften</a:t>
            </a:r>
            <a:r>
              <a:rPr lang="en-US" dirty="0"/>
              <a:t> </a:t>
            </a:r>
            <a:r>
              <a:rPr lang="en-US" dirty="0" err="1"/>
              <a:t>av</a:t>
            </a:r>
            <a:r>
              <a:rPr lang="en-US" dirty="0"/>
              <a:t> </a:t>
            </a:r>
            <a:r>
              <a:rPr lang="en-US" dirty="0" err="1"/>
              <a:t>företaget</a:t>
            </a:r>
            <a:r>
              <a:rPr lang="en-US" dirty="0"/>
              <a:t>. VD </a:t>
            </a:r>
            <a:r>
              <a:rPr lang="en-US" dirty="0" err="1"/>
              <a:t>ansvarar</a:t>
            </a:r>
            <a:r>
              <a:rPr lang="en-US" dirty="0"/>
              <a:t> </a:t>
            </a:r>
            <a:r>
              <a:rPr lang="en-US" dirty="0" err="1"/>
              <a:t>även</a:t>
            </a:r>
            <a:r>
              <a:rPr lang="en-US" dirty="0"/>
              <a:t> </a:t>
            </a:r>
            <a:r>
              <a:rPr lang="en-US" dirty="0" err="1"/>
              <a:t>för</a:t>
            </a:r>
            <a:r>
              <a:rPr lang="en-US" dirty="0"/>
              <a:t> </a:t>
            </a:r>
            <a:r>
              <a:rPr lang="en-US" dirty="0" err="1"/>
              <a:t>kommunikation</a:t>
            </a:r>
            <a:r>
              <a:rPr lang="en-US" dirty="0"/>
              <a:t> </a:t>
            </a:r>
            <a:r>
              <a:rPr lang="en-US" dirty="0" err="1"/>
              <a:t>och</a:t>
            </a:r>
            <a:r>
              <a:rPr lang="en-US" dirty="0"/>
              <a:t> </a:t>
            </a:r>
            <a:r>
              <a:rPr lang="en-US" dirty="0" err="1"/>
              <a:t>kravsättning</a:t>
            </a:r>
            <a:r>
              <a:rPr lang="en-US" dirty="0"/>
              <a:t> </a:t>
            </a:r>
            <a:r>
              <a:rPr lang="en-US" dirty="0" err="1"/>
              <a:t>gentemot</a:t>
            </a:r>
            <a:r>
              <a:rPr lang="en-US" dirty="0"/>
              <a:t> </a:t>
            </a:r>
            <a:r>
              <a:rPr lang="en-US" dirty="0" err="1"/>
              <a:t>koncernen</a:t>
            </a:r>
            <a:r>
              <a:rPr lang="en-US" dirty="0"/>
              <a:t> </a:t>
            </a:r>
            <a:r>
              <a:rPr lang="en-US" dirty="0" err="1"/>
              <a:t>för</a:t>
            </a:r>
            <a:r>
              <a:rPr lang="en-US" dirty="0"/>
              <a:t> </a:t>
            </a:r>
            <a:r>
              <a:rPr lang="en-US" dirty="0" err="1"/>
              <a:t>att</a:t>
            </a:r>
            <a:r>
              <a:rPr lang="en-US" dirty="0"/>
              <a:t> </a:t>
            </a:r>
            <a:r>
              <a:rPr lang="en-US" dirty="0" err="1"/>
              <a:t>säkerställa</a:t>
            </a:r>
            <a:r>
              <a:rPr lang="en-US" dirty="0"/>
              <a:t> </a:t>
            </a:r>
            <a:r>
              <a:rPr lang="en-US" dirty="0" err="1"/>
              <a:t>att</a:t>
            </a:r>
            <a:r>
              <a:rPr lang="en-US" dirty="0"/>
              <a:t> </a:t>
            </a:r>
            <a:r>
              <a:rPr lang="en-US" dirty="0" err="1"/>
              <a:t>resurser</a:t>
            </a:r>
            <a:r>
              <a:rPr lang="en-US" dirty="0"/>
              <a:t> </a:t>
            </a:r>
            <a:r>
              <a:rPr lang="en-US" dirty="0" err="1"/>
              <a:t>finns</a:t>
            </a:r>
            <a:r>
              <a:rPr lang="en-US" dirty="0"/>
              <a:t> </a:t>
            </a:r>
            <a:r>
              <a:rPr lang="en-US" dirty="0" err="1"/>
              <a:t>tillgängliga</a:t>
            </a:r>
            <a:r>
              <a:rPr lang="en-US" dirty="0"/>
              <a:t> </a:t>
            </a:r>
            <a:r>
              <a:rPr lang="en-US" dirty="0" err="1"/>
              <a:t>för</a:t>
            </a:r>
            <a:r>
              <a:rPr lang="en-US" dirty="0"/>
              <a:t> </a:t>
            </a:r>
            <a:r>
              <a:rPr lang="en-US" dirty="0" err="1"/>
              <a:t>att</a:t>
            </a:r>
            <a:r>
              <a:rPr lang="en-US" dirty="0"/>
              <a:t> </a:t>
            </a:r>
            <a:r>
              <a:rPr lang="en-US" dirty="0" err="1"/>
              <a:t>kunna</a:t>
            </a:r>
            <a:r>
              <a:rPr lang="en-US" dirty="0"/>
              <a:t> </a:t>
            </a:r>
            <a:r>
              <a:rPr lang="en-US" dirty="0" err="1"/>
              <a:t>efterleva</a:t>
            </a:r>
            <a:r>
              <a:rPr lang="en-US" dirty="0"/>
              <a:t> </a:t>
            </a:r>
            <a:r>
              <a:rPr lang="en-US" dirty="0" err="1"/>
              <a:t>lagar</a:t>
            </a:r>
            <a:r>
              <a:rPr lang="en-US" dirty="0"/>
              <a:t> </a:t>
            </a:r>
            <a:r>
              <a:rPr lang="en-US" dirty="0" err="1"/>
              <a:t>och</a:t>
            </a:r>
            <a:r>
              <a:rPr lang="en-US" dirty="0"/>
              <a:t> </a:t>
            </a:r>
            <a:r>
              <a:rPr lang="en-US" dirty="0" err="1"/>
              <a:t>krav</a:t>
            </a:r>
            <a:r>
              <a:rPr lang="en-US" dirty="0"/>
              <a:t> </a:t>
            </a:r>
            <a:r>
              <a:rPr lang="en-US" dirty="0" err="1"/>
              <a:t>på</a:t>
            </a:r>
            <a:r>
              <a:rPr lang="en-US" dirty="0"/>
              <a:t> </a:t>
            </a:r>
            <a:r>
              <a:rPr lang="en-US" dirty="0" err="1"/>
              <a:t>rimligt</a:t>
            </a:r>
            <a:r>
              <a:rPr lang="en-US" dirty="0"/>
              <a:t> </a:t>
            </a:r>
            <a:r>
              <a:rPr lang="en-US" dirty="0" err="1"/>
              <a:t>och</a:t>
            </a:r>
            <a:r>
              <a:rPr lang="en-US" dirty="0"/>
              <a:t> </a:t>
            </a:r>
            <a:r>
              <a:rPr lang="en-US" dirty="0" err="1"/>
              <a:t>balanserat</a:t>
            </a:r>
            <a:r>
              <a:rPr lang="en-US" dirty="0"/>
              <a:t> </a:t>
            </a:r>
            <a:r>
              <a:rPr lang="en-US" dirty="0" err="1"/>
              <a:t>sätt</a:t>
            </a:r>
            <a:r>
              <a:rPr lang="en-US" dirty="0"/>
              <a:t>. VD </a:t>
            </a:r>
            <a:r>
              <a:rPr lang="en-US" dirty="0" err="1"/>
              <a:t>är</a:t>
            </a:r>
            <a:r>
              <a:rPr lang="en-US" dirty="0"/>
              <a:t> </a:t>
            </a:r>
            <a:r>
              <a:rPr lang="en-US" dirty="0" err="1"/>
              <a:t>ansvarig</a:t>
            </a:r>
            <a:r>
              <a:rPr lang="en-US" dirty="0"/>
              <a:t> </a:t>
            </a:r>
            <a:r>
              <a:rPr lang="en-US" dirty="0" err="1"/>
              <a:t>för</a:t>
            </a:r>
            <a:r>
              <a:rPr lang="en-US" dirty="0"/>
              <a:t> </a:t>
            </a:r>
            <a:r>
              <a:rPr lang="en-US" dirty="0" err="1"/>
              <a:t>att</a:t>
            </a:r>
            <a:r>
              <a:rPr lang="en-US" dirty="0"/>
              <a:t> </a:t>
            </a:r>
            <a:r>
              <a:rPr lang="en-US" dirty="0" err="1"/>
              <a:t>företaget</a:t>
            </a:r>
            <a:r>
              <a:rPr lang="en-US" dirty="0"/>
              <a:t> </a:t>
            </a:r>
            <a:r>
              <a:rPr lang="en-US" dirty="0" err="1"/>
              <a:t>arbetar</a:t>
            </a:r>
            <a:r>
              <a:rPr lang="en-US" dirty="0"/>
              <a:t> </a:t>
            </a:r>
            <a:r>
              <a:rPr lang="en-US" dirty="0" err="1"/>
              <a:t>för</a:t>
            </a:r>
            <a:r>
              <a:rPr lang="en-US" dirty="0"/>
              <a:t> </a:t>
            </a:r>
            <a:r>
              <a:rPr lang="en-US" dirty="0" err="1"/>
              <a:t>att</a:t>
            </a:r>
            <a:r>
              <a:rPr lang="en-US" dirty="0"/>
              <a:t> leva </a:t>
            </a:r>
            <a:r>
              <a:rPr lang="en-US" dirty="0" err="1"/>
              <a:t>upp</a:t>
            </a:r>
            <a:r>
              <a:rPr lang="en-US" dirty="0"/>
              <a:t> till  </a:t>
            </a:r>
            <a:r>
              <a:rPr lang="en-US" dirty="0" err="1"/>
              <a:t>gällande</a:t>
            </a:r>
            <a:r>
              <a:rPr lang="en-US" dirty="0"/>
              <a:t> </a:t>
            </a:r>
            <a:r>
              <a:rPr lang="en-US" dirty="0" err="1"/>
              <a:t>arbetsmiljökrav</a:t>
            </a:r>
            <a:r>
              <a:rPr lang="en-US" dirty="0" smtClean="0"/>
              <a:t>.</a:t>
            </a:r>
            <a:endParaRPr lang="en-US" sz="2200" dirty="0"/>
          </a:p>
          <a:p>
            <a:pPr lvl="1"/>
            <a:endParaRPr lang="en-US" dirty="0"/>
          </a:p>
          <a:p>
            <a:pPr lvl="1"/>
            <a:r>
              <a:rPr lang="en-US" b="1" dirty="0" err="1"/>
              <a:t>Befogenhet</a:t>
            </a:r>
            <a:r>
              <a:rPr lang="en-US" b="1" dirty="0"/>
              <a:t> </a:t>
            </a:r>
            <a:endParaRPr lang="en-US" sz="2200" dirty="0"/>
          </a:p>
          <a:p>
            <a:pPr marL="457200" lvl="1" indent="0">
              <a:buNone/>
            </a:pPr>
            <a:r>
              <a:rPr lang="en-US" dirty="0"/>
              <a:t>VD  </a:t>
            </a:r>
            <a:r>
              <a:rPr lang="en-US" dirty="0" err="1"/>
              <a:t>skall</a:t>
            </a:r>
            <a:r>
              <a:rPr lang="en-US" dirty="0"/>
              <a:t> </a:t>
            </a:r>
            <a:r>
              <a:rPr lang="en-US" dirty="0" err="1"/>
              <a:t>prioritera</a:t>
            </a:r>
            <a:r>
              <a:rPr lang="en-US" dirty="0"/>
              <a:t> </a:t>
            </a:r>
            <a:r>
              <a:rPr lang="en-US" dirty="0" err="1"/>
              <a:t>och</a:t>
            </a:r>
            <a:r>
              <a:rPr lang="en-US" dirty="0"/>
              <a:t> </a:t>
            </a:r>
            <a:r>
              <a:rPr lang="en-US" dirty="0" err="1"/>
              <a:t>styra</a:t>
            </a:r>
            <a:r>
              <a:rPr lang="en-US" dirty="0"/>
              <a:t> </a:t>
            </a:r>
            <a:r>
              <a:rPr lang="en-US" dirty="0" err="1"/>
              <a:t>verksamheten</a:t>
            </a:r>
            <a:r>
              <a:rPr lang="en-US" dirty="0"/>
              <a:t> </a:t>
            </a:r>
            <a:r>
              <a:rPr lang="en-US" dirty="0" err="1"/>
              <a:t>inom</a:t>
            </a:r>
            <a:r>
              <a:rPr lang="en-US" dirty="0"/>
              <a:t> MTS </a:t>
            </a:r>
            <a:r>
              <a:rPr lang="en-US" dirty="0" err="1"/>
              <a:t>ramverk</a:t>
            </a:r>
            <a:r>
              <a:rPr lang="en-US" dirty="0"/>
              <a:t>. </a:t>
            </a:r>
            <a:r>
              <a:rPr lang="en-US" dirty="0" err="1" smtClean="0"/>
              <a:t>Driva</a:t>
            </a:r>
            <a:r>
              <a:rPr lang="en-US" dirty="0" smtClean="0"/>
              <a:t> </a:t>
            </a:r>
            <a:r>
              <a:rPr lang="en-US" dirty="0" err="1"/>
              <a:t>frågor</a:t>
            </a:r>
            <a:r>
              <a:rPr lang="en-US" dirty="0"/>
              <a:t> om </a:t>
            </a:r>
            <a:r>
              <a:rPr lang="en-US" dirty="0" err="1"/>
              <a:t>resurser</a:t>
            </a:r>
            <a:r>
              <a:rPr lang="en-US" dirty="0"/>
              <a:t> </a:t>
            </a:r>
            <a:r>
              <a:rPr lang="en-US" dirty="0" err="1"/>
              <a:t>och</a:t>
            </a:r>
            <a:r>
              <a:rPr lang="en-US" dirty="0"/>
              <a:t> </a:t>
            </a:r>
            <a:r>
              <a:rPr lang="en-US" dirty="0" err="1"/>
              <a:t>vidta</a:t>
            </a:r>
            <a:r>
              <a:rPr lang="en-US" dirty="0"/>
              <a:t> </a:t>
            </a:r>
            <a:r>
              <a:rPr lang="en-US" dirty="0" err="1"/>
              <a:t>åtgärder</a:t>
            </a:r>
            <a:r>
              <a:rPr lang="en-US" dirty="0"/>
              <a:t> </a:t>
            </a:r>
            <a:r>
              <a:rPr lang="en-US" dirty="0" err="1"/>
              <a:t>som</a:t>
            </a:r>
            <a:r>
              <a:rPr lang="en-US" dirty="0"/>
              <a:t> </a:t>
            </a:r>
            <a:r>
              <a:rPr lang="en-US" dirty="0" err="1"/>
              <a:t>krävs</a:t>
            </a:r>
            <a:r>
              <a:rPr lang="en-US" dirty="0"/>
              <a:t> </a:t>
            </a:r>
            <a:r>
              <a:rPr lang="en-US" dirty="0" err="1"/>
              <a:t>för</a:t>
            </a:r>
            <a:r>
              <a:rPr lang="en-US" dirty="0"/>
              <a:t> </a:t>
            </a:r>
            <a:r>
              <a:rPr lang="en-US" dirty="0" err="1"/>
              <a:t>att</a:t>
            </a:r>
            <a:r>
              <a:rPr lang="en-US" dirty="0"/>
              <a:t> </a:t>
            </a:r>
            <a:r>
              <a:rPr lang="en-US" dirty="0" err="1"/>
              <a:t>kunna</a:t>
            </a:r>
            <a:r>
              <a:rPr lang="en-US" dirty="0"/>
              <a:t> </a:t>
            </a:r>
            <a:r>
              <a:rPr lang="en-US" dirty="0" err="1"/>
              <a:t>efterleva</a:t>
            </a:r>
            <a:r>
              <a:rPr lang="en-US" dirty="0"/>
              <a:t> </a:t>
            </a:r>
            <a:r>
              <a:rPr lang="en-US" dirty="0" err="1"/>
              <a:t>lagar</a:t>
            </a:r>
            <a:r>
              <a:rPr lang="en-US" dirty="0"/>
              <a:t> </a:t>
            </a:r>
            <a:r>
              <a:rPr lang="en-US" dirty="0" err="1"/>
              <a:t>och</a:t>
            </a:r>
            <a:r>
              <a:rPr lang="en-US" dirty="0"/>
              <a:t> </a:t>
            </a:r>
            <a:r>
              <a:rPr lang="en-US" dirty="0" err="1"/>
              <a:t>krav</a:t>
            </a:r>
            <a:r>
              <a:rPr lang="en-US" dirty="0"/>
              <a:t> </a:t>
            </a:r>
            <a:r>
              <a:rPr lang="en-US" dirty="0" err="1"/>
              <a:t>för</a:t>
            </a:r>
            <a:r>
              <a:rPr lang="en-US" dirty="0"/>
              <a:t> </a:t>
            </a:r>
            <a:r>
              <a:rPr lang="en-US" dirty="0" err="1" smtClean="0"/>
              <a:t>arbetsmiljö</a:t>
            </a:r>
            <a:r>
              <a:rPr lang="en-US" dirty="0" smtClean="0"/>
              <a:t>.</a:t>
            </a:r>
            <a:r>
              <a:rPr lang="en-US" sz="2200" dirty="0"/>
              <a:t> </a:t>
            </a:r>
            <a:r>
              <a:rPr lang="en-US" dirty="0" err="1" smtClean="0"/>
              <a:t>Befogenheter</a:t>
            </a:r>
            <a:r>
              <a:rPr lang="en-US" dirty="0" smtClean="0"/>
              <a:t> </a:t>
            </a:r>
            <a:r>
              <a:rPr lang="en-US" dirty="0" err="1"/>
              <a:t>regleras</a:t>
            </a:r>
            <a:r>
              <a:rPr lang="en-US" dirty="0"/>
              <a:t> </a:t>
            </a:r>
            <a:r>
              <a:rPr lang="en-US" dirty="0" err="1"/>
              <a:t>av</a:t>
            </a:r>
            <a:r>
              <a:rPr lang="en-US" dirty="0"/>
              <a:t> </a:t>
            </a:r>
            <a:r>
              <a:rPr lang="en-US" dirty="0" err="1"/>
              <a:t>DoA</a:t>
            </a:r>
            <a:r>
              <a:rPr lang="en-US" dirty="0"/>
              <a:t> process </a:t>
            </a:r>
            <a:r>
              <a:rPr lang="en-US" dirty="0" err="1"/>
              <a:t>i</a:t>
            </a:r>
            <a:r>
              <a:rPr lang="en-US" dirty="0"/>
              <a:t> QMS </a:t>
            </a:r>
            <a:r>
              <a:rPr lang="en-US" dirty="0">
                <a:hlinkClick r:id="rId2"/>
              </a:rPr>
              <a:t>http://spintranet.mts.com/sites/legal/Pages/Delegation-of-Authority.aspx</a:t>
            </a:r>
            <a:endParaRPr lang="en-US" sz="2200" dirty="0"/>
          </a:p>
          <a:p>
            <a:pPr lvl="1"/>
            <a:endParaRPr lang="en-US" dirty="0"/>
          </a:p>
        </p:txBody>
      </p:sp>
    </p:spTree>
    <p:extLst>
      <p:ext uri="{BB962C8B-B14F-4D97-AF65-F5344CB8AC3E}">
        <p14:creationId xmlns:p14="http://schemas.microsoft.com/office/powerpoint/2010/main" val="4094924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2.6.1 </a:t>
            </a:r>
            <a:r>
              <a:rPr lang="en-US" dirty="0" err="1"/>
              <a:t>Funktion</a:t>
            </a:r>
            <a:r>
              <a:rPr lang="en-US" dirty="0"/>
              <a:t> </a:t>
            </a:r>
            <a:r>
              <a:rPr lang="en-US" dirty="0" err="1"/>
              <a:t>och</a:t>
            </a:r>
            <a:r>
              <a:rPr lang="en-US" dirty="0"/>
              <a:t> roller – </a:t>
            </a:r>
            <a:r>
              <a:rPr lang="en-US" dirty="0" err="1"/>
              <a:t>Ansvar</a:t>
            </a:r>
            <a:r>
              <a:rPr lang="en-US" dirty="0"/>
              <a:t> </a:t>
            </a:r>
            <a:r>
              <a:rPr lang="en-US" dirty="0" err="1"/>
              <a:t>och</a:t>
            </a:r>
            <a:r>
              <a:rPr lang="en-US" dirty="0"/>
              <a:t> </a:t>
            </a:r>
            <a:r>
              <a:rPr lang="en-US" dirty="0" err="1"/>
              <a:t>befogenheter</a:t>
            </a:r>
            <a:endParaRPr lang="en-US" b="1" dirty="0"/>
          </a:p>
        </p:txBody>
      </p:sp>
      <p:sp>
        <p:nvSpPr>
          <p:cNvPr id="4" name="Platshållare för innehåll 3"/>
          <p:cNvSpPr>
            <a:spLocks noGrp="1"/>
          </p:cNvSpPr>
          <p:nvPr>
            <p:ph idx="1"/>
          </p:nvPr>
        </p:nvSpPr>
        <p:spPr/>
        <p:txBody>
          <a:bodyPr>
            <a:normAutofit/>
          </a:bodyPr>
          <a:lstStyle/>
          <a:p>
            <a:r>
              <a:rPr lang="en-US" b="1" dirty="0" err="1"/>
              <a:t>Servicechef</a:t>
            </a:r>
            <a:r>
              <a:rPr lang="en-US" b="1" dirty="0"/>
              <a:t> </a:t>
            </a:r>
            <a:endParaRPr lang="en-US" b="1" dirty="0" smtClean="0"/>
          </a:p>
          <a:p>
            <a:pPr lvl="1"/>
            <a:r>
              <a:rPr lang="en-US" b="1" dirty="0" err="1"/>
              <a:t>Ansvar</a:t>
            </a:r>
            <a:endParaRPr lang="en-US" dirty="0"/>
          </a:p>
          <a:p>
            <a:pPr marL="457200" lvl="1" indent="0">
              <a:buNone/>
            </a:pPr>
            <a:r>
              <a:rPr lang="en-US" dirty="0" err="1"/>
              <a:t>Servicechef</a:t>
            </a:r>
            <a:r>
              <a:rPr lang="en-US" dirty="0"/>
              <a:t> </a:t>
            </a:r>
            <a:r>
              <a:rPr lang="en-US" dirty="0" err="1"/>
              <a:t>ansvarar</a:t>
            </a:r>
            <a:r>
              <a:rPr lang="en-US" dirty="0"/>
              <a:t> </a:t>
            </a:r>
            <a:r>
              <a:rPr lang="en-US" dirty="0" err="1"/>
              <a:t>för</a:t>
            </a:r>
            <a:r>
              <a:rPr lang="en-US" dirty="0"/>
              <a:t> </a:t>
            </a:r>
            <a:r>
              <a:rPr lang="en-US" dirty="0" err="1"/>
              <a:t>serviceverksamhetens</a:t>
            </a:r>
            <a:r>
              <a:rPr lang="en-US" dirty="0"/>
              <a:t> personal, drift </a:t>
            </a:r>
            <a:r>
              <a:rPr lang="en-US" dirty="0" err="1"/>
              <a:t>och</a:t>
            </a:r>
            <a:r>
              <a:rPr lang="en-US" dirty="0"/>
              <a:t> </a:t>
            </a:r>
            <a:r>
              <a:rPr lang="en-US" dirty="0" err="1"/>
              <a:t>resultat</a:t>
            </a:r>
            <a:r>
              <a:rPr lang="en-US" dirty="0"/>
              <a:t>. </a:t>
            </a:r>
            <a:r>
              <a:rPr lang="en-US" dirty="0" err="1" smtClean="0"/>
              <a:t>Årlig</a:t>
            </a:r>
            <a:r>
              <a:rPr lang="en-US" dirty="0" smtClean="0"/>
              <a:t> </a:t>
            </a:r>
            <a:r>
              <a:rPr lang="en-US" dirty="0"/>
              <a:t>budget </a:t>
            </a:r>
            <a:r>
              <a:rPr lang="en-US" dirty="0" err="1"/>
              <a:t>och</a:t>
            </a:r>
            <a:r>
              <a:rPr lang="en-US" dirty="0"/>
              <a:t> </a:t>
            </a:r>
            <a:r>
              <a:rPr lang="en-US" dirty="0" err="1"/>
              <a:t>prioriteringar</a:t>
            </a:r>
            <a:r>
              <a:rPr lang="en-US" dirty="0"/>
              <a:t> </a:t>
            </a:r>
            <a:r>
              <a:rPr lang="en-US" dirty="0" err="1"/>
              <a:t>beslutas</a:t>
            </a:r>
            <a:r>
              <a:rPr lang="en-US" dirty="0"/>
              <a:t> med </a:t>
            </a:r>
            <a:r>
              <a:rPr lang="en-US" dirty="0" err="1"/>
              <a:t>ledning</a:t>
            </a:r>
            <a:r>
              <a:rPr lang="en-US" dirty="0"/>
              <a:t> </a:t>
            </a:r>
            <a:r>
              <a:rPr lang="en-US" dirty="0" err="1"/>
              <a:t>i</a:t>
            </a:r>
            <a:r>
              <a:rPr lang="en-US" dirty="0"/>
              <a:t> </a:t>
            </a:r>
            <a:r>
              <a:rPr lang="en-US" dirty="0" err="1"/>
              <a:t>serviceorganisation</a:t>
            </a:r>
            <a:r>
              <a:rPr lang="en-US" dirty="0"/>
              <a:t>. </a:t>
            </a:r>
            <a:r>
              <a:rPr lang="en-US" dirty="0" err="1" smtClean="0"/>
              <a:t>Ansvarar</a:t>
            </a:r>
            <a:r>
              <a:rPr lang="en-US" dirty="0" smtClean="0"/>
              <a:t> </a:t>
            </a:r>
            <a:r>
              <a:rPr lang="en-US" dirty="0" err="1"/>
              <a:t>för</a:t>
            </a:r>
            <a:r>
              <a:rPr lang="en-US" dirty="0"/>
              <a:t> </a:t>
            </a:r>
            <a:r>
              <a:rPr lang="en-US" dirty="0" err="1"/>
              <a:t>att</a:t>
            </a:r>
            <a:r>
              <a:rPr lang="en-US" dirty="0"/>
              <a:t> </a:t>
            </a:r>
            <a:r>
              <a:rPr lang="en-US" dirty="0" err="1"/>
              <a:t>nödvändiga</a:t>
            </a:r>
            <a:r>
              <a:rPr lang="en-US" dirty="0"/>
              <a:t> </a:t>
            </a:r>
            <a:r>
              <a:rPr lang="en-US" dirty="0" err="1"/>
              <a:t>resurser</a:t>
            </a:r>
            <a:r>
              <a:rPr lang="en-US" dirty="0"/>
              <a:t> </a:t>
            </a:r>
            <a:r>
              <a:rPr lang="en-US" dirty="0" err="1"/>
              <a:t>finns</a:t>
            </a:r>
            <a:r>
              <a:rPr lang="en-US" dirty="0"/>
              <a:t> </a:t>
            </a:r>
            <a:r>
              <a:rPr lang="en-US" dirty="0" err="1"/>
              <a:t>för</a:t>
            </a:r>
            <a:r>
              <a:rPr lang="en-US" dirty="0"/>
              <a:t> </a:t>
            </a:r>
            <a:r>
              <a:rPr lang="en-US" dirty="0" err="1"/>
              <a:t>att</a:t>
            </a:r>
            <a:r>
              <a:rPr lang="en-US" dirty="0"/>
              <a:t> </a:t>
            </a:r>
            <a:r>
              <a:rPr lang="en-US" dirty="0" err="1"/>
              <a:t>säkerställa</a:t>
            </a:r>
            <a:r>
              <a:rPr lang="en-US" dirty="0"/>
              <a:t> </a:t>
            </a:r>
            <a:r>
              <a:rPr lang="en-US" dirty="0" err="1"/>
              <a:t>kvalitén</a:t>
            </a:r>
            <a:r>
              <a:rPr lang="en-US" dirty="0"/>
              <a:t> </a:t>
            </a:r>
            <a:r>
              <a:rPr lang="en-US" dirty="0" err="1"/>
              <a:t>i</a:t>
            </a:r>
            <a:r>
              <a:rPr lang="en-US" dirty="0"/>
              <a:t> </a:t>
            </a:r>
            <a:r>
              <a:rPr lang="en-US" dirty="0" err="1"/>
              <a:t>verksamheten</a:t>
            </a:r>
            <a:r>
              <a:rPr lang="en-US" dirty="0"/>
              <a:t>. </a:t>
            </a:r>
            <a:r>
              <a:rPr lang="en-US" dirty="0" err="1"/>
              <a:t>Servicechefen</a:t>
            </a:r>
            <a:r>
              <a:rPr lang="en-US" dirty="0"/>
              <a:t> </a:t>
            </a:r>
            <a:r>
              <a:rPr lang="en-US" dirty="0" err="1"/>
              <a:t>ansvarar</a:t>
            </a:r>
            <a:r>
              <a:rPr lang="en-US" dirty="0"/>
              <a:t> </a:t>
            </a:r>
            <a:r>
              <a:rPr lang="en-US" dirty="0" err="1"/>
              <a:t>för</a:t>
            </a:r>
            <a:r>
              <a:rPr lang="en-US" dirty="0"/>
              <a:t> </a:t>
            </a:r>
            <a:r>
              <a:rPr lang="en-US" dirty="0" err="1"/>
              <a:t>utveckling</a:t>
            </a:r>
            <a:r>
              <a:rPr lang="en-US" dirty="0"/>
              <a:t> </a:t>
            </a:r>
            <a:r>
              <a:rPr lang="en-US" dirty="0" err="1"/>
              <a:t>och</a:t>
            </a:r>
            <a:r>
              <a:rPr lang="en-US" dirty="0"/>
              <a:t> </a:t>
            </a:r>
            <a:r>
              <a:rPr lang="en-US" dirty="0" err="1"/>
              <a:t>kompetens</a:t>
            </a:r>
            <a:r>
              <a:rPr lang="en-US" dirty="0"/>
              <a:t> </a:t>
            </a:r>
            <a:r>
              <a:rPr lang="en-US" dirty="0" err="1"/>
              <a:t>av</a:t>
            </a:r>
            <a:r>
              <a:rPr lang="en-US" dirty="0"/>
              <a:t> </a:t>
            </a:r>
            <a:r>
              <a:rPr lang="en-US" dirty="0" err="1"/>
              <a:t>dess</a:t>
            </a:r>
            <a:r>
              <a:rPr lang="en-US" dirty="0"/>
              <a:t> personal. </a:t>
            </a:r>
            <a:r>
              <a:rPr lang="en-US" dirty="0" err="1" smtClean="0"/>
              <a:t>Mål</a:t>
            </a:r>
            <a:r>
              <a:rPr lang="en-US" dirty="0" smtClean="0"/>
              <a:t> </a:t>
            </a:r>
            <a:r>
              <a:rPr lang="en-US" dirty="0" err="1"/>
              <a:t>och</a:t>
            </a:r>
            <a:r>
              <a:rPr lang="en-US" dirty="0"/>
              <a:t> </a:t>
            </a:r>
            <a:r>
              <a:rPr lang="en-US" dirty="0" err="1"/>
              <a:t>strategier</a:t>
            </a:r>
            <a:r>
              <a:rPr lang="en-US" dirty="0"/>
              <a:t> </a:t>
            </a:r>
            <a:r>
              <a:rPr lang="en-US" dirty="0" err="1"/>
              <a:t>för</a:t>
            </a:r>
            <a:r>
              <a:rPr lang="en-US" dirty="0"/>
              <a:t> 17025 </a:t>
            </a:r>
            <a:r>
              <a:rPr lang="en-US" dirty="0" err="1"/>
              <a:t>verksamhet</a:t>
            </a:r>
            <a:r>
              <a:rPr lang="en-US" dirty="0" smtClean="0"/>
              <a:t>.</a:t>
            </a:r>
            <a:endParaRPr lang="en-US" dirty="0"/>
          </a:p>
          <a:p>
            <a:endParaRPr lang="en-US" dirty="0" smtClean="0"/>
          </a:p>
          <a:p>
            <a:pPr lvl="1"/>
            <a:r>
              <a:rPr lang="en-US" b="1" dirty="0" err="1"/>
              <a:t>Befogenhet</a:t>
            </a:r>
            <a:r>
              <a:rPr lang="en-US" b="1" dirty="0"/>
              <a:t> </a:t>
            </a:r>
            <a:endParaRPr lang="en-US" sz="2200" dirty="0"/>
          </a:p>
          <a:p>
            <a:pPr marL="457200" lvl="1" indent="0">
              <a:buNone/>
            </a:pPr>
            <a:r>
              <a:rPr lang="en-US" dirty="0" err="1"/>
              <a:t>Servicechef</a:t>
            </a:r>
            <a:r>
              <a:rPr lang="en-US" dirty="0"/>
              <a:t> </a:t>
            </a:r>
            <a:r>
              <a:rPr lang="en-US" dirty="0" err="1"/>
              <a:t>har</a:t>
            </a:r>
            <a:r>
              <a:rPr lang="en-US" dirty="0"/>
              <a:t> </a:t>
            </a:r>
            <a:r>
              <a:rPr lang="en-US" dirty="0" err="1"/>
              <a:t>befogenhet</a:t>
            </a:r>
            <a:r>
              <a:rPr lang="en-US" dirty="0"/>
              <a:t> </a:t>
            </a:r>
            <a:r>
              <a:rPr lang="en-US" dirty="0" err="1"/>
              <a:t>att</a:t>
            </a:r>
            <a:r>
              <a:rPr lang="en-US" dirty="0"/>
              <a:t> </a:t>
            </a:r>
            <a:r>
              <a:rPr lang="en-US" dirty="0" err="1"/>
              <a:t>prioritera</a:t>
            </a:r>
            <a:r>
              <a:rPr lang="en-US" dirty="0"/>
              <a:t> </a:t>
            </a:r>
            <a:r>
              <a:rPr lang="en-US" dirty="0" err="1"/>
              <a:t>och</a:t>
            </a:r>
            <a:r>
              <a:rPr lang="en-US" dirty="0"/>
              <a:t> </a:t>
            </a:r>
            <a:r>
              <a:rPr lang="en-US" dirty="0" err="1"/>
              <a:t>styra</a:t>
            </a:r>
            <a:r>
              <a:rPr lang="en-US" dirty="0"/>
              <a:t> </a:t>
            </a:r>
            <a:r>
              <a:rPr lang="en-US" dirty="0" err="1"/>
              <a:t>verksamheten</a:t>
            </a:r>
            <a:r>
              <a:rPr lang="en-US" dirty="0"/>
              <a:t> </a:t>
            </a:r>
            <a:r>
              <a:rPr lang="en-US" dirty="0" err="1"/>
              <a:t>inom</a:t>
            </a:r>
            <a:r>
              <a:rPr lang="en-US" dirty="0"/>
              <a:t> MTS </a:t>
            </a:r>
            <a:r>
              <a:rPr lang="en-US" dirty="0" err="1"/>
              <a:t>ramverk</a:t>
            </a:r>
            <a:r>
              <a:rPr lang="en-US" dirty="0"/>
              <a:t>, </a:t>
            </a:r>
            <a:r>
              <a:rPr lang="en-US" dirty="0" err="1"/>
              <a:t>för</a:t>
            </a:r>
            <a:r>
              <a:rPr lang="en-US" dirty="0"/>
              <a:t> </a:t>
            </a:r>
            <a:r>
              <a:rPr lang="en-US" dirty="0" err="1"/>
              <a:t>ytterligare</a:t>
            </a:r>
            <a:r>
              <a:rPr lang="en-US" dirty="0"/>
              <a:t> </a:t>
            </a:r>
            <a:r>
              <a:rPr lang="en-US" dirty="0" err="1"/>
              <a:t>befogenheter</a:t>
            </a:r>
            <a:r>
              <a:rPr lang="en-US" dirty="0"/>
              <a:t> </a:t>
            </a:r>
            <a:r>
              <a:rPr lang="en-US" dirty="0" err="1"/>
              <a:t>söker</a:t>
            </a:r>
            <a:r>
              <a:rPr lang="en-US" dirty="0"/>
              <a:t> man </a:t>
            </a:r>
            <a:r>
              <a:rPr lang="en-US" dirty="0" err="1"/>
              <a:t>stöd</a:t>
            </a:r>
            <a:r>
              <a:rPr lang="en-US" dirty="0"/>
              <a:t> via </a:t>
            </a:r>
            <a:r>
              <a:rPr lang="en-US" dirty="0" err="1"/>
              <a:t>närmaste</a:t>
            </a:r>
            <a:r>
              <a:rPr lang="en-US" dirty="0"/>
              <a:t> chef </a:t>
            </a:r>
            <a:r>
              <a:rPr lang="en-US" dirty="0" err="1"/>
              <a:t>i</a:t>
            </a:r>
            <a:r>
              <a:rPr lang="en-US" dirty="0"/>
              <a:t> </a:t>
            </a:r>
            <a:r>
              <a:rPr lang="en-US" dirty="0" err="1"/>
              <a:t>serviceorganisation</a:t>
            </a:r>
            <a:r>
              <a:rPr lang="en-US" dirty="0"/>
              <a:t>. </a:t>
            </a:r>
            <a:endParaRPr lang="en-US" sz="2200" dirty="0"/>
          </a:p>
          <a:p>
            <a:pPr lvl="1"/>
            <a:endParaRPr lang="en-US" dirty="0"/>
          </a:p>
        </p:txBody>
      </p:sp>
    </p:spTree>
    <p:extLst>
      <p:ext uri="{BB962C8B-B14F-4D97-AF65-F5344CB8AC3E}">
        <p14:creationId xmlns:p14="http://schemas.microsoft.com/office/powerpoint/2010/main" val="2826779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2.6.1 </a:t>
            </a:r>
            <a:r>
              <a:rPr lang="en-US" dirty="0" err="1"/>
              <a:t>Funktion</a:t>
            </a:r>
            <a:r>
              <a:rPr lang="en-US" dirty="0"/>
              <a:t> </a:t>
            </a:r>
            <a:r>
              <a:rPr lang="en-US" dirty="0" err="1"/>
              <a:t>och</a:t>
            </a:r>
            <a:r>
              <a:rPr lang="en-US" dirty="0"/>
              <a:t> roller – </a:t>
            </a:r>
            <a:r>
              <a:rPr lang="en-US" dirty="0" err="1"/>
              <a:t>Ansvar</a:t>
            </a:r>
            <a:r>
              <a:rPr lang="en-US" dirty="0"/>
              <a:t> </a:t>
            </a:r>
            <a:r>
              <a:rPr lang="en-US" dirty="0" err="1"/>
              <a:t>och</a:t>
            </a:r>
            <a:r>
              <a:rPr lang="en-US" dirty="0"/>
              <a:t> </a:t>
            </a:r>
            <a:r>
              <a:rPr lang="en-US" dirty="0" err="1"/>
              <a:t>befogenheter</a:t>
            </a:r>
            <a:endParaRPr lang="en-US" b="1" dirty="0"/>
          </a:p>
        </p:txBody>
      </p:sp>
      <p:sp>
        <p:nvSpPr>
          <p:cNvPr id="4" name="Platshållare för innehåll 3"/>
          <p:cNvSpPr>
            <a:spLocks noGrp="1"/>
          </p:cNvSpPr>
          <p:nvPr>
            <p:ph idx="1"/>
          </p:nvPr>
        </p:nvSpPr>
        <p:spPr/>
        <p:txBody>
          <a:bodyPr>
            <a:normAutofit/>
          </a:bodyPr>
          <a:lstStyle/>
          <a:p>
            <a:r>
              <a:rPr lang="en-US" b="1" dirty="0" err="1"/>
              <a:t>Serviceadministratör</a:t>
            </a:r>
            <a:r>
              <a:rPr lang="en-US" b="1" dirty="0"/>
              <a:t> &amp; ISC </a:t>
            </a:r>
            <a:endParaRPr lang="en-US" b="1" dirty="0" smtClean="0"/>
          </a:p>
          <a:p>
            <a:pPr lvl="1"/>
            <a:r>
              <a:rPr lang="en-US" b="1" dirty="0" err="1" smtClean="0"/>
              <a:t>Ansvar</a:t>
            </a:r>
            <a:endParaRPr lang="en-US" dirty="0" smtClean="0"/>
          </a:p>
          <a:p>
            <a:pPr marL="457200" lvl="1" indent="0">
              <a:buNone/>
            </a:pPr>
            <a:r>
              <a:rPr lang="en-US" dirty="0" err="1"/>
              <a:t>Ansvarar</a:t>
            </a:r>
            <a:r>
              <a:rPr lang="en-US" dirty="0"/>
              <a:t> </a:t>
            </a:r>
            <a:r>
              <a:rPr lang="en-US" dirty="0" err="1"/>
              <a:t>för</a:t>
            </a:r>
            <a:r>
              <a:rPr lang="en-US" dirty="0"/>
              <a:t> </a:t>
            </a:r>
            <a:r>
              <a:rPr lang="en-US" dirty="0" err="1"/>
              <a:t>att</a:t>
            </a:r>
            <a:r>
              <a:rPr lang="en-US" dirty="0"/>
              <a:t> </a:t>
            </a:r>
            <a:r>
              <a:rPr lang="en-US" dirty="0" err="1"/>
              <a:t>registrera</a:t>
            </a:r>
            <a:r>
              <a:rPr lang="en-US" dirty="0"/>
              <a:t> </a:t>
            </a:r>
            <a:r>
              <a:rPr lang="en-US" dirty="0" err="1"/>
              <a:t>sålda</a:t>
            </a:r>
            <a:r>
              <a:rPr lang="en-US" dirty="0"/>
              <a:t> </a:t>
            </a:r>
            <a:r>
              <a:rPr lang="en-US" dirty="0" err="1"/>
              <a:t>servicejobb</a:t>
            </a:r>
            <a:r>
              <a:rPr lang="en-US" dirty="0"/>
              <a:t> </a:t>
            </a:r>
            <a:r>
              <a:rPr lang="en-US" dirty="0" err="1"/>
              <a:t>i</a:t>
            </a:r>
            <a:r>
              <a:rPr lang="en-US" dirty="0"/>
              <a:t> CRM </a:t>
            </a:r>
            <a:r>
              <a:rPr lang="en-US" dirty="0" err="1"/>
              <a:t>systemet</a:t>
            </a:r>
            <a:r>
              <a:rPr lang="en-US" dirty="0"/>
              <a:t> </a:t>
            </a:r>
            <a:r>
              <a:rPr lang="en-US" dirty="0" err="1"/>
              <a:t>och</a:t>
            </a:r>
            <a:r>
              <a:rPr lang="en-US" dirty="0"/>
              <a:t> sedan </a:t>
            </a:r>
            <a:r>
              <a:rPr lang="en-US" dirty="0" err="1"/>
              <a:t>föra</a:t>
            </a:r>
            <a:r>
              <a:rPr lang="en-US" dirty="0"/>
              <a:t> </a:t>
            </a:r>
            <a:r>
              <a:rPr lang="en-US" dirty="0" err="1"/>
              <a:t>dessa</a:t>
            </a:r>
            <a:r>
              <a:rPr lang="en-US" dirty="0"/>
              <a:t> </a:t>
            </a:r>
            <a:r>
              <a:rPr lang="en-US" dirty="0" err="1"/>
              <a:t>vidare</a:t>
            </a:r>
            <a:r>
              <a:rPr lang="en-US" dirty="0"/>
              <a:t> till </a:t>
            </a:r>
            <a:r>
              <a:rPr lang="en-US" dirty="0" err="1"/>
              <a:t>TSC’n</a:t>
            </a:r>
            <a:r>
              <a:rPr lang="en-US" dirty="0"/>
              <a:t> </a:t>
            </a:r>
            <a:r>
              <a:rPr lang="en-US" dirty="0" err="1"/>
              <a:t>för</a:t>
            </a:r>
            <a:r>
              <a:rPr lang="en-US" dirty="0"/>
              <a:t> </a:t>
            </a:r>
            <a:r>
              <a:rPr lang="en-US" dirty="0" err="1"/>
              <a:t>planering</a:t>
            </a:r>
            <a:r>
              <a:rPr lang="en-US" dirty="0"/>
              <a:t>. </a:t>
            </a:r>
            <a:r>
              <a:rPr lang="en-US" dirty="0" err="1"/>
              <a:t>Ansvarar</a:t>
            </a:r>
            <a:r>
              <a:rPr lang="en-US" dirty="0"/>
              <a:t> </a:t>
            </a:r>
            <a:r>
              <a:rPr lang="en-US" dirty="0" err="1"/>
              <a:t>för</a:t>
            </a:r>
            <a:r>
              <a:rPr lang="en-US" dirty="0"/>
              <a:t> </a:t>
            </a:r>
            <a:r>
              <a:rPr lang="en-US" dirty="0" err="1"/>
              <a:t>sammanställning</a:t>
            </a:r>
            <a:r>
              <a:rPr lang="en-US" dirty="0"/>
              <a:t> </a:t>
            </a:r>
            <a:r>
              <a:rPr lang="en-US" dirty="0" err="1"/>
              <a:t>och</a:t>
            </a:r>
            <a:r>
              <a:rPr lang="en-US" dirty="0"/>
              <a:t> </a:t>
            </a:r>
            <a:r>
              <a:rPr lang="en-US" dirty="0" err="1"/>
              <a:t>fakturering</a:t>
            </a:r>
            <a:r>
              <a:rPr lang="en-US" dirty="0"/>
              <a:t> </a:t>
            </a:r>
            <a:r>
              <a:rPr lang="en-US" dirty="0" err="1"/>
              <a:t>av</a:t>
            </a:r>
            <a:r>
              <a:rPr lang="en-US" dirty="0"/>
              <a:t> </a:t>
            </a:r>
            <a:r>
              <a:rPr lang="en-US" dirty="0" err="1"/>
              <a:t>servicejobb</a:t>
            </a:r>
            <a:r>
              <a:rPr lang="en-US" dirty="0"/>
              <a:t>, </a:t>
            </a:r>
            <a:r>
              <a:rPr lang="en-US" dirty="0" err="1"/>
              <a:t>reparationer</a:t>
            </a:r>
            <a:r>
              <a:rPr lang="en-US" dirty="0"/>
              <a:t> </a:t>
            </a:r>
            <a:r>
              <a:rPr lang="en-US" dirty="0" err="1"/>
              <a:t>och</a:t>
            </a:r>
            <a:r>
              <a:rPr lang="en-US" dirty="0"/>
              <a:t> </a:t>
            </a:r>
            <a:r>
              <a:rPr lang="en-US" dirty="0" err="1"/>
              <a:t>reservdelar</a:t>
            </a:r>
            <a:r>
              <a:rPr lang="en-US" dirty="0"/>
              <a:t>. </a:t>
            </a:r>
            <a:r>
              <a:rPr lang="en-US" dirty="0" err="1"/>
              <a:t>Organisera</a:t>
            </a:r>
            <a:r>
              <a:rPr lang="en-US" dirty="0"/>
              <a:t> transporter </a:t>
            </a:r>
            <a:r>
              <a:rPr lang="en-US" dirty="0" err="1"/>
              <a:t>av</a:t>
            </a:r>
            <a:r>
              <a:rPr lang="en-US" dirty="0"/>
              <a:t> </a:t>
            </a:r>
            <a:r>
              <a:rPr lang="en-US" dirty="0" err="1"/>
              <a:t>utrustning</a:t>
            </a:r>
            <a:r>
              <a:rPr lang="en-US" dirty="0"/>
              <a:t>.</a:t>
            </a:r>
            <a:endParaRPr lang="en-US" sz="2200" dirty="0"/>
          </a:p>
          <a:p>
            <a:endParaRPr lang="en-US" dirty="0" smtClean="0"/>
          </a:p>
          <a:p>
            <a:pPr lvl="1"/>
            <a:r>
              <a:rPr lang="en-US" b="1" dirty="0" err="1"/>
              <a:t>Befogenhet</a:t>
            </a:r>
            <a:r>
              <a:rPr lang="en-US" b="1" dirty="0"/>
              <a:t> </a:t>
            </a:r>
            <a:endParaRPr lang="en-US" sz="2200" dirty="0"/>
          </a:p>
          <a:p>
            <a:pPr marL="457200" lvl="1" indent="0">
              <a:buNone/>
            </a:pPr>
            <a:r>
              <a:rPr lang="en-US" dirty="0" err="1"/>
              <a:t>Fakturera</a:t>
            </a:r>
            <a:r>
              <a:rPr lang="en-US" dirty="0"/>
              <a:t> </a:t>
            </a:r>
            <a:r>
              <a:rPr lang="en-US" dirty="0" err="1"/>
              <a:t>kunder</a:t>
            </a:r>
            <a:r>
              <a:rPr lang="en-US" dirty="0"/>
              <a:t> </a:t>
            </a:r>
            <a:r>
              <a:rPr lang="en-US" dirty="0" err="1"/>
              <a:t>i</a:t>
            </a:r>
            <a:r>
              <a:rPr lang="en-US" dirty="0"/>
              <a:t> </a:t>
            </a:r>
            <a:r>
              <a:rPr lang="en-US" dirty="0" err="1"/>
              <a:t>samband</a:t>
            </a:r>
            <a:r>
              <a:rPr lang="en-US" dirty="0"/>
              <a:t> med </a:t>
            </a:r>
            <a:r>
              <a:rPr lang="en-US" dirty="0" err="1"/>
              <a:t>servicejobb</a:t>
            </a:r>
            <a:r>
              <a:rPr lang="en-US" dirty="0"/>
              <a:t> </a:t>
            </a:r>
            <a:r>
              <a:rPr lang="en-US" dirty="0" err="1"/>
              <a:t>och</a:t>
            </a:r>
            <a:r>
              <a:rPr lang="en-US" dirty="0"/>
              <a:t> </a:t>
            </a:r>
            <a:r>
              <a:rPr lang="en-US" dirty="0" err="1" smtClean="0"/>
              <a:t>kalibrering</a:t>
            </a:r>
            <a:r>
              <a:rPr lang="en-US" dirty="0" smtClean="0"/>
              <a:t>.</a:t>
            </a:r>
            <a:r>
              <a:rPr lang="en-US" sz="2200" dirty="0"/>
              <a:t> </a:t>
            </a:r>
            <a:r>
              <a:rPr lang="en-US" dirty="0" err="1" smtClean="0"/>
              <a:t>Beställa</a:t>
            </a:r>
            <a:r>
              <a:rPr lang="en-US" dirty="0" smtClean="0"/>
              <a:t> </a:t>
            </a:r>
            <a:r>
              <a:rPr lang="en-US" dirty="0" err="1"/>
              <a:t>delar</a:t>
            </a:r>
            <a:r>
              <a:rPr lang="en-US" dirty="0"/>
              <a:t> till </a:t>
            </a:r>
            <a:r>
              <a:rPr lang="en-US" dirty="0" err="1" smtClean="0"/>
              <a:t>servicejobb</a:t>
            </a:r>
            <a:r>
              <a:rPr lang="en-US" dirty="0" smtClean="0"/>
              <a:t>.</a:t>
            </a:r>
            <a:r>
              <a:rPr lang="en-US" sz="2200" dirty="0"/>
              <a:t> </a:t>
            </a:r>
            <a:r>
              <a:rPr lang="en-US" dirty="0" err="1" smtClean="0"/>
              <a:t>Boka</a:t>
            </a:r>
            <a:r>
              <a:rPr lang="en-US" dirty="0" smtClean="0"/>
              <a:t> </a:t>
            </a:r>
            <a:r>
              <a:rPr lang="en-US" dirty="0"/>
              <a:t>transporter </a:t>
            </a:r>
            <a:r>
              <a:rPr lang="en-US" dirty="0" err="1"/>
              <a:t>av</a:t>
            </a:r>
            <a:r>
              <a:rPr lang="en-US" dirty="0"/>
              <a:t> </a:t>
            </a:r>
            <a:r>
              <a:rPr lang="en-US" dirty="0" err="1"/>
              <a:t>reservdelar</a:t>
            </a:r>
            <a:r>
              <a:rPr lang="en-US" dirty="0"/>
              <a:t>, </a:t>
            </a:r>
            <a:r>
              <a:rPr lang="en-US" dirty="0" err="1"/>
              <a:t>verktyg</a:t>
            </a:r>
            <a:r>
              <a:rPr lang="en-US" dirty="0"/>
              <a:t> </a:t>
            </a:r>
            <a:r>
              <a:rPr lang="en-US" dirty="0" err="1"/>
              <a:t>samt</a:t>
            </a:r>
            <a:r>
              <a:rPr lang="en-US" dirty="0"/>
              <a:t> </a:t>
            </a:r>
            <a:r>
              <a:rPr lang="en-US" dirty="0" err="1" smtClean="0"/>
              <a:t>kalibreringsutrustning</a:t>
            </a:r>
            <a:r>
              <a:rPr lang="en-US" dirty="0" smtClean="0"/>
              <a:t>.</a:t>
            </a:r>
            <a:r>
              <a:rPr lang="en-US" sz="2200" dirty="0"/>
              <a:t> </a:t>
            </a:r>
            <a:r>
              <a:rPr lang="en-US" dirty="0" err="1" smtClean="0"/>
              <a:t>Planering</a:t>
            </a:r>
            <a:r>
              <a:rPr lang="en-US" dirty="0" smtClean="0"/>
              <a:t> </a:t>
            </a:r>
            <a:r>
              <a:rPr lang="en-US" dirty="0" err="1"/>
              <a:t>av</a:t>
            </a:r>
            <a:r>
              <a:rPr lang="en-US" dirty="0"/>
              <a:t> </a:t>
            </a:r>
            <a:r>
              <a:rPr lang="en-US" dirty="0" err="1"/>
              <a:t>det</a:t>
            </a:r>
            <a:r>
              <a:rPr lang="en-US" dirty="0"/>
              <a:t> </a:t>
            </a:r>
            <a:r>
              <a:rPr lang="en-US" dirty="0" err="1"/>
              <a:t>dagliga</a:t>
            </a:r>
            <a:r>
              <a:rPr lang="en-US" dirty="0"/>
              <a:t> </a:t>
            </a:r>
            <a:r>
              <a:rPr lang="en-US" dirty="0" err="1"/>
              <a:t>administrationsarbetet</a:t>
            </a:r>
            <a:r>
              <a:rPr lang="en-US" dirty="0"/>
              <a:t>. </a:t>
            </a:r>
            <a:endParaRPr lang="en-US" sz="2200" dirty="0"/>
          </a:p>
          <a:p>
            <a:pPr lvl="1"/>
            <a:endParaRPr lang="en-US" dirty="0"/>
          </a:p>
        </p:txBody>
      </p:sp>
    </p:spTree>
    <p:extLst>
      <p:ext uri="{BB962C8B-B14F-4D97-AF65-F5344CB8AC3E}">
        <p14:creationId xmlns:p14="http://schemas.microsoft.com/office/powerpoint/2010/main" val="2365663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2.6.1 </a:t>
            </a:r>
            <a:r>
              <a:rPr lang="en-US" dirty="0" err="1"/>
              <a:t>Funktion</a:t>
            </a:r>
            <a:r>
              <a:rPr lang="en-US" dirty="0"/>
              <a:t> </a:t>
            </a:r>
            <a:r>
              <a:rPr lang="en-US" dirty="0" err="1"/>
              <a:t>och</a:t>
            </a:r>
            <a:r>
              <a:rPr lang="en-US" dirty="0"/>
              <a:t> roller – </a:t>
            </a:r>
            <a:r>
              <a:rPr lang="en-US" dirty="0" err="1"/>
              <a:t>Ansvar</a:t>
            </a:r>
            <a:r>
              <a:rPr lang="en-US" dirty="0"/>
              <a:t> </a:t>
            </a:r>
            <a:r>
              <a:rPr lang="en-US" dirty="0" err="1"/>
              <a:t>och</a:t>
            </a:r>
            <a:r>
              <a:rPr lang="en-US" dirty="0"/>
              <a:t> </a:t>
            </a:r>
            <a:r>
              <a:rPr lang="en-US" dirty="0" err="1"/>
              <a:t>befogenheter</a:t>
            </a:r>
            <a:endParaRPr lang="en-US" b="1" dirty="0"/>
          </a:p>
        </p:txBody>
      </p:sp>
      <p:sp>
        <p:nvSpPr>
          <p:cNvPr id="4" name="Platshållare för innehåll 3"/>
          <p:cNvSpPr>
            <a:spLocks noGrp="1"/>
          </p:cNvSpPr>
          <p:nvPr>
            <p:ph idx="1"/>
          </p:nvPr>
        </p:nvSpPr>
        <p:spPr/>
        <p:txBody>
          <a:bodyPr>
            <a:normAutofit/>
          </a:bodyPr>
          <a:lstStyle/>
          <a:p>
            <a:r>
              <a:rPr lang="en-US" b="1" dirty="0" err="1"/>
              <a:t>Planerare</a:t>
            </a:r>
            <a:r>
              <a:rPr lang="en-US" b="1" dirty="0"/>
              <a:t> </a:t>
            </a:r>
            <a:r>
              <a:rPr lang="en-US" b="1" dirty="0" smtClean="0"/>
              <a:t> </a:t>
            </a:r>
            <a:r>
              <a:rPr lang="en-US" b="1" dirty="0" smtClean="0"/>
              <a:t>(TSC)</a:t>
            </a:r>
            <a:endParaRPr lang="en-US" b="1" dirty="0" smtClean="0"/>
          </a:p>
          <a:p>
            <a:pPr lvl="1"/>
            <a:r>
              <a:rPr lang="en-US" b="1" dirty="0" err="1" smtClean="0"/>
              <a:t>Ansvar</a:t>
            </a:r>
            <a:endParaRPr lang="en-US" dirty="0" smtClean="0"/>
          </a:p>
          <a:p>
            <a:pPr marL="457200" lvl="1" indent="0">
              <a:buNone/>
            </a:pPr>
            <a:r>
              <a:rPr lang="en-US" dirty="0" err="1"/>
              <a:t>Ansvarar</a:t>
            </a:r>
            <a:r>
              <a:rPr lang="en-US" dirty="0"/>
              <a:t> </a:t>
            </a:r>
            <a:r>
              <a:rPr lang="en-US" dirty="0" err="1"/>
              <a:t>för</a:t>
            </a:r>
            <a:r>
              <a:rPr lang="en-US" dirty="0"/>
              <a:t> </a:t>
            </a:r>
            <a:r>
              <a:rPr lang="en-US" dirty="0" err="1"/>
              <a:t>planering</a:t>
            </a:r>
            <a:r>
              <a:rPr lang="en-US" dirty="0"/>
              <a:t> </a:t>
            </a:r>
            <a:r>
              <a:rPr lang="en-US" dirty="0" err="1"/>
              <a:t>och</a:t>
            </a:r>
            <a:r>
              <a:rPr lang="en-US" dirty="0"/>
              <a:t> </a:t>
            </a:r>
            <a:r>
              <a:rPr lang="en-US" dirty="0" err="1"/>
              <a:t>koordinering</a:t>
            </a:r>
            <a:r>
              <a:rPr lang="en-US" dirty="0"/>
              <a:t> </a:t>
            </a:r>
            <a:r>
              <a:rPr lang="en-US" dirty="0" err="1"/>
              <a:t>av</a:t>
            </a:r>
            <a:r>
              <a:rPr lang="en-US" dirty="0"/>
              <a:t> </a:t>
            </a:r>
            <a:r>
              <a:rPr lang="en-US" dirty="0" err="1"/>
              <a:t>servicejobb</a:t>
            </a:r>
            <a:r>
              <a:rPr lang="en-US" dirty="0"/>
              <a:t> </a:t>
            </a:r>
            <a:r>
              <a:rPr lang="en-US" dirty="0" err="1"/>
              <a:t>i</a:t>
            </a:r>
            <a:r>
              <a:rPr lang="en-US" dirty="0"/>
              <a:t> </a:t>
            </a:r>
            <a:r>
              <a:rPr lang="en-US" dirty="0" err="1"/>
              <a:t>planeringssystemet</a:t>
            </a:r>
            <a:r>
              <a:rPr lang="en-US" dirty="0"/>
              <a:t> </a:t>
            </a:r>
            <a:r>
              <a:rPr lang="en-US" dirty="0" err="1"/>
              <a:t>ClickSchedule</a:t>
            </a:r>
            <a:r>
              <a:rPr lang="en-US" dirty="0"/>
              <a:t>.</a:t>
            </a:r>
            <a:endParaRPr lang="en-US" sz="2200" dirty="0"/>
          </a:p>
          <a:p>
            <a:endParaRPr lang="en-US" dirty="0" smtClean="0"/>
          </a:p>
          <a:p>
            <a:pPr lvl="1"/>
            <a:r>
              <a:rPr lang="en-US" b="1" dirty="0" err="1"/>
              <a:t>Befogenhet</a:t>
            </a:r>
            <a:r>
              <a:rPr lang="en-US" b="1" dirty="0"/>
              <a:t> </a:t>
            </a:r>
            <a:endParaRPr lang="en-US" sz="2200" dirty="0"/>
          </a:p>
          <a:p>
            <a:pPr marL="457200" lvl="1" indent="0">
              <a:buNone/>
            </a:pPr>
            <a:r>
              <a:rPr lang="en-US" dirty="0" err="1"/>
              <a:t>Bemyndigande</a:t>
            </a:r>
            <a:r>
              <a:rPr lang="en-US" dirty="0"/>
              <a:t> </a:t>
            </a:r>
            <a:r>
              <a:rPr lang="en-US" dirty="0" err="1"/>
              <a:t>att</a:t>
            </a:r>
            <a:r>
              <a:rPr lang="en-US" dirty="0"/>
              <a:t> </a:t>
            </a:r>
            <a:r>
              <a:rPr lang="en-US" dirty="0" err="1"/>
              <a:t>dela</a:t>
            </a:r>
            <a:r>
              <a:rPr lang="en-US" dirty="0"/>
              <a:t> </a:t>
            </a:r>
            <a:r>
              <a:rPr lang="en-US" dirty="0" err="1"/>
              <a:t>ut</a:t>
            </a:r>
            <a:r>
              <a:rPr lang="en-US" dirty="0"/>
              <a:t> </a:t>
            </a:r>
            <a:r>
              <a:rPr lang="en-US" dirty="0" err="1"/>
              <a:t>och</a:t>
            </a:r>
            <a:r>
              <a:rPr lang="en-US" dirty="0"/>
              <a:t> </a:t>
            </a:r>
            <a:r>
              <a:rPr lang="en-US" dirty="0" err="1"/>
              <a:t>prioritera</a:t>
            </a:r>
            <a:r>
              <a:rPr lang="en-US" dirty="0"/>
              <a:t> </a:t>
            </a:r>
            <a:r>
              <a:rPr lang="en-US" dirty="0" err="1"/>
              <a:t>arbetsuppgifter</a:t>
            </a:r>
            <a:r>
              <a:rPr lang="en-US" dirty="0"/>
              <a:t> till </a:t>
            </a:r>
            <a:r>
              <a:rPr lang="en-US" dirty="0" err="1"/>
              <a:t>serviceingenjör</a:t>
            </a:r>
            <a:r>
              <a:rPr lang="en-US" dirty="0"/>
              <a:t> </a:t>
            </a:r>
            <a:r>
              <a:rPr lang="en-US" dirty="0" err="1"/>
              <a:t>efter</a:t>
            </a:r>
            <a:r>
              <a:rPr lang="en-US" dirty="0"/>
              <a:t> </a:t>
            </a:r>
            <a:r>
              <a:rPr lang="en-US" dirty="0" err="1"/>
              <a:t>deras</a:t>
            </a:r>
            <a:r>
              <a:rPr lang="en-US" dirty="0"/>
              <a:t> </a:t>
            </a:r>
            <a:r>
              <a:rPr lang="en-US" dirty="0" err="1"/>
              <a:t>befogenheter</a:t>
            </a:r>
            <a:r>
              <a:rPr lang="en-US" dirty="0"/>
              <a:t>.</a:t>
            </a:r>
            <a:endParaRPr lang="en-US" sz="2200" dirty="0"/>
          </a:p>
          <a:p>
            <a:pPr marL="457200" lvl="1" indent="0">
              <a:buNone/>
            </a:pPr>
            <a:r>
              <a:rPr lang="en-US" dirty="0" err="1"/>
              <a:t>Planering</a:t>
            </a:r>
            <a:r>
              <a:rPr lang="en-US" dirty="0"/>
              <a:t> </a:t>
            </a:r>
            <a:r>
              <a:rPr lang="en-US" dirty="0" err="1"/>
              <a:t>och</a:t>
            </a:r>
            <a:r>
              <a:rPr lang="en-US" dirty="0"/>
              <a:t> </a:t>
            </a:r>
            <a:r>
              <a:rPr lang="en-US" dirty="0" err="1"/>
              <a:t>prioritering</a:t>
            </a:r>
            <a:r>
              <a:rPr lang="en-US" dirty="0"/>
              <a:t> </a:t>
            </a:r>
            <a:r>
              <a:rPr lang="en-US" dirty="0" err="1"/>
              <a:t>av</a:t>
            </a:r>
            <a:r>
              <a:rPr lang="en-US" dirty="0"/>
              <a:t> </a:t>
            </a:r>
            <a:r>
              <a:rPr lang="en-US" dirty="0" err="1"/>
              <a:t>servicejobb</a:t>
            </a:r>
            <a:r>
              <a:rPr lang="en-US" dirty="0"/>
              <a:t>. </a:t>
            </a:r>
            <a:r>
              <a:rPr lang="en-US" dirty="0" err="1"/>
              <a:t>Servicechef</a:t>
            </a:r>
            <a:r>
              <a:rPr lang="en-US" dirty="0"/>
              <a:t> </a:t>
            </a:r>
            <a:r>
              <a:rPr lang="en-US" dirty="0" err="1"/>
              <a:t>kan</a:t>
            </a:r>
            <a:r>
              <a:rPr lang="en-US" dirty="0"/>
              <a:t> </a:t>
            </a:r>
            <a:r>
              <a:rPr lang="en-US" dirty="0" err="1"/>
              <a:t>styra</a:t>
            </a:r>
            <a:r>
              <a:rPr lang="en-US" dirty="0"/>
              <a:t> </a:t>
            </a:r>
            <a:r>
              <a:rPr lang="en-US" dirty="0" err="1"/>
              <a:t>prioriteringar</a:t>
            </a:r>
            <a:r>
              <a:rPr lang="en-US" dirty="0"/>
              <a:t> om </a:t>
            </a:r>
            <a:r>
              <a:rPr lang="en-US" dirty="0" err="1"/>
              <a:t>så</a:t>
            </a:r>
            <a:r>
              <a:rPr lang="en-US" dirty="0"/>
              <a:t> </a:t>
            </a:r>
            <a:r>
              <a:rPr lang="en-US" dirty="0" err="1"/>
              <a:t>behövs</a:t>
            </a:r>
            <a:r>
              <a:rPr lang="en-US" dirty="0"/>
              <a:t>.</a:t>
            </a:r>
            <a:endParaRPr lang="en-US" sz="2200" dirty="0"/>
          </a:p>
          <a:p>
            <a:pPr lvl="1"/>
            <a:endParaRPr lang="en-US" dirty="0"/>
          </a:p>
        </p:txBody>
      </p:sp>
    </p:spTree>
    <p:extLst>
      <p:ext uri="{BB962C8B-B14F-4D97-AF65-F5344CB8AC3E}">
        <p14:creationId xmlns:p14="http://schemas.microsoft.com/office/powerpoint/2010/main" val="3082362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err="1" smtClean="0"/>
              <a:t>Omfattning</a:t>
            </a:r>
            <a:endParaRPr lang="en-US" dirty="0"/>
          </a:p>
        </p:txBody>
      </p:sp>
      <p:sp>
        <p:nvSpPr>
          <p:cNvPr id="4" name="Platshållare för innehåll 3"/>
          <p:cNvSpPr>
            <a:spLocks noGrp="1"/>
          </p:cNvSpPr>
          <p:nvPr>
            <p:ph idx="1"/>
          </p:nvPr>
        </p:nvSpPr>
        <p:spPr/>
        <p:txBody>
          <a:bodyPr/>
          <a:lstStyle/>
          <a:p>
            <a:r>
              <a:rPr lang="sv-SE" dirty="0" smtClean="0"/>
              <a:t>Denna guide kommer gå igenom de olika steg, samt de saker som är viktigt att tänka på vid en ackrediterad kalibrering.</a:t>
            </a:r>
          </a:p>
          <a:p>
            <a:r>
              <a:rPr lang="sv-SE" dirty="0" smtClean="0"/>
              <a:t>Vi kommer att gå igenom delar av det system vi har för 17025 som rör fältkalibrering.</a:t>
            </a:r>
          </a:p>
          <a:p>
            <a:r>
              <a:rPr lang="sv-SE" dirty="0" smtClean="0"/>
              <a:t>Det kommer inte att omfatta i detalj hur man utför en kalibrering. Detta finns i respektive FSCA.</a:t>
            </a:r>
          </a:p>
          <a:p>
            <a:r>
              <a:rPr lang="sv-SE" dirty="0" smtClean="0"/>
              <a:t>Att genomföra denna guide ger dig inte behörighet att utföra ackrediterad kalibrering, utan används endast som stöd för personal under utbildningen, eller som uppfriskande av kunskaper.</a:t>
            </a:r>
            <a:endParaRPr lang="sv-SE" dirty="0"/>
          </a:p>
        </p:txBody>
      </p:sp>
    </p:spTree>
    <p:extLst>
      <p:ext uri="{BB962C8B-B14F-4D97-AF65-F5344CB8AC3E}">
        <p14:creationId xmlns:p14="http://schemas.microsoft.com/office/powerpoint/2010/main" val="3986391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2.6.1 </a:t>
            </a:r>
            <a:r>
              <a:rPr lang="en-US" dirty="0" err="1"/>
              <a:t>Funktion</a:t>
            </a:r>
            <a:r>
              <a:rPr lang="en-US" dirty="0"/>
              <a:t> </a:t>
            </a:r>
            <a:r>
              <a:rPr lang="en-US" dirty="0" err="1"/>
              <a:t>och</a:t>
            </a:r>
            <a:r>
              <a:rPr lang="en-US" dirty="0"/>
              <a:t> roller – </a:t>
            </a:r>
            <a:r>
              <a:rPr lang="en-US" dirty="0" err="1"/>
              <a:t>Ansvar</a:t>
            </a:r>
            <a:r>
              <a:rPr lang="en-US" dirty="0"/>
              <a:t> </a:t>
            </a:r>
            <a:r>
              <a:rPr lang="en-US" dirty="0" err="1"/>
              <a:t>och</a:t>
            </a:r>
            <a:r>
              <a:rPr lang="en-US" dirty="0"/>
              <a:t> </a:t>
            </a:r>
            <a:r>
              <a:rPr lang="en-US" dirty="0" err="1"/>
              <a:t>befogenheter</a:t>
            </a:r>
            <a:endParaRPr lang="en-US" b="1" dirty="0"/>
          </a:p>
        </p:txBody>
      </p:sp>
      <p:sp>
        <p:nvSpPr>
          <p:cNvPr id="4" name="Platshållare för innehåll 3"/>
          <p:cNvSpPr>
            <a:spLocks noGrp="1"/>
          </p:cNvSpPr>
          <p:nvPr>
            <p:ph idx="1"/>
          </p:nvPr>
        </p:nvSpPr>
        <p:spPr/>
        <p:txBody>
          <a:bodyPr>
            <a:normAutofit/>
          </a:bodyPr>
          <a:lstStyle/>
          <a:p>
            <a:r>
              <a:rPr lang="en-US" b="1" dirty="0" err="1"/>
              <a:t>Servicesäljare</a:t>
            </a:r>
            <a:r>
              <a:rPr lang="en-US" b="1" dirty="0"/>
              <a:t> </a:t>
            </a:r>
            <a:endParaRPr lang="en-US" b="1" dirty="0" smtClean="0"/>
          </a:p>
          <a:p>
            <a:pPr lvl="1"/>
            <a:r>
              <a:rPr lang="en-US" b="1" dirty="0" err="1" smtClean="0"/>
              <a:t>Ansvar</a:t>
            </a:r>
            <a:endParaRPr lang="en-US" dirty="0" smtClean="0"/>
          </a:p>
          <a:p>
            <a:pPr marL="457200" lvl="1" indent="0">
              <a:buNone/>
            </a:pPr>
            <a:r>
              <a:rPr lang="en-US" dirty="0" err="1"/>
              <a:t>Ansvarar</a:t>
            </a:r>
            <a:r>
              <a:rPr lang="en-US" dirty="0"/>
              <a:t> </a:t>
            </a:r>
            <a:r>
              <a:rPr lang="en-US" dirty="0" err="1"/>
              <a:t>för</a:t>
            </a:r>
            <a:r>
              <a:rPr lang="en-US" dirty="0"/>
              <a:t> </a:t>
            </a:r>
            <a:r>
              <a:rPr lang="en-US" dirty="0" err="1"/>
              <a:t>förfrågningar</a:t>
            </a:r>
            <a:r>
              <a:rPr lang="en-US" dirty="0"/>
              <a:t> </a:t>
            </a:r>
            <a:r>
              <a:rPr lang="en-US" dirty="0" err="1"/>
              <a:t>och</a:t>
            </a:r>
            <a:r>
              <a:rPr lang="en-US" dirty="0"/>
              <a:t> </a:t>
            </a:r>
            <a:r>
              <a:rPr lang="en-US" dirty="0" err="1"/>
              <a:t>offerter</a:t>
            </a:r>
            <a:r>
              <a:rPr lang="en-US" dirty="0"/>
              <a:t> </a:t>
            </a:r>
            <a:r>
              <a:rPr lang="en-US" dirty="0" err="1"/>
              <a:t>relaterade</a:t>
            </a:r>
            <a:r>
              <a:rPr lang="en-US" dirty="0"/>
              <a:t> till </a:t>
            </a:r>
            <a:r>
              <a:rPr lang="en-US" dirty="0" err="1"/>
              <a:t>servicearbeten</a:t>
            </a:r>
            <a:r>
              <a:rPr lang="en-US" dirty="0"/>
              <a:t>, </a:t>
            </a:r>
            <a:r>
              <a:rPr lang="en-US" dirty="0" err="1"/>
              <a:t>kalibreringar</a:t>
            </a:r>
            <a:r>
              <a:rPr lang="en-US" dirty="0"/>
              <a:t>, </a:t>
            </a:r>
            <a:r>
              <a:rPr lang="en-US" dirty="0" err="1"/>
              <a:t>utbildningar</a:t>
            </a:r>
            <a:r>
              <a:rPr lang="en-US" dirty="0"/>
              <a:t>, </a:t>
            </a:r>
            <a:r>
              <a:rPr lang="en-US" dirty="0" err="1"/>
              <a:t>reparationer</a:t>
            </a:r>
            <a:r>
              <a:rPr lang="en-US" dirty="0"/>
              <a:t> </a:t>
            </a:r>
            <a:r>
              <a:rPr lang="en-US" dirty="0" err="1"/>
              <a:t>och</a:t>
            </a:r>
            <a:r>
              <a:rPr lang="en-US" dirty="0"/>
              <a:t> </a:t>
            </a:r>
            <a:r>
              <a:rPr lang="en-US" dirty="0" err="1"/>
              <a:t>reservdelar</a:t>
            </a:r>
            <a:r>
              <a:rPr lang="en-US" dirty="0"/>
              <a:t>. </a:t>
            </a:r>
            <a:endParaRPr lang="en-US" sz="2200" dirty="0"/>
          </a:p>
          <a:p>
            <a:pPr marL="457200" lvl="1" indent="0">
              <a:buNone/>
            </a:pPr>
            <a:r>
              <a:rPr lang="en-US" dirty="0"/>
              <a:t>Leda </a:t>
            </a:r>
            <a:r>
              <a:rPr lang="en-US" dirty="0" err="1"/>
              <a:t>försäljningsarbetet</a:t>
            </a:r>
            <a:r>
              <a:rPr lang="en-US" dirty="0"/>
              <a:t> </a:t>
            </a:r>
            <a:r>
              <a:rPr lang="en-US" dirty="0" err="1"/>
              <a:t>och</a:t>
            </a:r>
            <a:r>
              <a:rPr lang="en-US" dirty="0"/>
              <a:t> </a:t>
            </a:r>
            <a:r>
              <a:rPr lang="en-US" dirty="0" err="1"/>
              <a:t>konsultera</a:t>
            </a:r>
            <a:r>
              <a:rPr lang="en-US" dirty="0"/>
              <a:t> </a:t>
            </a:r>
            <a:r>
              <a:rPr lang="en-US" dirty="0" err="1"/>
              <a:t>teknisk</a:t>
            </a:r>
            <a:r>
              <a:rPr lang="en-US" dirty="0"/>
              <a:t> </a:t>
            </a:r>
            <a:r>
              <a:rPr lang="en-US" dirty="0" err="1"/>
              <a:t>hjälp</a:t>
            </a:r>
            <a:r>
              <a:rPr lang="en-US" dirty="0"/>
              <a:t> </a:t>
            </a:r>
            <a:r>
              <a:rPr lang="en-US" dirty="0" err="1"/>
              <a:t>när</a:t>
            </a:r>
            <a:r>
              <a:rPr lang="en-US" dirty="0"/>
              <a:t> </a:t>
            </a:r>
            <a:r>
              <a:rPr lang="en-US" dirty="0" err="1"/>
              <a:t>så</a:t>
            </a:r>
            <a:r>
              <a:rPr lang="en-US" dirty="0"/>
              <a:t> </a:t>
            </a:r>
            <a:r>
              <a:rPr lang="en-US" dirty="0" err="1"/>
              <a:t>behövs</a:t>
            </a:r>
            <a:r>
              <a:rPr lang="en-US" dirty="0"/>
              <a:t>. </a:t>
            </a:r>
            <a:endParaRPr lang="en-US" sz="2200" dirty="0"/>
          </a:p>
          <a:p>
            <a:pPr marL="457200" lvl="1" indent="0">
              <a:buNone/>
            </a:pPr>
            <a:r>
              <a:rPr lang="en-US" dirty="0" err="1"/>
              <a:t>Leverera</a:t>
            </a:r>
            <a:r>
              <a:rPr lang="en-US" dirty="0"/>
              <a:t> </a:t>
            </a:r>
            <a:r>
              <a:rPr lang="en-US" dirty="0" err="1"/>
              <a:t>underlag</a:t>
            </a:r>
            <a:r>
              <a:rPr lang="en-US" dirty="0"/>
              <a:t> </a:t>
            </a:r>
            <a:r>
              <a:rPr lang="en-US" dirty="0" err="1"/>
              <a:t>vidare</a:t>
            </a:r>
            <a:r>
              <a:rPr lang="en-US" dirty="0"/>
              <a:t> till </a:t>
            </a:r>
            <a:r>
              <a:rPr lang="en-US" dirty="0" err="1"/>
              <a:t>serviceadministratören</a:t>
            </a:r>
            <a:r>
              <a:rPr lang="en-US" dirty="0"/>
              <a:t> </a:t>
            </a:r>
            <a:r>
              <a:rPr lang="en-US" dirty="0" err="1"/>
              <a:t>för</a:t>
            </a:r>
            <a:r>
              <a:rPr lang="en-US" dirty="0"/>
              <a:t> </a:t>
            </a:r>
            <a:r>
              <a:rPr lang="en-US" dirty="0" err="1"/>
              <a:t>registrering</a:t>
            </a:r>
            <a:r>
              <a:rPr lang="en-US" dirty="0"/>
              <a:t> </a:t>
            </a:r>
            <a:r>
              <a:rPr lang="en-US" dirty="0" err="1"/>
              <a:t>i</a:t>
            </a:r>
            <a:r>
              <a:rPr lang="en-US" dirty="0"/>
              <a:t> CRM. </a:t>
            </a:r>
            <a:endParaRPr lang="en-US" sz="2200" dirty="0"/>
          </a:p>
          <a:p>
            <a:endParaRPr lang="en-US" dirty="0" smtClean="0"/>
          </a:p>
          <a:p>
            <a:pPr lvl="1"/>
            <a:r>
              <a:rPr lang="en-US" b="1" dirty="0" err="1"/>
              <a:t>Befogenhet</a:t>
            </a:r>
            <a:r>
              <a:rPr lang="en-US" b="1" dirty="0"/>
              <a:t> </a:t>
            </a:r>
            <a:endParaRPr lang="en-US" sz="2200" dirty="0"/>
          </a:p>
          <a:p>
            <a:pPr marL="457200" lvl="1" indent="0">
              <a:buNone/>
            </a:pPr>
            <a:r>
              <a:rPr lang="en-US" dirty="0" err="1"/>
              <a:t>Rekommendera</a:t>
            </a:r>
            <a:r>
              <a:rPr lang="en-US" dirty="0"/>
              <a:t> </a:t>
            </a:r>
            <a:r>
              <a:rPr lang="en-US" dirty="0" err="1"/>
              <a:t>och</a:t>
            </a:r>
            <a:r>
              <a:rPr lang="en-US" dirty="0"/>
              <a:t> </a:t>
            </a:r>
            <a:r>
              <a:rPr lang="en-US" dirty="0" err="1"/>
              <a:t>utforma</a:t>
            </a:r>
            <a:r>
              <a:rPr lang="en-US" dirty="0"/>
              <a:t> </a:t>
            </a:r>
            <a:r>
              <a:rPr lang="en-US" dirty="0" err="1"/>
              <a:t>förslag</a:t>
            </a:r>
            <a:r>
              <a:rPr lang="en-US" dirty="0"/>
              <a:t> till service </a:t>
            </a:r>
            <a:r>
              <a:rPr lang="en-US" dirty="0" err="1"/>
              <a:t>jobb</a:t>
            </a:r>
            <a:r>
              <a:rPr lang="en-US" dirty="0"/>
              <a:t>. </a:t>
            </a:r>
            <a:endParaRPr lang="en-US" sz="2200" dirty="0"/>
          </a:p>
          <a:p>
            <a:pPr marL="457200" lvl="1" indent="0">
              <a:buNone/>
            </a:pPr>
            <a:r>
              <a:rPr lang="en-US" dirty="0" err="1"/>
              <a:t>Offerera</a:t>
            </a:r>
            <a:r>
              <a:rPr lang="en-US" dirty="0"/>
              <a:t> </a:t>
            </a:r>
            <a:r>
              <a:rPr lang="en-US" dirty="0" err="1"/>
              <a:t>och</a:t>
            </a:r>
            <a:r>
              <a:rPr lang="en-US" dirty="0"/>
              <a:t> </a:t>
            </a:r>
            <a:r>
              <a:rPr lang="en-US" dirty="0" err="1"/>
              <a:t>prissätta</a:t>
            </a:r>
            <a:r>
              <a:rPr lang="en-US" dirty="0"/>
              <a:t> </a:t>
            </a:r>
            <a:r>
              <a:rPr lang="en-US" dirty="0" err="1"/>
              <a:t>enlig</a:t>
            </a:r>
            <a:r>
              <a:rPr lang="en-US" dirty="0"/>
              <a:t> </a:t>
            </a:r>
            <a:r>
              <a:rPr lang="en-US" dirty="0" err="1"/>
              <a:t>prislistor</a:t>
            </a:r>
            <a:r>
              <a:rPr lang="en-US" dirty="0"/>
              <a:t> </a:t>
            </a:r>
            <a:r>
              <a:rPr lang="en-US" dirty="0" err="1"/>
              <a:t>och</a:t>
            </a:r>
            <a:r>
              <a:rPr lang="en-US" dirty="0"/>
              <a:t> guider, </a:t>
            </a:r>
            <a:r>
              <a:rPr lang="en-US" dirty="0" err="1"/>
              <a:t>offert</a:t>
            </a:r>
            <a:r>
              <a:rPr lang="en-US" dirty="0"/>
              <a:t>- </a:t>
            </a:r>
            <a:r>
              <a:rPr lang="en-US" dirty="0" err="1"/>
              <a:t>och</a:t>
            </a:r>
            <a:r>
              <a:rPr lang="en-US" dirty="0"/>
              <a:t> </a:t>
            </a:r>
            <a:r>
              <a:rPr lang="en-US" dirty="0" err="1"/>
              <a:t>prissättningsbefogenheter</a:t>
            </a:r>
            <a:r>
              <a:rPr lang="en-US" dirty="0"/>
              <a:t> </a:t>
            </a:r>
            <a:r>
              <a:rPr lang="en-US" dirty="0" err="1"/>
              <a:t>regleras</a:t>
            </a:r>
            <a:r>
              <a:rPr lang="en-US" dirty="0"/>
              <a:t> </a:t>
            </a:r>
            <a:r>
              <a:rPr lang="en-US" dirty="0" err="1"/>
              <a:t>av</a:t>
            </a:r>
            <a:r>
              <a:rPr lang="en-US" dirty="0"/>
              <a:t> </a:t>
            </a:r>
            <a:r>
              <a:rPr lang="en-US" dirty="0" err="1"/>
              <a:t>DoA</a:t>
            </a:r>
            <a:r>
              <a:rPr lang="en-US" dirty="0"/>
              <a:t>.</a:t>
            </a:r>
            <a:endParaRPr lang="en-US" sz="2200" dirty="0"/>
          </a:p>
          <a:p>
            <a:pPr marL="457200" lvl="1" indent="0">
              <a:buNone/>
            </a:pPr>
            <a:r>
              <a:rPr lang="en-US" dirty="0" err="1"/>
              <a:t>Rapporterar</a:t>
            </a:r>
            <a:r>
              <a:rPr lang="en-US" dirty="0"/>
              <a:t> till Service manager Europe.</a:t>
            </a:r>
            <a:endParaRPr lang="en-US" sz="2200" dirty="0"/>
          </a:p>
          <a:p>
            <a:pPr lvl="1"/>
            <a:endParaRPr lang="en-US" dirty="0"/>
          </a:p>
        </p:txBody>
      </p:sp>
    </p:spTree>
    <p:extLst>
      <p:ext uri="{BB962C8B-B14F-4D97-AF65-F5344CB8AC3E}">
        <p14:creationId xmlns:p14="http://schemas.microsoft.com/office/powerpoint/2010/main" val="21275184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Sekretess</a:t>
            </a:r>
            <a:endParaRPr lang="sv-SE" dirty="0"/>
          </a:p>
        </p:txBody>
      </p:sp>
      <p:sp>
        <p:nvSpPr>
          <p:cNvPr id="3" name="Platshållare för innehåll 2"/>
          <p:cNvSpPr>
            <a:spLocks noGrp="1"/>
          </p:cNvSpPr>
          <p:nvPr>
            <p:ph idx="1"/>
          </p:nvPr>
        </p:nvSpPr>
        <p:spPr/>
        <p:txBody>
          <a:bodyPr/>
          <a:lstStyle/>
          <a:p>
            <a:r>
              <a:rPr lang="sv-SE" dirty="0" smtClean="0"/>
              <a:t>Då många av våra kunder arbetar med forskning och utveckling, finns det ofta fotograferingsförbud. Anta alltid att det är förbjudet att fotografera, och fråga kunden innan något fotograferas.</a:t>
            </a:r>
          </a:p>
          <a:p>
            <a:r>
              <a:rPr lang="sv-SE" dirty="0" smtClean="0"/>
              <a:t>Hantera all information om kunden som konfidentiell, om inget annat utryckts. </a:t>
            </a:r>
          </a:p>
          <a:p>
            <a:r>
              <a:rPr lang="sv-SE" dirty="0" smtClean="0"/>
              <a:t>Se även till att ha lösenordsskydd på din dator, och lämna den aldrig olåst.</a:t>
            </a:r>
          </a:p>
          <a:p>
            <a:r>
              <a:rPr lang="sv-SE" dirty="0" smtClean="0"/>
              <a:t>Mer om detta hittar du under 2.10.</a:t>
            </a:r>
            <a:endParaRPr lang="sv-SE" dirty="0"/>
          </a:p>
        </p:txBody>
      </p:sp>
    </p:spTree>
    <p:extLst>
      <p:ext uri="{BB962C8B-B14F-4D97-AF65-F5344CB8AC3E}">
        <p14:creationId xmlns:p14="http://schemas.microsoft.com/office/powerpoint/2010/main" val="4105849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2.10.1 </a:t>
            </a:r>
            <a:r>
              <a:rPr lang="en-US" b="1" dirty="0" err="1"/>
              <a:t>Sekretess</a:t>
            </a:r>
            <a:endParaRPr lang="en-US" b="1" dirty="0"/>
          </a:p>
        </p:txBody>
      </p:sp>
      <p:sp>
        <p:nvSpPr>
          <p:cNvPr id="4" name="Platshållare för innehåll 3"/>
          <p:cNvSpPr>
            <a:spLocks noGrp="1"/>
          </p:cNvSpPr>
          <p:nvPr>
            <p:ph idx="1"/>
          </p:nvPr>
        </p:nvSpPr>
        <p:spPr/>
        <p:txBody>
          <a:bodyPr>
            <a:normAutofit lnSpcReduction="10000"/>
          </a:bodyPr>
          <a:lstStyle/>
          <a:p>
            <a:r>
              <a:rPr lang="en-US" b="1" dirty="0"/>
              <a:t>Policy</a:t>
            </a:r>
            <a:endParaRPr lang="en-US" dirty="0"/>
          </a:p>
          <a:p>
            <a:pPr lvl="1"/>
            <a:r>
              <a:rPr lang="en-US" dirty="0"/>
              <a:t>All personal </a:t>
            </a:r>
            <a:r>
              <a:rPr lang="en-US" dirty="0" err="1"/>
              <a:t>skall</a:t>
            </a:r>
            <a:r>
              <a:rPr lang="en-US" dirty="0"/>
              <a:t> </a:t>
            </a:r>
            <a:r>
              <a:rPr lang="en-US" dirty="0" err="1"/>
              <a:t>iakttaga</a:t>
            </a:r>
            <a:r>
              <a:rPr lang="en-US" dirty="0"/>
              <a:t> </a:t>
            </a:r>
            <a:r>
              <a:rPr lang="en-US" dirty="0" err="1"/>
              <a:t>tystnadsplikt</a:t>
            </a:r>
            <a:r>
              <a:rPr lang="en-US" dirty="0"/>
              <a:t> </a:t>
            </a:r>
            <a:r>
              <a:rPr lang="en-US" dirty="0" err="1"/>
              <a:t>gentemot</a:t>
            </a:r>
            <a:r>
              <a:rPr lang="en-US" dirty="0"/>
              <a:t> </a:t>
            </a:r>
            <a:r>
              <a:rPr lang="en-US" dirty="0" err="1"/>
              <a:t>utomstående</a:t>
            </a:r>
            <a:r>
              <a:rPr lang="en-US" dirty="0"/>
              <a:t> </a:t>
            </a:r>
            <a:r>
              <a:rPr lang="en-US" dirty="0" err="1"/>
              <a:t>ifråga</a:t>
            </a:r>
            <a:r>
              <a:rPr lang="en-US" dirty="0"/>
              <a:t> om all information </a:t>
            </a:r>
            <a:r>
              <a:rPr lang="en-US" dirty="0" err="1"/>
              <a:t>som</a:t>
            </a:r>
            <a:r>
              <a:rPr lang="en-US" dirty="0"/>
              <a:t> </a:t>
            </a:r>
            <a:r>
              <a:rPr lang="en-US" dirty="0" err="1"/>
              <a:t>fås</a:t>
            </a:r>
            <a:r>
              <a:rPr lang="en-US" dirty="0"/>
              <a:t> om </a:t>
            </a:r>
            <a:r>
              <a:rPr lang="en-US" dirty="0" err="1"/>
              <a:t>kund</a:t>
            </a:r>
            <a:r>
              <a:rPr lang="en-US" dirty="0"/>
              <a:t>. </a:t>
            </a:r>
            <a:r>
              <a:rPr lang="en-US" dirty="0" err="1"/>
              <a:t>Det</a:t>
            </a:r>
            <a:r>
              <a:rPr lang="en-US" dirty="0"/>
              <a:t> </a:t>
            </a:r>
            <a:r>
              <a:rPr lang="en-US" dirty="0" err="1"/>
              <a:t>är</a:t>
            </a:r>
            <a:r>
              <a:rPr lang="en-US" dirty="0"/>
              <a:t> </a:t>
            </a:r>
            <a:r>
              <a:rPr lang="en-US" dirty="0" err="1"/>
              <a:t>alla</a:t>
            </a:r>
            <a:r>
              <a:rPr lang="en-US" dirty="0"/>
              <a:t> </a:t>
            </a:r>
            <a:r>
              <a:rPr lang="en-US" dirty="0" err="1"/>
              <a:t>anställdas</a:t>
            </a:r>
            <a:r>
              <a:rPr lang="en-US" dirty="0"/>
              <a:t> </a:t>
            </a:r>
            <a:r>
              <a:rPr lang="en-US" dirty="0" err="1"/>
              <a:t>ansvar</a:t>
            </a:r>
            <a:r>
              <a:rPr lang="en-US" dirty="0"/>
              <a:t> </a:t>
            </a:r>
            <a:r>
              <a:rPr lang="en-US" dirty="0" err="1"/>
              <a:t>att</a:t>
            </a:r>
            <a:r>
              <a:rPr lang="en-US" dirty="0"/>
              <a:t> </a:t>
            </a:r>
            <a:r>
              <a:rPr lang="en-US" dirty="0" err="1"/>
              <a:t>säkerställa</a:t>
            </a:r>
            <a:r>
              <a:rPr lang="en-US" dirty="0"/>
              <a:t> </a:t>
            </a:r>
            <a:r>
              <a:rPr lang="en-US" dirty="0" err="1"/>
              <a:t>att</a:t>
            </a:r>
            <a:r>
              <a:rPr lang="en-US" dirty="0"/>
              <a:t> </a:t>
            </a:r>
            <a:r>
              <a:rPr lang="en-US" dirty="0" err="1"/>
              <a:t>kundens</a:t>
            </a:r>
            <a:r>
              <a:rPr lang="en-US" dirty="0"/>
              <a:t> </a:t>
            </a:r>
            <a:r>
              <a:rPr lang="en-US" dirty="0" err="1"/>
              <a:t>krav</a:t>
            </a:r>
            <a:r>
              <a:rPr lang="en-US" dirty="0"/>
              <a:t> </a:t>
            </a:r>
            <a:r>
              <a:rPr lang="en-US" dirty="0" err="1"/>
              <a:t>på</a:t>
            </a:r>
            <a:r>
              <a:rPr lang="en-US" dirty="0"/>
              <a:t> </a:t>
            </a:r>
            <a:r>
              <a:rPr lang="en-US" dirty="0" err="1"/>
              <a:t>integritet</a:t>
            </a:r>
            <a:r>
              <a:rPr lang="en-US" dirty="0"/>
              <a:t> </a:t>
            </a:r>
            <a:r>
              <a:rPr lang="en-US" dirty="0" err="1"/>
              <a:t>och</a:t>
            </a:r>
            <a:r>
              <a:rPr lang="en-US" dirty="0"/>
              <a:t> </a:t>
            </a:r>
            <a:r>
              <a:rPr lang="en-US" dirty="0" err="1"/>
              <a:t>sekretess</a:t>
            </a:r>
            <a:r>
              <a:rPr lang="en-US" dirty="0"/>
              <a:t> </a:t>
            </a:r>
            <a:r>
              <a:rPr lang="en-US" dirty="0" err="1"/>
              <a:t>respekteras</a:t>
            </a:r>
            <a:r>
              <a:rPr lang="en-US" dirty="0"/>
              <a:t>. </a:t>
            </a:r>
          </a:p>
          <a:p>
            <a:pPr lvl="2"/>
            <a:r>
              <a:rPr lang="en-US" dirty="0" err="1"/>
              <a:t>Alla</a:t>
            </a:r>
            <a:r>
              <a:rPr lang="en-US" dirty="0"/>
              <a:t> </a:t>
            </a:r>
            <a:r>
              <a:rPr lang="en-US" dirty="0" err="1"/>
              <a:t>anställda</a:t>
            </a:r>
            <a:r>
              <a:rPr lang="en-US" dirty="0"/>
              <a:t> </a:t>
            </a:r>
            <a:r>
              <a:rPr lang="en-US" dirty="0" err="1"/>
              <a:t>ska</a:t>
            </a:r>
            <a:r>
              <a:rPr lang="en-US" dirty="0"/>
              <a:t> </a:t>
            </a:r>
            <a:r>
              <a:rPr lang="en-US" dirty="0" err="1"/>
              <a:t>verka</a:t>
            </a:r>
            <a:r>
              <a:rPr lang="en-US" dirty="0"/>
              <a:t> </a:t>
            </a:r>
            <a:r>
              <a:rPr lang="en-US" dirty="0" err="1"/>
              <a:t>för</a:t>
            </a:r>
            <a:r>
              <a:rPr lang="en-US" dirty="0"/>
              <a:t> </a:t>
            </a:r>
            <a:r>
              <a:rPr lang="en-US" dirty="0" err="1"/>
              <a:t>att</a:t>
            </a:r>
            <a:r>
              <a:rPr lang="en-US" dirty="0"/>
              <a:t> </a:t>
            </a:r>
            <a:r>
              <a:rPr lang="en-US" dirty="0" err="1"/>
              <a:t>ingen</a:t>
            </a:r>
            <a:r>
              <a:rPr lang="en-US" dirty="0"/>
              <a:t> </a:t>
            </a:r>
            <a:r>
              <a:rPr lang="en-US" dirty="0" err="1"/>
              <a:t>konfidentiell</a:t>
            </a:r>
            <a:r>
              <a:rPr lang="en-US" dirty="0"/>
              <a:t> information </a:t>
            </a:r>
            <a:r>
              <a:rPr lang="en-US" dirty="0" err="1"/>
              <a:t>överförs</a:t>
            </a:r>
            <a:r>
              <a:rPr lang="en-US" dirty="0"/>
              <a:t> </a:t>
            </a:r>
            <a:r>
              <a:rPr lang="en-US" dirty="0" err="1"/>
              <a:t>av</a:t>
            </a:r>
            <a:r>
              <a:rPr lang="en-US" dirty="0"/>
              <a:t> </a:t>
            </a:r>
            <a:r>
              <a:rPr lang="en-US" dirty="0" err="1"/>
              <a:t>oss</a:t>
            </a:r>
            <a:r>
              <a:rPr lang="en-US" dirty="0"/>
              <a:t> </a:t>
            </a:r>
            <a:r>
              <a:rPr lang="en-US" dirty="0" err="1"/>
              <a:t>mellan</a:t>
            </a:r>
            <a:r>
              <a:rPr lang="en-US" dirty="0"/>
              <a:t> </a:t>
            </a:r>
            <a:r>
              <a:rPr lang="en-US" dirty="0" err="1"/>
              <a:t>olika</a:t>
            </a:r>
            <a:r>
              <a:rPr lang="en-US" dirty="0"/>
              <a:t> </a:t>
            </a:r>
            <a:r>
              <a:rPr lang="en-US" dirty="0" err="1"/>
              <a:t>företag</a:t>
            </a:r>
            <a:r>
              <a:rPr lang="en-US" dirty="0" smtClean="0"/>
              <a:t>.</a:t>
            </a:r>
            <a:endParaRPr lang="en-US" sz="2200" dirty="0"/>
          </a:p>
          <a:p>
            <a:pPr lvl="2"/>
            <a:r>
              <a:rPr lang="en-US" dirty="0" err="1"/>
              <a:t>Alla</a:t>
            </a:r>
            <a:r>
              <a:rPr lang="en-US" dirty="0"/>
              <a:t> </a:t>
            </a:r>
            <a:r>
              <a:rPr lang="en-US" dirty="0" err="1"/>
              <a:t>anställda</a:t>
            </a:r>
            <a:r>
              <a:rPr lang="en-US" dirty="0"/>
              <a:t> </a:t>
            </a:r>
            <a:r>
              <a:rPr lang="en-US" dirty="0" err="1"/>
              <a:t>ska</a:t>
            </a:r>
            <a:r>
              <a:rPr lang="en-US" dirty="0"/>
              <a:t> </a:t>
            </a:r>
            <a:r>
              <a:rPr lang="en-US" dirty="0" err="1"/>
              <a:t>iakttaga</a:t>
            </a:r>
            <a:r>
              <a:rPr lang="en-US" dirty="0"/>
              <a:t> de </a:t>
            </a:r>
            <a:r>
              <a:rPr lang="en-US" dirty="0" err="1"/>
              <a:t>regler</a:t>
            </a:r>
            <a:r>
              <a:rPr lang="en-US" dirty="0"/>
              <a:t> </a:t>
            </a:r>
            <a:r>
              <a:rPr lang="en-US" dirty="0" err="1"/>
              <a:t>och</a:t>
            </a:r>
            <a:r>
              <a:rPr lang="en-US" dirty="0"/>
              <a:t> </a:t>
            </a:r>
            <a:r>
              <a:rPr lang="en-US" dirty="0" err="1"/>
              <a:t>villkor</a:t>
            </a:r>
            <a:r>
              <a:rPr lang="en-US" dirty="0"/>
              <a:t> </a:t>
            </a:r>
            <a:r>
              <a:rPr lang="en-US" dirty="0" err="1"/>
              <a:t>som</a:t>
            </a:r>
            <a:r>
              <a:rPr lang="en-US" dirty="0"/>
              <a:t> </a:t>
            </a:r>
            <a:r>
              <a:rPr lang="en-US" dirty="0" err="1"/>
              <a:t>uppdragsgivarna</a:t>
            </a:r>
            <a:r>
              <a:rPr lang="en-US" dirty="0"/>
              <a:t> </a:t>
            </a:r>
            <a:r>
              <a:rPr lang="en-US" dirty="0" err="1"/>
              <a:t>har</a:t>
            </a:r>
            <a:r>
              <a:rPr lang="en-US" dirty="0"/>
              <a:t> </a:t>
            </a:r>
            <a:r>
              <a:rPr lang="en-US" dirty="0" err="1"/>
              <a:t>ställt</a:t>
            </a:r>
            <a:r>
              <a:rPr lang="en-US" dirty="0"/>
              <a:t> </a:t>
            </a:r>
            <a:r>
              <a:rPr lang="en-US" dirty="0" err="1"/>
              <a:t>för</a:t>
            </a:r>
            <a:r>
              <a:rPr lang="en-US" dirty="0"/>
              <a:t> </a:t>
            </a:r>
            <a:r>
              <a:rPr lang="en-US" dirty="0" err="1"/>
              <a:t>att</a:t>
            </a:r>
            <a:r>
              <a:rPr lang="en-US" dirty="0"/>
              <a:t> </a:t>
            </a:r>
            <a:r>
              <a:rPr lang="en-US" dirty="0" err="1"/>
              <a:t>säkerställa</a:t>
            </a:r>
            <a:r>
              <a:rPr lang="en-US" dirty="0"/>
              <a:t> </a:t>
            </a:r>
            <a:r>
              <a:rPr lang="en-US" dirty="0" err="1"/>
              <a:t>sekretess</a:t>
            </a:r>
            <a:r>
              <a:rPr lang="en-US" dirty="0"/>
              <a:t> </a:t>
            </a:r>
            <a:r>
              <a:rPr lang="en-US" dirty="0" err="1"/>
              <a:t>och</a:t>
            </a:r>
            <a:r>
              <a:rPr lang="en-US" dirty="0"/>
              <a:t> </a:t>
            </a:r>
            <a:r>
              <a:rPr lang="en-US" dirty="0" err="1"/>
              <a:t>säkerhet</a:t>
            </a:r>
            <a:r>
              <a:rPr lang="en-US" dirty="0"/>
              <a:t> </a:t>
            </a:r>
            <a:r>
              <a:rPr lang="en-US" dirty="0" err="1"/>
              <a:t>i</a:t>
            </a:r>
            <a:r>
              <a:rPr lang="en-US" dirty="0"/>
              <a:t> </a:t>
            </a:r>
            <a:r>
              <a:rPr lang="en-US" dirty="0" err="1"/>
              <a:t>verksamheten</a:t>
            </a:r>
            <a:r>
              <a:rPr lang="en-US" dirty="0"/>
              <a:t>.</a:t>
            </a:r>
            <a:endParaRPr lang="en-US" sz="2200" dirty="0"/>
          </a:p>
          <a:p>
            <a:pPr lvl="2"/>
            <a:r>
              <a:rPr lang="en-US" dirty="0" err="1" smtClean="0"/>
              <a:t>Alla</a:t>
            </a:r>
            <a:r>
              <a:rPr lang="en-US" dirty="0" smtClean="0"/>
              <a:t> </a:t>
            </a:r>
            <a:r>
              <a:rPr lang="en-US" dirty="0" err="1"/>
              <a:t>anställda</a:t>
            </a:r>
            <a:r>
              <a:rPr lang="en-US" dirty="0"/>
              <a:t> </a:t>
            </a:r>
            <a:r>
              <a:rPr lang="en-US" dirty="0" err="1"/>
              <a:t>ska</a:t>
            </a:r>
            <a:r>
              <a:rPr lang="en-US" dirty="0"/>
              <a:t> </a:t>
            </a:r>
            <a:r>
              <a:rPr lang="en-US" dirty="0" err="1"/>
              <a:t>underteckna</a:t>
            </a:r>
            <a:r>
              <a:rPr lang="en-US" dirty="0"/>
              <a:t> </a:t>
            </a:r>
            <a:r>
              <a:rPr lang="en-US" dirty="0" err="1"/>
              <a:t>ett</a:t>
            </a:r>
            <a:r>
              <a:rPr lang="en-US" dirty="0"/>
              <a:t> </a:t>
            </a:r>
            <a:r>
              <a:rPr lang="en-US" dirty="0" err="1"/>
              <a:t>sekretessavtal</a:t>
            </a:r>
            <a:r>
              <a:rPr lang="en-US" dirty="0"/>
              <a:t>, </a:t>
            </a:r>
            <a:r>
              <a:rPr lang="en-US" dirty="0" err="1"/>
              <a:t>separat</a:t>
            </a:r>
            <a:r>
              <a:rPr lang="en-US" dirty="0"/>
              <a:t> </a:t>
            </a:r>
            <a:r>
              <a:rPr lang="en-US" dirty="0" err="1"/>
              <a:t>eller</a:t>
            </a:r>
            <a:r>
              <a:rPr lang="en-US" dirty="0"/>
              <a:t> via </a:t>
            </a:r>
            <a:r>
              <a:rPr lang="en-US" dirty="0" err="1" smtClean="0"/>
              <a:t>anställningsavtal</a:t>
            </a:r>
            <a:r>
              <a:rPr lang="en-US" dirty="0" smtClean="0"/>
              <a:t>.</a:t>
            </a:r>
          </a:p>
          <a:p>
            <a:r>
              <a:rPr lang="en-US" sz="2400" dirty="0" err="1" smtClean="0"/>
              <a:t>Fältarbete</a:t>
            </a:r>
            <a:endParaRPr lang="en-US" sz="2400" dirty="0" smtClean="0"/>
          </a:p>
          <a:p>
            <a:pPr lvl="1"/>
            <a:r>
              <a:rPr lang="en-US" sz="2200" dirty="0" err="1"/>
              <a:t>Dator</a:t>
            </a:r>
            <a:r>
              <a:rPr lang="en-US" sz="2200" dirty="0"/>
              <a:t> </a:t>
            </a:r>
            <a:r>
              <a:rPr lang="en-US" sz="2200" dirty="0" err="1"/>
              <a:t>använd</a:t>
            </a:r>
            <a:r>
              <a:rPr lang="en-US" sz="2200" dirty="0"/>
              <a:t> </a:t>
            </a:r>
            <a:r>
              <a:rPr lang="en-US" sz="2200" dirty="0" err="1"/>
              <a:t>för</a:t>
            </a:r>
            <a:r>
              <a:rPr lang="en-US" sz="2200" dirty="0"/>
              <a:t> </a:t>
            </a:r>
            <a:r>
              <a:rPr lang="en-US" sz="2200" dirty="0" err="1"/>
              <a:t>kalibrering</a:t>
            </a:r>
            <a:r>
              <a:rPr lang="en-US" sz="2200" dirty="0"/>
              <a:t> </a:t>
            </a:r>
            <a:r>
              <a:rPr lang="en-US" sz="2200" dirty="0" err="1"/>
              <a:t>skall</a:t>
            </a:r>
            <a:r>
              <a:rPr lang="en-US" sz="2200" dirty="0"/>
              <a:t> </a:t>
            </a:r>
            <a:r>
              <a:rPr lang="en-US" sz="2200" dirty="0" err="1"/>
              <a:t>skyddas</a:t>
            </a:r>
            <a:r>
              <a:rPr lang="en-US" sz="2200" dirty="0"/>
              <a:t> med </a:t>
            </a:r>
            <a:r>
              <a:rPr lang="en-US" sz="2200" dirty="0" err="1"/>
              <a:t>lösenord</a:t>
            </a:r>
            <a:r>
              <a:rPr lang="en-US" sz="2200" dirty="0"/>
              <a:t>. </a:t>
            </a:r>
            <a:r>
              <a:rPr lang="en-US" sz="2200" dirty="0" err="1"/>
              <a:t>Alla</a:t>
            </a:r>
            <a:r>
              <a:rPr lang="en-US" sz="2200" dirty="0"/>
              <a:t> MTS’ </a:t>
            </a:r>
            <a:r>
              <a:rPr lang="en-US" sz="2200" dirty="0" err="1"/>
              <a:t>serviceingenjörer</a:t>
            </a:r>
            <a:r>
              <a:rPr lang="en-US" sz="2200" dirty="0"/>
              <a:t> </a:t>
            </a:r>
            <a:r>
              <a:rPr lang="en-US" sz="2200" dirty="0" err="1"/>
              <a:t>måste</a:t>
            </a:r>
            <a:r>
              <a:rPr lang="en-US" sz="2200" dirty="0"/>
              <a:t> </a:t>
            </a:r>
            <a:r>
              <a:rPr lang="en-US" sz="2200" dirty="0" err="1"/>
              <a:t>tillse</a:t>
            </a:r>
            <a:r>
              <a:rPr lang="en-US" sz="2200" dirty="0"/>
              <a:t> </a:t>
            </a:r>
            <a:r>
              <a:rPr lang="en-US" sz="2200" dirty="0" err="1"/>
              <a:t>att</a:t>
            </a:r>
            <a:r>
              <a:rPr lang="en-US" sz="2200" dirty="0"/>
              <a:t> </a:t>
            </a:r>
            <a:r>
              <a:rPr lang="en-US" sz="2200" dirty="0" err="1"/>
              <a:t>datorer</a:t>
            </a:r>
            <a:r>
              <a:rPr lang="en-US" sz="2200" dirty="0"/>
              <a:t> </a:t>
            </a:r>
            <a:r>
              <a:rPr lang="en-US" sz="2200" dirty="0" err="1"/>
              <a:t>som</a:t>
            </a:r>
            <a:r>
              <a:rPr lang="en-US" sz="2200" dirty="0"/>
              <a:t> </a:t>
            </a:r>
            <a:r>
              <a:rPr lang="en-US" sz="2200" dirty="0" err="1"/>
              <a:t>innehåller</a:t>
            </a:r>
            <a:r>
              <a:rPr lang="en-US" sz="2200" dirty="0"/>
              <a:t> </a:t>
            </a:r>
            <a:r>
              <a:rPr lang="en-US" sz="2200" dirty="0" err="1"/>
              <a:t>kalibreringsdata</a:t>
            </a:r>
            <a:r>
              <a:rPr lang="en-US" sz="2200" dirty="0"/>
              <a:t> </a:t>
            </a:r>
            <a:r>
              <a:rPr lang="en-US" sz="2200" dirty="0" err="1"/>
              <a:t>inte</a:t>
            </a:r>
            <a:r>
              <a:rPr lang="en-US" sz="2200" dirty="0"/>
              <a:t> </a:t>
            </a:r>
            <a:r>
              <a:rPr lang="en-US" sz="2200" dirty="0" err="1"/>
              <a:t>otillbörligen</a:t>
            </a:r>
            <a:r>
              <a:rPr lang="en-US" sz="2200" dirty="0"/>
              <a:t> </a:t>
            </a:r>
            <a:r>
              <a:rPr lang="en-US" sz="2200" dirty="0" err="1"/>
              <a:t>kan</a:t>
            </a:r>
            <a:r>
              <a:rPr lang="en-US" sz="2200" dirty="0"/>
              <a:t> </a:t>
            </a:r>
            <a:r>
              <a:rPr lang="en-US" sz="2200" dirty="0" err="1"/>
              <a:t>åtkommas</a:t>
            </a:r>
            <a:r>
              <a:rPr lang="en-US" sz="2200" dirty="0"/>
              <a:t>. </a:t>
            </a:r>
            <a:r>
              <a:rPr lang="en-US" sz="2200" dirty="0" err="1"/>
              <a:t>Kalibreringssystem</a:t>
            </a:r>
            <a:r>
              <a:rPr lang="en-US" sz="2200" dirty="0"/>
              <a:t> </a:t>
            </a:r>
            <a:r>
              <a:rPr lang="en-US" sz="2200" dirty="0" err="1"/>
              <a:t>får</a:t>
            </a:r>
            <a:r>
              <a:rPr lang="en-US" sz="2200" dirty="0"/>
              <a:t> </a:t>
            </a:r>
            <a:r>
              <a:rPr lang="en-US" sz="2200" dirty="0" err="1"/>
              <a:t>inte</a:t>
            </a:r>
            <a:r>
              <a:rPr lang="en-US" sz="2200" dirty="0"/>
              <a:t> </a:t>
            </a:r>
            <a:r>
              <a:rPr lang="en-US" sz="2200" dirty="0" err="1"/>
              <a:t>lämnas</a:t>
            </a:r>
            <a:r>
              <a:rPr lang="en-US" sz="2200" dirty="0"/>
              <a:t> </a:t>
            </a:r>
            <a:r>
              <a:rPr lang="en-US" sz="2200" dirty="0" err="1"/>
              <a:t>utan</a:t>
            </a:r>
            <a:r>
              <a:rPr lang="en-US" sz="2200" dirty="0"/>
              <a:t> </a:t>
            </a:r>
            <a:r>
              <a:rPr lang="en-US" sz="2200" dirty="0" err="1"/>
              <a:t>tillsyn</a:t>
            </a:r>
            <a:r>
              <a:rPr lang="en-US" sz="2200" dirty="0"/>
              <a:t> med </a:t>
            </a:r>
            <a:r>
              <a:rPr lang="en-US" sz="2200" dirty="0" err="1"/>
              <a:t>möjlighet</a:t>
            </a:r>
            <a:r>
              <a:rPr lang="en-US" sz="2200" dirty="0"/>
              <a:t> till </a:t>
            </a:r>
            <a:r>
              <a:rPr lang="en-US" sz="2200" dirty="0" err="1"/>
              <a:t>åtkomst</a:t>
            </a:r>
            <a:r>
              <a:rPr lang="en-US" sz="2200" dirty="0"/>
              <a:t> </a:t>
            </a:r>
            <a:r>
              <a:rPr lang="en-US" sz="2200" dirty="0" err="1"/>
              <a:t>av</a:t>
            </a:r>
            <a:r>
              <a:rPr lang="en-US" sz="2200" dirty="0"/>
              <a:t> </a:t>
            </a:r>
            <a:r>
              <a:rPr lang="en-US" sz="2200" dirty="0" err="1"/>
              <a:t>kalibreringsdata</a:t>
            </a:r>
            <a:r>
              <a:rPr lang="en-US" sz="2200" dirty="0"/>
              <a:t>. </a:t>
            </a:r>
          </a:p>
          <a:p>
            <a:endParaRPr lang="en-US" sz="2400" dirty="0"/>
          </a:p>
        </p:txBody>
      </p:sp>
    </p:spTree>
    <p:extLst>
      <p:ext uri="{BB962C8B-B14F-4D97-AF65-F5344CB8AC3E}">
        <p14:creationId xmlns:p14="http://schemas.microsoft.com/office/powerpoint/2010/main" val="3156114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Utförande av kalibrering</a:t>
            </a:r>
            <a:endParaRPr lang="sv-SE" dirty="0"/>
          </a:p>
        </p:txBody>
      </p:sp>
      <p:sp>
        <p:nvSpPr>
          <p:cNvPr id="4" name="Platshållare för innehåll 3"/>
          <p:cNvSpPr>
            <a:spLocks noGrp="1"/>
          </p:cNvSpPr>
          <p:nvPr>
            <p:ph idx="1"/>
          </p:nvPr>
        </p:nvSpPr>
        <p:spPr/>
        <p:txBody>
          <a:bodyPr>
            <a:normAutofit lnSpcReduction="10000"/>
          </a:bodyPr>
          <a:lstStyle/>
          <a:p>
            <a:r>
              <a:rPr lang="sv-SE" dirty="0" smtClean="0"/>
              <a:t>Gör en översyn av maskinen. Om några avvikelser påträffas, notera detta i </a:t>
            </a:r>
            <a:r>
              <a:rPr lang="sv-SE" dirty="0" err="1" smtClean="0"/>
              <a:t>Click</a:t>
            </a:r>
            <a:r>
              <a:rPr lang="sv-SE" dirty="0" smtClean="0"/>
              <a:t> när </a:t>
            </a:r>
            <a:r>
              <a:rPr lang="sv-SE" dirty="0" err="1" smtClean="0"/>
              <a:t>serivcerapporten</a:t>
            </a:r>
            <a:r>
              <a:rPr lang="sv-SE" dirty="0" smtClean="0"/>
              <a:t> skrivs.</a:t>
            </a:r>
          </a:p>
          <a:p>
            <a:r>
              <a:rPr lang="sv-SE" dirty="0" smtClean="0"/>
              <a:t>Vid tex kalibrering av kraft är det viktigt att infästningspunkterna är linjära, om inte finns det risk för sidolaster som påverkar mätosäkerheten och kan inte värsta fall skada utrustningen.</a:t>
            </a:r>
          </a:p>
          <a:p>
            <a:r>
              <a:rPr lang="sv-SE" dirty="0" smtClean="0"/>
              <a:t>En uppvärmningstid för mätförstärkare om 30min måste ha passerat innan man påbörjar kalibrering.</a:t>
            </a:r>
          </a:p>
          <a:p>
            <a:r>
              <a:rPr lang="sv-SE" dirty="0" smtClean="0"/>
              <a:t>Kom ihåg att fylla i ”</a:t>
            </a:r>
            <a:r>
              <a:rPr lang="sv-SE" dirty="0" err="1" smtClean="0"/>
              <a:t>Zero</a:t>
            </a:r>
            <a:r>
              <a:rPr lang="sv-SE" dirty="0" smtClean="0"/>
              <a:t> </a:t>
            </a:r>
            <a:r>
              <a:rPr lang="sv-SE" dirty="0" err="1" smtClean="0"/>
              <a:t>track</a:t>
            </a:r>
            <a:r>
              <a:rPr lang="sv-SE" dirty="0" smtClean="0"/>
              <a:t> </a:t>
            </a:r>
            <a:r>
              <a:rPr lang="sv-SE" dirty="0" err="1" smtClean="0"/>
              <a:t>logging</a:t>
            </a:r>
            <a:r>
              <a:rPr lang="sv-SE" dirty="0" smtClean="0"/>
              <a:t>” för lastcell.</a:t>
            </a:r>
          </a:p>
          <a:p>
            <a:r>
              <a:rPr lang="sv-SE" dirty="0" smtClean="0"/>
              <a:t>Kontrollera att rätt kalibreringsfil är vald, samt PID reglering. Var även noga med att notera eventuella förändringar som görs för att kunna återställa när man är klar.</a:t>
            </a:r>
          </a:p>
          <a:p>
            <a:r>
              <a:rPr lang="sv-SE" dirty="0" smtClean="0"/>
              <a:t>Håll god uppsikt under tiden som kalibreringen utförs. Man bör övervaka en station medans </a:t>
            </a:r>
            <a:r>
              <a:rPr lang="sv-SE" dirty="0" smtClean="0"/>
              <a:t>automatisk kalibrering </a:t>
            </a:r>
            <a:r>
              <a:rPr lang="sv-SE" dirty="0" smtClean="0"/>
              <a:t>utförs, för att uppmärksamma eventuella händelser som kan påverka mätosäkerheten</a:t>
            </a:r>
            <a:r>
              <a:rPr lang="sv-SE" dirty="0" smtClean="0"/>
              <a:t>.</a:t>
            </a:r>
          </a:p>
          <a:p>
            <a:r>
              <a:rPr lang="sv-SE" dirty="0" smtClean="0"/>
              <a:t>För detaljerad beskrivning, </a:t>
            </a:r>
            <a:r>
              <a:rPr lang="sv-SE" smtClean="0"/>
              <a:t>följ respektive FS-CA.</a:t>
            </a:r>
            <a:endParaRPr lang="sv-SE" dirty="0"/>
          </a:p>
        </p:txBody>
      </p:sp>
    </p:spTree>
    <p:extLst>
      <p:ext uri="{BB962C8B-B14F-4D97-AF65-F5344CB8AC3E}">
        <p14:creationId xmlns:p14="http://schemas.microsoft.com/office/powerpoint/2010/main" val="3912717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Efter att kalibreringen är utförd</a:t>
            </a:r>
            <a:endParaRPr lang="sv-SE" dirty="0"/>
          </a:p>
        </p:txBody>
      </p:sp>
      <p:sp>
        <p:nvSpPr>
          <p:cNvPr id="4" name="Platshållare för innehåll 3"/>
          <p:cNvSpPr>
            <a:spLocks noGrp="1"/>
          </p:cNvSpPr>
          <p:nvPr>
            <p:ph idx="1"/>
          </p:nvPr>
        </p:nvSpPr>
        <p:spPr/>
        <p:txBody>
          <a:bodyPr/>
          <a:lstStyle/>
          <a:p>
            <a:r>
              <a:rPr lang="sv-SE" dirty="0" smtClean="0"/>
              <a:t>Granska resultatet från kalibreringen. Om felvisningen är inom ramen för vad kunden anser vara ok samt att repeterbarheten är tillfredställande, </a:t>
            </a:r>
            <a:r>
              <a:rPr lang="sv-SE" dirty="0" smtClean="0"/>
              <a:t>avslutas kalibreringen</a:t>
            </a:r>
            <a:r>
              <a:rPr lang="sv-SE" dirty="0" smtClean="0"/>
              <a:t>. I annat fall justeras givaren och en ny kalibrering utförs</a:t>
            </a:r>
            <a:r>
              <a:rPr lang="sv-SE" dirty="0" smtClean="0"/>
              <a:t>.</a:t>
            </a:r>
          </a:p>
          <a:p>
            <a:r>
              <a:rPr lang="sv-SE" dirty="0" smtClean="0"/>
              <a:t>Jämför </a:t>
            </a:r>
            <a:r>
              <a:rPr lang="sv-SE" dirty="0" smtClean="0"/>
              <a:t>även med </a:t>
            </a:r>
            <a:r>
              <a:rPr lang="sv-SE" dirty="0" smtClean="0"/>
              <a:t>föregående års </a:t>
            </a:r>
            <a:r>
              <a:rPr lang="sv-SE" dirty="0" smtClean="0"/>
              <a:t>kalibrering, finns minsta misstanke att något har gått fel under kalibreringen, skall man göra en ny kalibrering utan att justera givaren.</a:t>
            </a:r>
          </a:p>
          <a:p>
            <a:r>
              <a:rPr lang="sv-SE" dirty="0" smtClean="0"/>
              <a:t>Kom ihåg att spara ner förstärkningsvärden för givaren innan justeringar utförs samt efter. </a:t>
            </a:r>
          </a:p>
          <a:p>
            <a:r>
              <a:rPr lang="sv-SE" dirty="0" smtClean="0"/>
              <a:t>Uppdatera </a:t>
            </a:r>
            <a:r>
              <a:rPr lang="sv-SE" dirty="0" smtClean="0"/>
              <a:t>kalibreringsfilen i kundens dator </a:t>
            </a:r>
            <a:r>
              <a:rPr lang="sv-SE" dirty="0" smtClean="0"/>
              <a:t>med dagens datum, samt dina initialer. </a:t>
            </a:r>
          </a:p>
          <a:p>
            <a:r>
              <a:rPr lang="sv-SE" dirty="0" smtClean="0"/>
              <a:t>Skriv ner nollvärdet för din lastcell i </a:t>
            </a:r>
            <a:r>
              <a:rPr lang="sv-SE" dirty="0" err="1" smtClean="0"/>
              <a:t>Zero</a:t>
            </a:r>
            <a:r>
              <a:rPr lang="sv-SE" dirty="0" smtClean="0"/>
              <a:t> </a:t>
            </a:r>
            <a:r>
              <a:rPr lang="sv-SE" dirty="0" err="1" smtClean="0"/>
              <a:t>Tracking</a:t>
            </a:r>
            <a:r>
              <a:rPr lang="sv-SE" dirty="0" smtClean="0"/>
              <a:t> Log.</a:t>
            </a:r>
          </a:p>
          <a:p>
            <a:r>
              <a:rPr lang="sv-SE" dirty="0" smtClean="0"/>
              <a:t>Spara en kopia av .</a:t>
            </a:r>
            <a:r>
              <a:rPr lang="sv-SE" dirty="0" err="1" smtClean="0"/>
              <a:t>clb</a:t>
            </a:r>
            <a:r>
              <a:rPr lang="sv-SE" dirty="0" smtClean="0"/>
              <a:t> filerna på ett minneskort.</a:t>
            </a:r>
          </a:p>
          <a:p>
            <a:r>
              <a:rPr lang="sv-SE" dirty="0" smtClean="0"/>
              <a:t>Fyll de fält som finns i </a:t>
            </a:r>
            <a:r>
              <a:rPr lang="sv-SE" dirty="0" err="1" smtClean="0"/>
              <a:t>Click</a:t>
            </a:r>
            <a:r>
              <a:rPr lang="sv-SE" dirty="0" smtClean="0"/>
              <a:t> för uppdraget. Notera serienummer samt kalibrerat område för respektive rad. Be därefter om kundens signatur.</a:t>
            </a:r>
          </a:p>
          <a:p>
            <a:pPr marL="0" indent="0">
              <a:buNone/>
            </a:pPr>
            <a:endParaRPr lang="sv-SE" dirty="0"/>
          </a:p>
        </p:txBody>
      </p:sp>
    </p:spTree>
    <p:extLst>
      <p:ext uri="{BB962C8B-B14F-4D97-AF65-F5344CB8AC3E}">
        <p14:creationId xmlns:p14="http://schemas.microsoft.com/office/powerpoint/2010/main" val="4569336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Åter på kontoret</a:t>
            </a:r>
            <a:endParaRPr lang="sv-SE" dirty="0"/>
          </a:p>
        </p:txBody>
      </p:sp>
      <p:sp>
        <p:nvSpPr>
          <p:cNvPr id="4" name="Platshållare för innehåll 3"/>
          <p:cNvSpPr>
            <a:spLocks noGrp="1"/>
          </p:cNvSpPr>
          <p:nvPr>
            <p:ph idx="1"/>
          </p:nvPr>
        </p:nvSpPr>
        <p:spPr/>
        <p:txBody>
          <a:bodyPr/>
          <a:lstStyle/>
          <a:p>
            <a:r>
              <a:rPr lang="sv-SE" dirty="0" smtClean="0"/>
              <a:t>Ställ tillbaka utrustningen på rätt plats. Dubbelkolla så allt är med och gör en snabb översyn så att inget är skadat.</a:t>
            </a:r>
          </a:p>
          <a:p>
            <a:r>
              <a:rPr lang="sv-SE" dirty="0" smtClean="0"/>
              <a:t>Kopiera över mappen där </a:t>
            </a:r>
            <a:r>
              <a:rPr lang="sv-SE" dirty="0" err="1" smtClean="0"/>
              <a:t>rådatan</a:t>
            </a:r>
            <a:r>
              <a:rPr lang="sv-SE" dirty="0" smtClean="0"/>
              <a:t> från kalibreringen finns till servern.</a:t>
            </a:r>
          </a:p>
          <a:p>
            <a:r>
              <a:rPr lang="sv-SE" dirty="0" smtClean="0"/>
              <a:t>Med hjälp av rapportgeneratorn genererar du dina kalibreringsbevis. Var noga med att ha uppdaterade versioner av bevismallarna. </a:t>
            </a:r>
            <a:r>
              <a:rPr lang="sv-SE" dirty="0"/>
              <a:t>Dessa skall finnas i C:\</a:t>
            </a:r>
            <a:r>
              <a:rPr lang="sv-SE" dirty="0" smtClean="0"/>
              <a:t>NReports\Templates. Vid lansering av nya versioner, skickas mail ut till berörda och då skall mallarna uppdateras så snart som möjligt. Den senaste versionen finner du även på </a:t>
            </a:r>
            <a:r>
              <a:rPr lang="sv-SE" dirty="0"/>
              <a:t>servern under Z:\</a:t>
            </a:r>
            <a:r>
              <a:rPr lang="sv-SE" dirty="0" smtClean="0"/>
              <a:t>Användare\Calibration\NReports\Templates.</a:t>
            </a:r>
          </a:p>
          <a:p>
            <a:r>
              <a:rPr lang="sv-SE" dirty="0" smtClean="0"/>
              <a:t>Rapportgeneratorn skriver ut en papperskopia av beviset. Denna skriver du under och skickar till kunden tillsammans med etiketten som skall sitta på givaren.</a:t>
            </a:r>
          </a:p>
          <a:p>
            <a:r>
              <a:rPr lang="sv-SE" dirty="0" smtClean="0"/>
              <a:t>Kvalitetssystemet anger vissa mål som MTS strävar efter. En av dessa är tiden det tar för kunden att få kalibreringsbeviset. Läs mer om detta på nästa sida.</a:t>
            </a:r>
          </a:p>
          <a:p>
            <a:endParaRPr lang="sv-SE" dirty="0"/>
          </a:p>
        </p:txBody>
      </p:sp>
    </p:spTree>
    <p:extLst>
      <p:ext uri="{BB962C8B-B14F-4D97-AF65-F5344CB8AC3E}">
        <p14:creationId xmlns:p14="http://schemas.microsoft.com/office/powerpoint/2010/main" val="3658712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2.4.1 </a:t>
            </a:r>
            <a:r>
              <a:rPr lang="en-US" b="1" dirty="0" err="1"/>
              <a:t>Kvalitetspolicy</a:t>
            </a:r>
            <a:r>
              <a:rPr lang="en-US" b="1" dirty="0"/>
              <a:t> </a:t>
            </a:r>
            <a:r>
              <a:rPr lang="en-US" b="1" dirty="0" err="1"/>
              <a:t>och</a:t>
            </a:r>
            <a:r>
              <a:rPr lang="en-US" b="1" dirty="0"/>
              <a:t> </a:t>
            </a:r>
            <a:r>
              <a:rPr lang="en-US" b="1" dirty="0" err="1"/>
              <a:t>verksamhetsmål</a:t>
            </a:r>
            <a:endParaRPr lang="en-US" b="1" dirty="0"/>
          </a:p>
        </p:txBody>
      </p:sp>
      <p:sp>
        <p:nvSpPr>
          <p:cNvPr id="4" name="Platshållare för innehåll 3"/>
          <p:cNvSpPr>
            <a:spLocks noGrp="1"/>
          </p:cNvSpPr>
          <p:nvPr>
            <p:ph idx="1"/>
          </p:nvPr>
        </p:nvSpPr>
        <p:spPr/>
        <p:txBody>
          <a:bodyPr>
            <a:normAutofit fontScale="92500" lnSpcReduction="10000"/>
          </a:bodyPr>
          <a:lstStyle/>
          <a:p>
            <a:r>
              <a:rPr lang="en-US" b="1" dirty="0" err="1"/>
              <a:t>Lokala</a:t>
            </a:r>
            <a:r>
              <a:rPr lang="en-US" b="1" dirty="0"/>
              <a:t> </a:t>
            </a:r>
            <a:r>
              <a:rPr lang="en-US" b="1" dirty="0" err="1" smtClean="0"/>
              <a:t>mål</a:t>
            </a:r>
            <a:endParaRPr lang="en-US" b="1" dirty="0" smtClean="0"/>
          </a:p>
          <a:p>
            <a:pPr lvl="0"/>
            <a:r>
              <a:rPr lang="en-US" dirty="0" err="1"/>
              <a:t>Reklamationer</a:t>
            </a:r>
            <a:r>
              <a:rPr lang="en-US" dirty="0"/>
              <a:t> </a:t>
            </a:r>
            <a:r>
              <a:rPr lang="en-US" dirty="0" err="1"/>
              <a:t>och</a:t>
            </a:r>
            <a:r>
              <a:rPr lang="en-US" dirty="0"/>
              <a:t> </a:t>
            </a:r>
            <a:r>
              <a:rPr lang="en-US" dirty="0" err="1"/>
              <a:t>anm</a:t>
            </a:r>
            <a:r>
              <a:rPr lang="en-US" dirty="0"/>
              <a:t>. (CA) </a:t>
            </a:r>
            <a:r>
              <a:rPr lang="en-US" dirty="0" err="1"/>
              <a:t>från</a:t>
            </a:r>
            <a:r>
              <a:rPr lang="en-US" dirty="0"/>
              <a:t> </a:t>
            </a:r>
            <a:r>
              <a:rPr lang="en-US" dirty="0" err="1"/>
              <a:t>kund</a:t>
            </a:r>
            <a:r>
              <a:rPr lang="en-US" dirty="0"/>
              <a:t> </a:t>
            </a:r>
            <a:r>
              <a:rPr lang="en-US" dirty="0" err="1"/>
              <a:t>inom</a:t>
            </a:r>
            <a:r>
              <a:rPr lang="en-US" dirty="0"/>
              <a:t> </a:t>
            </a:r>
            <a:r>
              <a:rPr lang="en-US" dirty="0" err="1"/>
              <a:t>ackrediteringsverksamhet</a:t>
            </a:r>
            <a:r>
              <a:rPr lang="en-US" dirty="0"/>
              <a:t> </a:t>
            </a:r>
            <a:endParaRPr lang="en-US" sz="2400" dirty="0" smtClean="0"/>
          </a:p>
          <a:p>
            <a:pPr lvl="1"/>
            <a:r>
              <a:rPr lang="en-US" dirty="0"/>
              <a:t>MÅL = </a:t>
            </a:r>
            <a:r>
              <a:rPr lang="en-US" dirty="0" err="1"/>
              <a:t>ingen</a:t>
            </a:r>
            <a:r>
              <a:rPr lang="en-US" dirty="0"/>
              <a:t> CA </a:t>
            </a:r>
            <a:r>
              <a:rPr lang="en-US" dirty="0" err="1"/>
              <a:t>äldre</a:t>
            </a:r>
            <a:r>
              <a:rPr lang="en-US" dirty="0"/>
              <a:t> </a:t>
            </a:r>
            <a:r>
              <a:rPr lang="en-US" dirty="0" err="1"/>
              <a:t>än</a:t>
            </a:r>
            <a:r>
              <a:rPr lang="en-US" dirty="0"/>
              <a:t> 2 </a:t>
            </a:r>
            <a:r>
              <a:rPr lang="en-US" dirty="0" err="1"/>
              <a:t>månader</a:t>
            </a:r>
            <a:r>
              <a:rPr lang="en-US" dirty="0"/>
              <a:t> </a:t>
            </a:r>
            <a:r>
              <a:rPr lang="en-US" dirty="0" err="1"/>
              <a:t>i</a:t>
            </a:r>
            <a:r>
              <a:rPr lang="en-US" dirty="0"/>
              <a:t> system.</a:t>
            </a:r>
            <a:endParaRPr lang="en-US" sz="2200" dirty="0"/>
          </a:p>
          <a:p>
            <a:pPr lvl="1"/>
            <a:r>
              <a:rPr lang="en-US" dirty="0" smtClean="0"/>
              <a:t>Status </a:t>
            </a:r>
            <a:r>
              <a:rPr lang="en-US" dirty="0" err="1"/>
              <a:t>i</a:t>
            </a:r>
            <a:r>
              <a:rPr lang="en-US" dirty="0"/>
              <a:t> CA system </a:t>
            </a:r>
            <a:r>
              <a:rPr lang="en-US" dirty="0" err="1"/>
              <a:t>kontrolleras</a:t>
            </a:r>
            <a:r>
              <a:rPr lang="en-US" dirty="0"/>
              <a:t>, </a:t>
            </a:r>
            <a:r>
              <a:rPr lang="en-US" dirty="0" err="1"/>
              <a:t>noteras</a:t>
            </a:r>
            <a:r>
              <a:rPr lang="en-US" dirty="0"/>
              <a:t> </a:t>
            </a:r>
            <a:r>
              <a:rPr lang="en-US" dirty="0" err="1"/>
              <a:t>och</a:t>
            </a:r>
            <a:r>
              <a:rPr lang="en-US" dirty="0"/>
              <a:t> </a:t>
            </a:r>
            <a:r>
              <a:rPr lang="en-US" dirty="0" err="1"/>
              <a:t>beslutas</a:t>
            </a:r>
            <a:r>
              <a:rPr lang="en-US" dirty="0"/>
              <a:t> om </a:t>
            </a:r>
            <a:r>
              <a:rPr lang="en-US" dirty="0" err="1"/>
              <a:t>ev</a:t>
            </a:r>
            <a:r>
              <a:rPr lang="en-US" dirty="0"/>
              <a:t>. </a:t>
            </a:r>
            <a:r>
              <a:rPr lang="en-US" dirty="0" err="1"/>
              <a:t>åtgärder</a:t>
            </a:r>
            <a:r>
              <a:rPr lang="en-US" dirty="0"/>
              <a:t> vid </a:t>
            </a:r>
            <a:r>
              <a:rPr lang="en-US" dirty="0" err="1"/>
              <a:t>varje</a:t>
            </a:r>
            <a:r>
              <a:rPr lang="en-US" dirty="0"/>
              <a:t> </a:t>
            </a:r>
            <a:r>
              <a:rPr lang="en-US" dirty="0" err="1"/>
              <a:t>ledningsmöte</a:t>
            </a:r>
            <a:r>
              <a:rPr lang="en-US" dirty="0" smtClean="0"/>
              <a:t>.</a:t>
            </a:r>
            <a:endParaRPr lang="en-US" sz="3000" dirty="0"/>
          </a:p>
          <a:p>
            <a:pPr lvl="1"/>
            <a:endParaRPr lang="en-US" sz="2400" dirty="0"/>
          </a:p>
          <a:p>
            <a:pPr lvl="0"/>
            <a:r>
              <a:rPr lang="en-US" dirty="0" err="1"/>
              <a:t>Tidmätning</a:t>
            </a:r>
            <a:r>
              <a:rPr lang="en-US" dirty="0"/>
              <a:t> - </a:t>
            </a:r>
            <a:r>
              <a:rPr lang="en-US" dirty="0" err="1"/>
              <a:t>utskick</a:t>
            </a:r>
            <a:r>
              <a:rPr lang="en-US" dirty="0"/>
              <a:t> </a:t>
            </a:r>
            <a:r>
              <a:rPr lang="en-US" dirty="0" err="1"/>
              <a:t>av</a:t>
            </a:r>
            <a:r>
              <a:rPr lang="en-US" dirty="0"/>
              <a:t> </a:t>
            </a:r>
            <a:r>
              <a:rPr lang="en-US" dirty="0" err="1"/>
              <a:t>kalibreringsbevis</a:t>
            </a:r>
            <a:r>
              <a:rPr lang="en-US" dirty="0"/>
              <a:t>, MÅL ≥ 98 %.</a:t>
            </a:r>
            <a:endParaRPr lang="en-US" sz="2400" dirty="0"/>
          </a:p>
          <a:p>
            <a:pPr lvl="1"/>
            <a:r>
              <a:rPr lang="en-US" dirty="0"/>
              <a:t>Max 3 </a:t>
            </a:r>
            <a:r>
              <a:rPr lang="en-US" dirty="0" err="1"/>
              <a:t>veckor</a:t>
            </a:r>
            <a:r>
              <a:rPr lang="en-US" dirty="0"/>
              <a:t> </a:t>
            </a:r>
            <a:r>
              <a:rPr lang="en-US" dirty="0" err="1"/>
              <a:t>efter</a:t>
            </a:r>
            <a:r>
              <a:rPr lang="en-US" dirty="0"/>
              <a:t> </a:t>
            </a:r>
            <a:r>
              <a:rPr lang="en-US" dirty="0" err="1"/>
              <a:t>kalibreringsdatum</a:t>
            </a:r>
            <a:r>
              <a:rPr lang="en-US" dirty="0"/>
              <a:t>.</a:t>
            </a:r>
            <a:endParaRPr lang="en-US" sz="2200" dirty="0"/>
          </a:p>
          <a:p>
            <a:pPr lvl="1"/>
            <a:r>
              <a:rPr lang="en-US" dirty="0" err="1"/>
              <a:t>Tekniskt</a:t>
            </a:r>
            <a:r>
              <a:rPr lang="en-US" dirty="0"/>
              <a:t> </a:t>
            </a:r>
            <a:r>
              <a:rPr lang="en-US" dirty="0" err="1"/>
              <a:t>ansvarig</a:t>
            </a:r>
            <a:r>
              <a:rPr lang="en-US" dirty="0"/>
              <a:t> </a:t>
            </a:r>
            <a:r>
              <a:rPr lang="en-US" dirty="0" err="1"/>
              <a:t>mäter</a:t>
            </a:r>
            <a:r>
              <a:rPr lang="en-US" dirty="0"/>
              <a:t> </a:t>
            </a:r>
            <a:r>
              <a:rPr lang="en-US" dirty="0" err="1"/>
              <a:t>en</a:t>
            </a:r>
            <a:r>
              <a:rPr lang="en-US" dirty="0"/>
              <a:t> </a:t>
            </a:r>
            <a:r>
              <a:rPr lang="en-US" dirty="0" err="1"/>
              <a:t>gång</a:t>
            </a:r>
            <a:r>
              <a:rPr lang="en-US" dirty="0"/>
              <a:t> per </a:t>
            </a:r>
            <a:r>
              <a:rPr lang="en-US" dirty="0" err="1"/>
              <a:t>kvartal</a:t>
            </a:r>
            <a:r>
              <a:rPr lang="en-US" dirty="0"/>
              <a:t> </a:t>
            </a:r>
            <a:r>
              <a:rPr lang="en-US" dirty="0" err="1"/>
              <a:t>och</a:t>
            </a:r>
            <a:r>
              <a:rPr lang="en-US" dirty="0"/>
              <a:t> </a:t>
            </a:r>
            <a:r>
              <a:rPr lang="en-US" dirty="0" err="1"/>
              <a:t>rapporterat</a:t>
            </a:r>
            <a:r>
              <a:rPr lang="en-US" dirty="0"/>
              <a:t> </a:t>
            </a:r>
            <a:r>
              <a:rPr lang="en-US" dirty="0" err="1"/>
              <a:t>resultat</a:t>
            </a:r>
            <a:r>
              <a:rPr lang="en-US" dirty="0"/>
              <a:t> vid </a:t>
            </a:r>
            <a:r>
              <a:rPr lang="en-US" dirty="0" err="1"/>
              <a:t>ledningsmöte</a:t>
            </a:r>
            <a:r>
              <a:rPr lang="en-US" dirty="0"/>
              <a:t>.</a:t>
            </a:r>
            <a:endParaRPr lang="en-US" sz="3000" dirty="0"/>
          </a:p>
          <a:p>
            <a:pPr marL="0" indent="0">
              <a:buNone/>
            </a:pPr>
            <a:endParaRPr lang="en-US" sz="2400" dirty="0"/>
          </a:p>
          <a:p>
            <a:pPr lvl="0"/>
            <a:r>
              <a:rPr lang="en-US" dirty="0" err="1"/>
              <a:t>Kundenkät</a:t>
            </a:r>
            <a:r>
              <a:rPr lang="en-US" dirty="0"/>
              <a:t> </a:t>
            </a:r>
            <a:r>
              <a:rPr lang="en-US" dirty="0" err="1"/>
              <a:t>inom</a:t>
            </a:r>
            <a:r>
              <a:rPr lang="en-US" dirty="0"/>
              <a:t> </a:t>
            </a:r>
            <a:r>
              <a:rPr lang="en-US" dirty="0" err="1"/>
              <a:t>ackrediterings</a:t>
            </a:r>
            <a:r>
              <a:rPr lang="en-US" dirty="0"/>
              <a:t>- </a:t>
            </a:r>
            <a:r>
              <a:rPr lang="en-US" dirty="0" err="1"/>
              <a:t>och</a:t>
            </a:r>
            <a:r>
              <a:rPr lang="en-US" dirty="0"/>
              <a:t> </a:t>
            </a:r>
            <a:r>
              <a:rPr lang="en-US" dirty="0" err="1"/>
              <a:t>serviceverksamhet</a:t>
            </a:r>
            <a:r>
              <a:rPr lang="en-US" dirty="0"/>
              <a:t>. </a:t>
            </a:r>
            <a:endParaRPr lang="en-US" sz="2400" dirty="0"/>
          </a:p>
          <a:p>
            <a:pPr lvl="1"/>
            <a:r>
              <a:rPr lang="en-US" dirty="0"/>
              <a:t>MÅL = </a:t>
            </a:r>
            <a:r>
              <a:rPr lang="en-US" dirty="0" err="1"/>
              <a:t>fråga</a:t>
            </a:r>
            <a:r>
              <a:rPr lang="en-US" dirty="0"/>
              <a:t> 1 </a:t>
            </a:r>
            <a:r>
              <a:rPr lang="en-US" dirty="0" err="1"/>
              <a:t>i</a:t>
            </a:r>
            <a:r>
              <a:rPr lang="en-US" dirty="0"/>
              <a:t> </a:t>
            </a:r>
            <a:r>
              <a:rPr lang="en-US" dirty="0" err="1"/>
              <a:t>formulär</a:t>
            </a:r>
            <a:r>
              <a:rPr lang="en-US" dirty="0"/>
              <a:t> </a:t>
            </a:r>
            <a:r>
              <a:rPr lang="en-US" dirty="0" err="1"/>
              <a:t>skall</a:t>
            </a:r>
            <a:r>
              <a:rPr lang="en-US" dirty="0"/>
              <a:t> ha </a:t>
            </a:r>
            <a:r>
              <a:rPr lang="en-US" dirty="0" err="1"/>
              <a:t>medelvärde</a:t>
            </a:r>
            <a:r>
              <a:rPr lang="en-US" dirty="0"/>
              <a:t> ≥ 3.</a:t>
            </a:r>
            <a:endParaRPr lang="en-US" sz="2200" dirty="0"/>
          </a:p>
          <a:p>
            <a:pPr lvl="1"/>
            <a:r>
              <a:rPr lang="en-US" dirty="0" err="1"/>
              <a:t>Resultat</a:t>
            </a:r>
            <a:r>
              <a:rPr lang="en-US" dirty="0"/>
              <a:t> </a:t>
            </a:r>
            <a:r>
              <a:rPr lang="en-US" dirty="0" err="1"/>
              <a:t>kontrolleras</a:t>
            </a:r>
            <a:r>
              <a:rPr lang="en-US" dirty="0"/>
              <a:t> </a:t>
            </a:r>
            <a:r>
              <a:rPr lang="en-US" dirty="0" err="1"/>
              <a:t>månaden</a:t>
            </a:r>
            <a:r>
              <a:rPr lang="en-US" dirty="0"/>
              <a:t> </a:t>
            </a:r>
            <a:r>
              <a:rPr lang="en-US" dirty="0" err="1"/>
              <a:t>efter</a:t>
            </a:r>
            <a:r>
              <a:rPr lang="en-US" dirty="0"/>
              <a:t> </a:t>
            </a:r>
            <a:r>
              <a:rPr lang="en-US" dirty="0" err="1"/>
              <a:t>utskick</a:t>
            </a:r>
            <a:r>
              <a:rPr lang="en-US" dirty="0"/>
              <a:t>, </a:t>
            </a:r>
            <a:r>
              <a:rPr lang="en-US" dirty="0" err="1"/>
              <a:t>noteras</a:t>
            </a:r>
            <a:r>
              <a:rPr lang="en-US" dirty="0"/>
              <a:t> </a:t>
            </a:r>
            <a:r>
              <a:rPr lang="en-US" dirty="0" err="1"/>
              <a:t>och</a:t>
            </a:r>
            <a:r>
              <a:rPr lang="en-US" dirty="0"/>
              <a:t> </a:t>
            </a:r>
            <a:r>
              <a:rPr lang="en-US" dirty="0" err="1"/>
              <a:t>beslutas</a:t>
            </a:r>
            <a:r>
              <a:rPr lang="en-US" dirty="0"/>
              <a:t> om </a:t>
            </a:r>
            <a:r>
              <a:rPr lang="en-US" dirty="0" err="1"/>
              <a:t>ev</a:t>
            </a:r>
            <a:r>
              <a:rPr lang="en-US" dirty="0"/>
              <a:t>. </a:t>
            </a:r>
            <a:r>
              <a:rPr lang="en-US" dirty="0" err="1"/>
              <a:t>åtgärder</a:t>
            </a:r>
            <a:r>
              <a:rPr lang="en-US" dirty="0"/>
              <a:t> vid </a:t>
            </a:r>
            <a:r>
              <a:rPr lang="en-US" dirty="0" err="1"/>
              <a:t>efterkommande</a:t>
            </a:r>
            <a:r>
              <a:rPr lang="en-US" dirty="0"/>
              <a:t> </a:t>
            </a:r>
            <a:r>
              <a:rPr lang="en-US" dirty="0" err="1"/>
              <a:t>ledningsmöte</a:t>
            </a:r>
            <a:r>
              <a:rPr lang="en-US" dirty="0"/>
              <a:t>.</a:t>
            </a:r>
            <a:endParaRPr lang="en-US" sz="3000" dirty="0"/>
          </a:p>
          <a:p>
            <a:pPr lvl="1"/>
            <a:endParaRPr lang="en-US" dirty="0"/>
          </a:p>
          <a:p>
            <a:pPr lvl="1"/>
            <a:endParaRPr lang="en-US" dirty="0"/>
          </a:p>
        </p:txBody>
      </p:sp>
    </p:spTree>
    <p:extLst>
      <p:ext uri="{BB962C8B-B14F-4D97-AF65-F5344CB8AC3E}">
        <p14:creationId xmlns:p14="http://schemas.microsoft.com/office/powerpoint/2010/main" val="3874532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2.4.1 </a:t>
            </a:r>
            <a:r>
              <a:rPr lang="en-US" b="1" dirty="0" err="1"/>
              <a:t>Kvalitetspolicy</a:t>
            </a:r>
            <a:r>
              <a:rPr lang="en-US" b="1" dirty="0"/>
              <a:t> </a:t>
            </a:r>
            <a:r>
              <a:rPr lang="en-US" b="1" dirty="0" err="1"/>
              <a:t>och</a:t>
            </a:r>
            <a:r>
              <a:rPr lang="en-US" b="1" dirty="0"/>
              <a:t> </a:t>
            </a:r>
            <a:r>
              <a:rPr lang="en-US" b="1" dirty="0" err="1"/>
              <a:t>verksamhetsmål</a:t>
            </a:r>
            <a:endParaRPr lang="en-US" b="1" dirty="0"/>
          </a:p>
        </p:txBody>
      </p:sp>
      <p:sp>
        <p:nvSpPr>
          <p:cNvPr id="4" name="Platshållare för innehåll 3"/>
          <p:cNvSpPr>
            <a:spLocks noGrp="1"/>
          </p:cNvSpPr>
          <p:nvPr>
            <p:ph idx="1"/>
          </p:nvPr>
        </p:nvSpPr>
        <p:spPr/>
        <p:txBody>
          <a:bodyPr>
            <a:normAutofit/>
          </a:bodyPr>
          <a:lstStyle/>
          <a:p>
            <a:r>
              <a:rPr lang="en-US" b="1" dirty="0" err="1"/>
              <a:t>Globala</a:t>
            </a:r>
            <a:r>
              <a:rPr lang="en-US" b="1" dirty="0"/>
              <a:t> policies </a:t>
            </a:r>
            <a:r>
              <a:rPr lang="en-US" b="1" dirty="0" err="1"/>
              <a:t>för</a:t>
            </a:r>
            <a:r>
              <a:rPr lang="en-US" b="1" dirty="0"/>
              <a:t> </a:t>
            </a:r>
            <a:r>
              <a:rPr lang="en-US" b="1" dirty="0" smtClean="0"/>
              <a:t>MTS</a:t>
            </a:r>
          </a:p>
          <a:p>
            <a:pPr lvl="1"/>
            <a:r>
              <a:rPr lang="en-US" b="1" dirty="0"/>
              <a:t>MTS Mission: </a:t>
            </a:r>
            <a:endParaRPr lang="en-US" sz="2200" dirty="0"/>
          </a:p>
          <a:p>
            <a:pPr lvl="2"/>
            <a:r>
              <a:rPr lang="en-US" dirty="0"/>
              <a:t>To be the leader in creating innovative test and measurement solutions to enable our customers’ success.</a:t>
            </a:r>
            <a:endParaRPr lang="en-US" sz="2200" dirty="0"/>
          </a:p>
          <a:p>
            <a:pPr lvl="1"/>
            <a:endParaRPr lang="en-US" sz="2200" dirty="0"/>
          </a:p>
          <a:p>
            <a:pPr lvl="1"/>
            <a:r>
              <a:rPr lang="en-US" b="1" dirty="0"/>
              <a:t>MTS Vision:</a:t>
            </a:r>
            <a:endParaRPr lang="en-US" sz="2200" dirty="0"/>
          </a:p>
          <a:p>
            <a:pPr lvl="2"/>
            <a:r>
              <a:rPr lang="en-US" dirty="0"/>
              <a:t>Through innovation, create value to drive growth.</a:t>
            </a:r>
            <a:endParaRPr lang="en-US" sz="2200" dirty="0"/>
          </a:p>
          <a:p>
            <a:pPr lvl="1"/>
            <a:endParaRPr lang="en-US" sz="2200" dirty="0"/>
          </a:p>
          <a:p>
            <a:pPr lvl="1"/>
            <a:r>
              <a:rPr lang="en-US" b="1" dirty="0"/>
              <a:t>The MTS Test Quality Policy</a:t>
            </a:r>
            <a:endParaRPr lang="en-US" sz="2200" dirty="0"/>
          </a:p>
          <a:p>
            <a:pPr lvl="2"/>
            <a:r>
              <a:rPr lang="en-US" dirty="0"/>
              <a:t>MTS is committed to providing quality products and services that meet customer and regulatory requirements by following reliable and continually improving processes.</a:t>
            </a:r>
            <a:endParaRPr lang="en-US" sz="2200" dirty="0"/>
          </a:p>
          <a:p>
            <a:pPr lvl="1"/>
            <a:endParaRPr lang="en-US" dirty="0"/>
          </a:p>
          <a:p>
            <a:pPr lvl="1"/>
            <a:endParaRPr lang="en-US" dirty="0"/>
          </a:p>
        </p:txBody>
      </p:sp>
    </p:spTree>
    <p:extLst>
      <p:ext uri="{BB962C8B-B14F-4D97-AF65-F5344CB8AC3E}">
        <p14:creationId xmlns:p14="http://schemas.microsoft.com/office/powerpoint/2010/main" val="25919353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2.4.1 </a:t>
            </a:r>
            <a:r>
              <a:rPr lang="en-US" b="1" dirty="0" err="1"/>
              <a:t>Kvalitetspolicy</a:t>
            </a:r>
            <a:r>
              <a:rPr lang="en-US" b="1" dirty="0"/>
              <a:t> </a:t>
            </a:r>
            <a:r>
              <a:rPr lang="en-US" b="1" dirty="0" err="1"/>
              <a:t>och</a:t>
            </a:r>
            <a:r>
              <a:rPr lang="en-US" b="1" dirty="0"/>
              <a:t> </a:t>
            </a:r>
            <a:r>
              <a:rPr lang="en-US" b="1" dirty="0" err="1"/>
              <a:t>verksamhetsmål</a:t>
            </a:r>
            <a:endParaRPr lang="en-US" b="1" dirty="0"/>
          </a:p>
        </p:txBody>
      </p:sp>
      <p:sp>
        <p:nvSpPr>
          <p:cNvPr id="4" name="Platshållare för innehåll 3"/>
          <p:cNvSpPr>
            <a:spLocks noGrp="1"/>
          </p:cNvSpPr>
          <p:nvPr>
            <p:ph idx="1"/>
          </p:nvPr>
        </p:nvSpPr>
        <p:spPr/>
        <p:txBody>
          <a:bodyPr>
            <a:normAutofit/>
          </a:bodyPr>
          <a:lstStyle/>
          <a:p>
            <a:r>
              <a:rPr lang="en-US" b="1" dirty="0" err="1"/>
              <a:t>Lokal</a:t>
            </a:r>
            <a:r>
              <a:rPr lang="en-US" b="1" dirty="0"/>
              <a:t> policy </a:t>
            </a:r>
            <a:endParaRPr lang="en-US" dirty="0"/>
          </a:p>
          <a:p>
            <a:pPr lvl="1"/>
            <a:r>
              <a:rPr lang="en-US" b="1" dirty="0"/>
              <a:t>MTS </a:t>
            </a:r>
            <a:r>
              <a:rPr lang="en-US" b="1" dirty="0" err="1"/>
              <a:t>Nordens</a:t>
            </a:r>
            <a:r>
              <a:rPr lang="en-US" b="1" dirty="0"/>
              <a:t> </a:t>
            </a:r>
            <a:r>
              <a:rPr lang="en-US" b="1" dirty="0" err="1"/>
              <a:t>tillägg</a:t>
            </a:r>
            <a:r>
              <a:rPr lang="en-US" b="1" dirty="0"/>
              <a:t> till MTS Test Quality Policy</a:t>
            </a:r>
            <a:endParaRPr lang="en-US" sz="2200" dirty="0"/>
          </a:p>
          <a:p>
            <a:pPr lvl="2"/>
            <a:r>
              <a:rPr lang="en-US" dirty="0" err="1"/>
              <a:t>Laboratoriet</a:t>
            </a:r>
            <a:r>
              <a:rPr lang="en-US" dirty="0"/>
              <a:t> </a:t>
            </a:r>
            <a:r>
              <a:rPr lang="en-US" dirty="0" err="1"/>
              <a:t>ska</a:t>
            </a:r>
            <a:r>
              <a:rPr lang="en-US" dirty="0"/>
              <a:t> </a:t>
            </a:r>
            <a:r>
              <a:rPr lang="en-US" dirty="0" err="1"/>
              <a:t>uppfylla</a:t>
            </a:r>
            <a:r>
              <a:rPr lang="en-US" dirty="0"/>
              <a:t> </a:t>
            </a:r>
            <a:r>
              <a:rPr lang="en-US" dirty="0" err="1"/>
              <a:t>standarden</a:t>
            </a:r>
            <a:r>
              <a:rPr lang="en-US" dirty="0"/>
              <a:t> SS-EN-ISO/IEC 17025 </a:t>
            </a:r>
            <a:r>
              <a:rPr lang="en-US" dirty="0" err="1"/>
              <a:t>samt</a:t>
            </a:r>
            <a:r>
              <a:rPr lang="en-US" dirty="0"/>
              <a:t> </a:t>
            </a:r>
            <a:r>
              <a:rPr lang="en-US" dirty="0" err="1"/>
              <a:t>arbeta</a:t>
            </a:r>
            <a:r>
              <a:rPr lang="en-US" dirty="0"/>
              <a:t> mot </a:t>
            </a:r>
            <a:r>
              <a:rPr lang="en-US" dirty="0" err="1"/>
              <a:t>bästa</a:t>
            </a:r>
            <a:r>
              <a:rPr lang="en-US" dirty="0"/>
              <a:t> praxis </a:t>
            </a:r>
            <a:r>
              <a:rPr lang="en-US" dirty="0" err="1"/>
              <a:t>inom</a:t>
            </a:r>
            <a:r>
              <a:rPr lang="en-US" dirty="0"/>
              <a:t> </a:t>
            </a:r>
            <a:r>
              <a:rPr lang="en-US" dirty="0" err="1"/>
              <a:t>vårt</a:t>
            </a:r>
            <a:r>
              <a:rPr lang="en-US" dirty="0"/>
              <a:t> </a:t>
            </a:r>
            <a:r>
              <a:rPr lang="en-US" dirty="0" err="1"/>
              <a:t>ackrediteringsområde</a:t>
            </a:r>
            <a:r>
              <a:rPr lang="en-US" dirty="0"/>
              <a:t>. All personal </a:t>
            </a:r>
            <a:r>
              <a:rPr lang="en-US" dirty="0" err="1"/>
              <a:t>skall</a:t>
            </a:r>
            <a:r>
              <a:rPr lang="en-US" dirty="0"/>
              <a:t> </a:t>
            </a:r>
            <a:r>
              <a:rPr lang="en-US" dirty="0" err="1"/>
              <a:t>känna</a:t>
            </a:r>
            <a:r>
              <a:rPr lang="en-US" dirty="0"/>
              <a:t> till </a:t>
            </a:r>
            <a:r>
              <a:rPr lang="en-US" dirty="0" err="1"/>
              <a:t>och</a:t>
            </a:r>
            <a:r>
              <a:rPr lang="en-US" dirty="0"/>
              <a:t> </a:t>
            </a:r>
            <a:r>
              <a:rPr lang="en-US" dirty="0" err="1"/>
              <a:t>tillämpa</a:t>
            </a:r>
            <a:r>
              <a:rPr lang="en-US" dirty="0"/>
              <a:t> </a:t>
            </a:r>
            <a:r>
              <a:rPr lang="en-US" dirty="0" err="1"/>
              <a:t>ledningssystemets</a:t>
            </a:r>
            <a:r>
              <a:rPr lang="en-US" dirty="0"/>
              <a:t> </a:t>
            </a:r>
            <a:r>
              <a:rPr lang="en-US" dirty="0" err="1"/>
              <a:t>rutiner</a:t>
            </a:r>
            <a:r>
              <a:rPr lang="en-US" dirty="0"/>
              <a:t>. </a:t>
            </a:r>
            <a:r>
              <a:rPr lang="en-US" dirty="0" err="1"/>
              <a:t>Arbetet</a:t>
            </a:r>
            <a:r>
              <a:rPr lang="en-US" dirty="0"/>
              <a:t> </a:t>
            </a:r>
            <a:r>
              <a:rPr lang="en-US" dirty="0" err="1"/>
              <a:t>skall</a:t>
            </a:r>
            <a:r>
              <a:rPr lang="en-US" dirty="0"/>
              <a:t> </a:t>
            </a:r>
            <a:r>
              <a:rPr lang="en-US" dirty="0" err="1"/>
              <a:t>bedrivas</a:t>
            </a:r>
            <a:r>
              <a:rPr lang="en-US" dirty="0"/>
              <a:t> </a:t>
            </a:r>
            <a:r>
              <a:rPr lang="en-US" dirty="0" err="1"/>
              <a:t>opartiskt</a:t>
            </a:r>
            <a:r>
              <a:rPr lang="en-US" dirty="0"/>
              <a:t> </a:t>
            </a:r>
            <a:r>
              <a:rPr lang="en-US" dirty="0" err="1"/>
              <a:t>och</a:t>
            </a:r>
            <a:r>
              <a:rPr lang="en-US" dirty="0"/>
              <a:t> med </a:t>
            </a:r>
            <a:r>
              <a:rPr lang="en-US" dirty="0" err="1"/>
              <a:t>respekt</a:t>
            </a:r>
            <a:r>
              <a:rPr lang="en-US" dirty="0"/>
              <a:t> </a:t>
            </a:r>
            <a:r>
              <a:rPr lang="en-US" dirty="0" err="1"/>
              <a:t>för</a:t>
            </a:r>
            <a:r>
              <a:rPr lang="en-US" dirty="0"/>
              <a:t> </a:t>
            </a:r>
            <a:r>
              <a:rPr lang="en-US" dirty="0" err="1"/>
              <a:t>kundernas</a:t>
            </a:r>
            <a:r>
              <a:rPr lang="en-US" dirty="0"/>
              <a:t> </a:t>
            </a:r>
            <a:r>
              <a:rPr lang="en-US" dirty="0" err="1"/>
              <a:t>integritet</a:t>
            </a:r>
            <a:r>
              <a:rPr lang="en-US" dirty="0"/>
              <a:t>.</a:t>
            </a:r>
            <a:endParaRPr lang="en-US" sz="2200" dirty="0"/>
          </a:p>
          <a:p>
            <a:pPr lvl="1"/>
            <a:endParaRPr lang="en-US" dirty="0"/>
          </a:p>
          <a:p>
            <a:pPr lvl="1"/>
            <a:endParaRPr lang="en-US" dirty="0"/>
          </a:p>
        </p:txBody>
      </p:sp>
    </p:spTree>
    <p:extLst>
      <p:ext uri="{BB962C8B-B14F-4D97-AF65-F5344CB8AC3E}">
        <p14:creationId xmlns:p14="http://schemas.microsoft.com/office/powerpoint/2010/main" val="3038198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2.4.1 </a:t>
            </a:r>
            <a:r>
              <a:rPr lang="en-US" b="1" dirty="0" err="1"/>
              <a:t>Kvalitetspolicy</a:t>
            </a:r>
            <a:r>
              <a:rPr lang="en-US" b="1" dirty="0"/>
              <a:t> </a:t>
            </a:r>
            <a:r>
              <a:rPr lang="en-US" b="1" dirty="0" err="1"/>
              <a:t>och</a:t>
            </a:r>
            <a:r>
              <a:rPr lang="en-US" b="1" dirty="0"/>
              <a:t> </a:t>
            </a:r>
            <a:r>
              <a:rPr lang="en-US" b="1" dirty="0" err="1"/>
              <a:t>verksamhetsmål</a:t>
            </a:r>
            <a:endParaRPr lang="en-US" b="1" dirty="0"/>
          </a:p>
        </p:txBody>
      </p:sp>
      <p:sp>
        <p:nvSpPr>
          <p:cNvPr id="4" name="Platshållare för innehåll 3"/>
          <p:cNvSpPr>
            <a:spLocks noGrp="1"/>
          </p:cNvSpPr>
          <p:nvPr>
            <p:ph idx="1"/>
          </p:nvPr>
        </p:nvSpPr>
        <p:spPr/>
        <p:txBody>
          <a:bodyPr>
            <a:normAutofit/>
          </a:bodyPr>
          <a:lstStyle/>
          <a:p>
            <a:r>
              <a:rPr lang="en-US" b="1" dirty="0" err="1"/>
              <a:t>Globala</a:t>
            </a:r>
            <a:r>
              <a:rPr lang="en-US" b="1" dirty="0"/>
              <a:t> </a:t>
            </a:r>
            <a:r>
              <a:rPr lang="en-US" b="1" dirty="0" err="1"/>
              <a:t>mål</a:t>
            </a:r>
            <a:r>
              <a:rPr lang="en-US" b="1" dirty="0"/>
              <a:t> </a:t>
            </a:r>
            <a:r>
              <a:rPr lang="en-US" b="1" dirty="0" err="1"/>
              <a:t>för</a:t>
            </a:r>
            <a:r>
              <a:rPr lang="en-US" b="1" dirty="0"/>
              <a:t> MTS</a:t>
            </a:r>
            <a:endParaRPr lang="en-US" dirty="0"/>
          </a:p>
          <a:p>
            <a:pPr lvl="1"/>
            <a:r>
              <a:rPr lang="en-GB" b="1" dirty="0"/>
              <a:t>MTS Test </a:t>
            </a:r>
            <a:r>
              <a:rPr lang="en-US" b="1" dirty="0"/>
              <a:t>FY2018 Quality Objectives</a:t>
            </a:r>
            <a:r>
              <a:rPr lang="en-US" dirty="0"/>
              <a:t> </a:t>
            </a:r>
            <a:endParaRPr lang="en-US" sz="2400" dirty="0"/>
          </a:p>
          <a:p>
            <a:pPr lvl="2"/>
            <a:r>
              <a:rPr lang="en-US" dirty="0"/>
              <a:t>Eliminate the Cost of Poor Quality</a:t>
            </a:r>
            <a:endParaRPr lang="en-US" sz="2200" dirty="0"/>
          </a:p>
          <a:p>
            <a:pPr lvl="2"/>
            <a:r>
              <a:rPr lang="en-US" dirty="0"/>
              <a:t>Meet the Requirements</a:t>
            </a:r>
            <a:endParaRPr lang="en-US" sz="2200" dirty="0"/>
          </a:p>
          <a:p>
            <a:pPr lvl="2"/>
            <a:r>
              <a:rPr lang="en-US" dirty="0"/>
              <a:t>Continually Improve</a:t>
            </a:r>
            <a:endParaRPr lang="en-US" sz="2200" dirty="0"/>
          </a:p>
          <a:p>
            <a:endParaRPr lang="en-US" sz="2400" dirty="0"/>
          </a:p>
          <a:p>
            <a:pPr marL="0" indent="0">
              <a:buNone/>
            </a:pPr>
            <a:r>
              <a:rPr lang="en-US" u="sng" dirty="0">
                <a:hlinkClick r:id="rId2" action="ppaction://hlinkfile"/>
              </a:rPr>
              <a:t>file://mspdata1/quality/MASTERS/Quality_Objectives</a:t>
            </a:r>
            <a:endParaRPr lang="en-US" sz="4000" dirty="0"/>
          </a:p>
          <a:p>
            <a:pPr lvl="1"/>
            <a:endParaRPr lang="en-US" dirty="0"/>
          </a:p>
          <a:p>
            <a:pPr lvl="1"/>
            <a:endParaRPr lang="en-US" dirty="0"/>
          </a:p>
        </p:txBody>
      </p:sp>
    </p:spTree>
    <p:extLst>
      <p:ext uri="{BB962C8B-B14F-4D97-AF65-F5344CB8AC3E}">
        <p14:creationId xmlns:p14="http://schemas.microsoft.com/office/powerpoint/2010/main" val="19299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err="1" smtClean="0"/>
              <a:t>Introduktion</a:t>
            </a:r>
            <a:endParaRPr lang="en-US" dirty="0"/>
          </a:p>
        </p:txBody>
      </p:sp>
      <p:sp>
        <p:nvSpPr>
          <p:cNvPr id="4" name="Platshållare för innehåll 3"/>
          <p:cNvSpPr>
            <a:spLocks noGrp="1"/>
          </p:cNvSpPr>
          <p:nvPr>
            <p:ph idx="1"/>
          </p:nvPr>
        </p:nvSpPr>
        <p:spPr/>
        <p:txBody>
          <a:bodyPr/>
          <a:lstStyle/>
          <a:p>
            <a:r>
              <a:rPr lang="sv-SE" dirty="0" smtClean="0"/>
              <a:t>För att få utföra ackrediterade kalibreringar krävs det att man han ett godkänt system som följer standarden ISO 17025.</a:t>
            </a:r>
          </a:p>
          <a:p>
            <a:r>
              <a:rPr lang="sv-SE" dirty="0" smtClean="0"/>
              <a:t>17025 beskriver de kompetenser ett kalibreringslaboratorium måste kunna uppvisa för att kunna ackrediteras.</a:t>
            </a:r>
          </a:p>
          <a:p>
            <a:r>
              <a:rPr lang="sv-SE" dirty="0" smtClean="0"/>
              <a:t>SWEDAC är det organ som utfärdar ackreditering samt utför revisioner hos de laboratorium som innehar ackreditering.</a:t>
            </a:r>
          </a:p>
          <a:p>
            <a:r>
              <a:rPr lang="sv-SE" dirty="0" smtClean="0"/>
              <a:t>Beskrivning på hur en kalibrering skall utföras finns i olika standarder beroende på storhet som kalibreras. En full lista av de olika standarderna finner ni på nästa sida.</a:t>
            </a:r>
          </a:p>
          <a:p>
            <a:r>
              <a:rPr lang="sv-SE" dirty="0" smtClean="0"/>
              <a:t>Slutligen har MTS tagit fram en </a:t>
            </a:r>
            <a:r>
              <a:rPr lang="sv-SE" dirty="0" smtClean="0"/>
              <a:t>egna </a:t>
            </a:r>
            <a:r>
              <a:rPr lang="sv-SE" dirty="0" smtClean="0"/>
              <a:t>manualer </a:t>
            </a:r>
            <a:r>
              <a:rPr lang="sv-SE" dirty="0" smtClean="0"/>
              <a:t>för att underlätta kalibreringarna ute på fält. Dessa börjar med namnet ”FS-CA”  följt av en sifferkombination beroende på storhet som kalibreras. Även en lista över dessa finns på nästa sida.</a:t>
            </a:r>
          </a:p>
          <a:p>
            <a:r>
              <a:rPr lang="sv-SE" dirty="0" smtClean="0"/>
              <a:t>Rubrikerna på sidorna med utklipp från vår 17025 manual, hänvisar till vart i manualen det går att hitta just det stycket.</a:t>
            </a:r>
            <a:endParaRPr lang="sv-SE" dirty="0"/>
          </a:p>
        </p:txBody>
      </p:sp>
    </p:spTree>
    <p:extLst>
      <p:ext uri="{BB962C8B-B14F-4D97-AF65-F5344CB8AC3E}">
        <p14:creationId xmlns:p14="http://schemas.microsoft.com/office/powerpoint/2010/main" val="3697117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dirty="0"/>
              <a:t>2.3.2 – </a:t>
            </a:r>
            <a:r>
              <a:rPr lang="en-US" dirty="0" err="1"/>
              <a:t>Ackrediteringens</a:t>
            </a:r>
            <a:r>
              <a:rPr lang="en-US" dirty="0"/>
              <a:t> </a:t>
            </a:r>
            <a:r>
              <a:rPr lang="en-US" dirty="0" err="1"/>
              <a:t>omfattning</a:t>
            </a:r>
            <a:endParaRPr lang="en-US" b="1" dirty="0"/>
          </a:p>
        </p:txBody>
      </p:sp>
      <p:sp>
        <p:nvSpPr>
          <p:cNvPr id="4" name="Platshållare för innehåll 3"/>
          <p:cNvSpPr>
            <a:spLocks noGrp="1"/>
          </p:cNvSpPr>
          <p:nvPr>
            <p:ph idx="1"/>
          </p:nvPr>
        </p:nvSpPr>
        <p:spPr/>
        <p:txBody>
          <a:bodyPr>
            <a:normAutofit/>
          </a:bodyPr>
          <a:lstStyle/>
          <a:p>
            <a:pPr lvl="0"/>
            <a:r>
              <a:rPr lang="en-US" b="1" dirty="0" err="1" smtClean="0"/>
              <a:t>Provnings</a:t>
            </a:r>
            <a:r>
              <a:rPr lang="en-US" b="1" dirty="0" smtClean="0"/>
              <a:t>- </a:t>
            </a:r>
            <a:r>
              <a:rPr lang="en-US" b="1" dirty="0" err="1" smtClean="0"/>
              <a:t>och</a:t>
            </a:r>
            <a:r>
              <a:rPr lang="en-US" b="1" dirty="0" smtClean="0"/>
              <a:t> </a:t>
            </a:r>
            <a:r>
              <a:rPr lang="en-US" b="1" dirty="0" err="1" smtClean="0"/>
              <a:t>kalibreringsmetoder</a:t>
            </a:r>
            <a:r>
              <a:rPr lang="en-US" b="1" dirty="0" smtClean="0"/>
              <a:t> </a:t>
            </a:r>
            <a:r>
              <a:rPr lang="en-US" b="1" dirty="0" err="1" smtClean="0"/>
              <a:t>och</a:t>
            </a:r>
            <a:r>
              <a:rPr lang="en-US" b="1" dirty="0" smtClean="0"/>
              <a:t> </a:t>
            </a:r>
            <a:r>
              <a:rPr lang="en-US" b="1" dirty="0" err="1" smtClean="0"/>
              <a:t>metodvalidering</a:t>
            </a:r>
            <a:endParaRPr lang="en-US" b="1" dirty="0" smtClean="0"/>
          </a:p>
          <a:p>
            <a:pPr lvl="1"/>
            <a:r>
              <a:rPr lang="en-US" dirty="0" err="1" smtClean="0"/>
              <a:t>Provningsmetoder</a:t>
            </a:r>
            <a:r>
              <a:rPr lang="en-US" dirty="0" smtClean="0"/>
              <a:t> </a:t>
            </a:r>
            <a:r>
              <a:rPr lang="en-US" dirty="0" err="1"/>
              <a:t>som</a:t>
            </a:r>
            <a:r>
              <a:rPr lang="en-US" dirty="0"/>
              <a:t> </a:t>
            </a:r>
            <a:r>
              <a:rPr lang="en-US" dirty="0" err="1"/>
              <a:t>används</a:t>
            </a:r>
            <a:r>
              <a:rPr lang="en-US" dirty="0"/>
              <a:t> </a:t>
            </a:r>
            <a:r>
              <a:rPr lang="en-US" dirty="0" err="1"/>
              <a:t>i</a:t>
            </a:r>
            <a:r>
              <a:rPr lang="en-US" dirty="0"/>
              <a:t> den </a:t>
            </a:r>
            <a:r>
              <a:rPr lang="en-US" dirty="0" err="1"/>
              <a:t>ackrediterade</a:t>
            </a:r>
            <a:r>
              <a:rPr lang="en-US" dirty="0"/>
              <a:t> </a:t>
            </a:r>
            <a:r>
              <a:rPr lang="en-US" dirty="0" err="1"/>
              <a:t>verksamheten</a:t>
            </a:r>
            <a:r>
              <a:rPr lang="en-US" dirty="0"/>
              <a:t>:</a:t>
            </a:r>
            <a:endParaRPr lang="en-US" sz="2200" dirty="0"/>
          </a:p>
          <a:p>
            <a:pPr lvl="2"/>
            <a:r>
              <a:rPr lang="en-US" dirty="0"/>
              <a:t>SS-EN ISO 7500-1 	</a:t>
            </a:r>
            <a:r>
              <a:rPr lang="en-US" dirty="0" err="1"/>
              <a:t>för</a:t>
            </a:r>
            <a:r>
              <a:rPr lang="en-US" dirty="0"/>
              <a:t> </a:t>
            </a:r>
            <a:r>
              <a:rPr lang="en-US" dirty="0" err="1"/>
              <a:t>Kraftmätdon</a:t>
            </a:r>
            <a:r>
              <a:rPr lang="en-US" dirty="0"/>
              <a:t> 	 </a:t>
            </a:r>
            <a:endParaRPr lang="en-US" sz="2200" dirty="0"/>
          </a:p>
          <a:p>
            <a:pPr lvl="2"/>
            <a:r>
              <a:rPr lang="en-US" dirty="0"/>
              <a:t>SS EN ISO 9513	</a:t>
            </a:r>
            <a:r>
              <a:rPr lang="en-US" dirty="0" smtClean="0"/>
              <a:t>	</a:t>
            </a:r>
            <a:r>
              <a:rPr lang="en-US" dirty="0" err="1" smtClean="0"/>
              <a:t>för</a:t>
            </a:r>
            <a:r>
              <a:rPr lang="en-US" dirty="0" smtClean="0"/>
              <a:t> </a:t>
            </a:r>
            <a:r>
              <a:rPr lang="en-US" dirty="0" err="1"/>
              <a:t>Töjningsmätare</a:t>
            </a:r>
            <a:endParaRPr lang="en-US" sz="2200" dirty="0"/>
          </a:p>
          <a:p>
            <a:pPr lvl="2"/>
            <a:r>
              <a:rPr lang="en-US" dirty="0"/>
              <a:t>ASTM E4	</a:t>
            </a:r>
            <a:r>
              <a:rPr lang="en-US" dirty="0" smtClean="0"/>
              <a:t>		</a:t>
            </a:r>
            <a:r>
              <a:rPr lang="en-US" dirty="0" err="1" smtClean="0"/>
              <a:t>för</a:t>
            </a:r>
            <a:r>
              <a:rPr lang="en-US" dirty="0" smtClean="0"/>
              <a:t> </a:t>
            </a:r>
            <a:r>
              <a:rPr lang="en-US" dirty="0" err="1"/>
              <a:t>Kraftmätdon</a:t>
            </a:r>
            <a:endParaRPr lang="en-US" sz="2200" dirty="0"/>
          </a:p>
          <a:p>
            <a:pPr lvl="2"/>
            <a:r>
              <a:rPr lang="en-US" dirty="0"/>
              <a:t>ASTM E83	</a:t>
            </a:r>
            <a:r>
              <a:rPr lang="en-US" dirty="0" smtClean="0"/>
              <a:t>		</a:t>
            </a:r>
            <a:r>
              <a:rPr lang="en-US" dirty="0" err="1" smtClean="0"/>
              <a:t>för</a:t>
            </a:r>
            <a:r>
              <a:rPr lang="en-US" dirty="0" smtClean="0"/>
              <a:t> </a:t>
            </a:r>
            <a:r>
              <a:rPr lang="en-US" dirty="0" err="1"/>
              <a:t>Töjningsmätare</a:t>
            </a:r>
            <a:endParaRPr lang="en-US" sz="2200" dirty="0"/>
          </a:p>
          <a:p>
            <a:pPr lvl="2"/>
            <a:r>
              <a:rPr lang="en-US" dirty="0"/>
              <a:t>ASTM E2309	</a:t>
            </a:r>
            <a:r>
              <a:rPr lang="en-US" dirty="0" smtClean="0"/>
              <a:t>		</a:t>
            </a:r>
            <a:r>
              <a:rPr lang="en-US" dirty="0" err="1" smtClean="0"/>
              <a:t>för</a:t>
            </a:r>
            <a:r>
              <a:rPr lang="en-US" dirty="0" smtClean="0"/>
              <a:t> </a:t>
            </a:r>
            <a:r>
              <a:rPr lang="en-US" dirty="0" err="1"/>
              <a:t>Längdmätdon</a:t>
            </a:r>
            <a:endParaRPr lang="en-US" sz="2200" dirty="0"/>
          </a:p>
          <a:p>
            <a:pPr lvl="1"/>
            <a:r>
              <a:rPr lang="en-US" dirty="0"/>
              <a:t>MTS </a:t>
            </a:r>
            <a:r>
              <a:rPr lang="en-US" dirty="0" err="1"/>
              <a:t>interna</a:t>
            </a:r>
            <a:r>
              <a:rPr lang="en-US" dirty="0"/>
              <a:t> </a:t>
            </a:r>
            <a:r>
              <a:rPr lang="en-US" dirty="0" err="1"/>
              <a:t>instruktioner</a:t>
            </a:r>
            <a:r>
              <a:rPr lang="en-US" dirty="0"/>
              <a:t> </a:t>
            </a:r>
            <a:r>
              <a:rPr lang="en-US" dirty="0" err="1"/>
              <a:t>som</a:t>
            </a:r>
            <a:r>
              <a:rPr lang="en-US" dirty="0"/>
              <a:t> </a:t>
            </a:r>
            <a:r>
              <a:rPr lang="en-US" dirty="0" err="1"/>
              <a:t>används</a:t>
            </a:r>
            <a:r>
              <a:rPr lang="en-US" dirty="0"/>
              <a:t> </a:t>
            </a:r>
            <a:r>
              <a:rPr lang="en-US" dirty="0" err="1"/>
              <a:t>som</a:t>
            </a:r>
            <a:r>
              <a:rPr lang="en-US" dirty="0"/>
              <a:t> </a:t>
            </a:r>
            <a:r>
              <a:rPr lang="en-US" dirty="0" err="1"/>
              <a:t>stöd</a:t>
            </a:r>
            <a:r>
              <a:rPr lang="en-US" dirty="0"/>
              <a:t>: </a:t>
            </a:r>
            <a:endParaRPr lang="en-US" sz="2200" dirty="0"/>
          </a:p>
          <a:p>
            <a:pPr lvl="2"/>
            <a:r>
              <a:rPr lang="en-US" dirty="0"/>
              <a:t>FS-CA 2114 493.25 &amp; 494.16/25/26 Software Conditioner Adjustments</a:t>
            </a:r>
            <a:endParaRPr lang="en-US" sz="2200" dirty="0"/>
          </a:p>
          <a:p>
            <a:pPr lvl="2"/>
            <a:r>
              <a:rPr lang="en-US" dirty="0"/>
              <a:t>FS-CA 2120 Standardization Procedure</a:t>
            </a:r>
            <a:endParaRPr lang="en-US" sz="2200" dirty="0"/>
          </a:p>
          <a:p>
            <a:pPr lvl="2"/>
            <a:r>
              <a:rPr lang="en-US" dirty="0"/>
              <a:t>FS-CA 2122 Calibration Procedure Force</a:t>
            </a:r>
            <a:endParaRPr lang="en-US" sz="2200" dirty="0"/>
          </a:p>
          <a:p>
            <a:pPr lvl="2"/>
            <a:r>
              <a:rPr lang="en-US" dirty="0"/>
              <a:t>FS-CA 2123 Calibration Procedure Strain</a:t>
            </a:r>
            <a:endParaRPr lang="en-US" sz="2200" dirty="0"/>
          </a:p>
          <a:p>
            <a:pPr lvl="2"/>
            <a:r>
              <a:rPr lang="en-US" dirty="0"/>
              <a:t>FS-CA 2124 Calibration Procedure Linear Displacement </a:t>
            </a:r>
            <a:endParaRPr lang="en-US" sz="2200" dirty="0"/>
          </a:p>
          <a:p>
            <a:pPr lvl="1"/>
            <a:endParaRPr lang="en-US" dirty="0"/>
          </a:p>
        </p:txBody>
      </p:sp>
      <p:graphicFrame>
        <p:nvGraphicFramePr>
          <p:cNvPr id="5" name="Tabell 4"/>
          <p:cNvGraphicFramePr>
            <a:graphicFrameLocks noGrp="1"/>
          </p:cNvGraphicFramePr>
          <p:nvPr>
            <p:extLst>
              <p:ext uri="{D42A27DB-BD31-4B8C-83A1-F6EECF244321}">
                <p14:modId xmlns:p14="http://schemas.microsoft.com/office/powerpoint/2010/main" val="242959538"/>
              </p:ext>
            </p:extLst>
          </p:nvPr>
        </p:nvGraphicFramePr>
        <p:xfrm>
          <a:off x="1269365" y="2342991"/>
          <a:ext cx="6512560" cy="1647982"/>
        </p:xfrm>
        <a:graphic>
          <a:graphicData uri="http://schemas.openxmlformats.org/drawingml/2006/table">
            <a:tbl>
              <a:tblPr firstRow="1" firstCol="1" bandRow="1">
                <a:tableStyleId>{5C22544A-7EE6-4342-B048-85BDC9FD1C3A}</a:tableStyleId>
              </a:tblPr>
              <a:tblGrid>
                <a:gridCol w="1713714"/>
                <a:gridCol w="1953322"/>
                <a:gridCol w="1685437"/>
                <a:gridCol w="1160087"/>
              </a:tblGrid>
              <a:tr h="235426">
                <a:tc>
                  <a:txBody>
                    <a:bodyPr/>
                    <a:lstStyle/>
                    <a:p>
                      <a:pPr>
                        <a:spcAft>
                          <a:spcPts val="0"/>
                        </a:spcAft>
                      </a:pPr>
                      <a:r>
                        <a:rPr lang="en-US" sz="1100">
                          <a:effectLst/>
                        </a:rPr>
                        <a:t>Storhet</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Standardmetod</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Mätområde</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Klass</a:t>
                      </a:r>
                      <a:endParaRPr lang="en-US" sz="1200">
                        <a:effectLst/>
                        <a:latin typeface="Times New Roman"/>
                        <a:ea typeface="Times New Roman"/>
                      </a:endParaRPr>
                    </a:p>
                  </a:txBody>
                  <a:tcPr marL="68580" marR="68580" marT="0" marB="0"/>
                </a:tc>
              </a:tr>
              <a:tr h="235426">
                <a:tc>
                  <a:txBody>
                    <a:bodyPr/>
                    <a:lstStyle/>
                    <a:p>
                      <a:pPr>
                        <a:spcAft>
                          <a:spcPts val="0"/>
                        </a:spcAft>
                      </a:pPr>
                      <a:r>
                        <a:rPr lang="en-US" sz="11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SS-EN ISO 7500-1</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0,1 N – 100 kN</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0,5</a:t>
                      </a:r>
                      <a:endParaRPr lang="en-US" sz="1200">
                        <a:effectLst/>
                        <a:latin typeface="Times New Roman"/>
                        <a:ea typeface="Times New Roman"/>
                      </a:endParaRPr>
                    </a:p>
                  </a:txBody>
                  <a:tcPr marL="68580" marR="68580" marT="0" marB="0"/>
                </a:tc>
              </a:tr>
              <a:tr h="235426">
                <a:tc>
                  <a:txBody>
                    <a:bodyPr/>
                    <a:lstStyle/>
                    <a:p>
                      <a:pPr>
                        <a:spcAft>
                          <a:spcPts val="0"/>
                        </a:spcAft>
                      </a:pPr>
                      <a:r>
                        <a:rPr lang="en-US" sz="11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SS-EN ISO 7500-1</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100 kN – 1000 kN</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1,0</a:t>
                      </a:r>
                      <a:endParaRPr lang="en-US" sz="1200">
                        <a:effectLst/>
                        <a:latin typeface="Times New Roman"/>
                        <a:ea typeface="Times New Roman"/>
                      </a:endParaRPr>
                    </a:p>
                  </a:txBody>
                  <a:tcPr marL="68580" marR="68580" marT="0" marB="0"/>
                </a:tc>
              </a:tr>
              <a:tr h="235426">
                <a:tc>
                  <a:txBody>
                    <a:bodyPr/>
                    <a:lstStyle/>
                    <a:p>
                      <a:pPr>
                        <a:spcAft>
                          <a:spcPts val="0"/>
                        </a:spcAft>
                      </a:pPr>
                      <a:r>
                        <a:rPr lang="en-US" sz="11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ASTM E4</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0,1 – 1000 kN</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a:t>
                      </a:r>
                      <a:endParaRPr lang="en-US" sz="1200">
                        <a:effectLst/>
                        <a:latin typeface="Times New Roman"/>
                        <a:ea typeface="Times New Roman"/>
                      </a:endParaRPr>
                    </a:p>
                  </a:txBody>
                  <a:tcPr marL="68580" marR="68580" marT="0" marB="0"/>
                </a:tc>
              </a:tr>
              <a:tr h="235426">
                <a:tc>
                  <a:txBody>
                    <a:bodyPr/>
                    <a:lstStyle/>
                    <a:p>
                      <a:pPr>
                        <a:spcAft>
                          <a:spcPts val="0"/>
                        </a:spcAft>
                      </a:pPr>
                      <a:r>
                        <a:rPr lang="en-US" sz="1100">
                          <a:effectLst/>
                        </a:rPr>
                        <a:t>Töjning</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SS-EN ISO 9513</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0.02 – 50 mm</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0,5</a:t>
                      </a:r>
                      <a:endParaRPr lang="en-US" sz="1200">
                        <a:effectLst/>
                        <a:latin typeface="Times New Roman"/>
                        <a:ea typeface="Times New Roman"/>
                      </a:endParaRPr>
                    </a:p>
                  </a:txBody>
                  <a:tcPr marL="68580" marR="68580" marT="0" marB="0"/>
                </a:tc>
              </a:tr>
              <a:tr h="235426">
                <a:tc>
                  <a:txBody>
                    <a:bodyPr/>
                    <a:lstStyle/>
                    <a:p>
                      <a:pPr>
                        <a:spcAft>
                          <a:spcPts val="0"/>
                        </a:spcAft>
                      </a:pPr>
                      <a:r>
                        <a:rPr lang="en-US" sz="1100">
                          <a:effectLst/>
                        </a:rPr>
                        <a:t>Töjning</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ASTM E83</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0,02 – 50 mm</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B1</a:t>
                      </a:r>
                      <a:endParaRPr lang="en-US" sz="1200">
                        <a:effectLst/>
                        <a:latin typeface="Times New Roman"/>
                        <a:ea typeface="Times New Roman"/>
                      </a:endParaRPr>
                    </a:p>
                  </a:txBody>
                  <a:tcPr marL="68580" marR="68580" marT="0" marB="0"/>
                </a:tc>
              </a:tr>
              <a:tr h="235426">
                <a:tc>
                  <a:txBody>
                    <a:bodyPr/>
                    <a:lstStyle/>
                    <a:p>
                      <a:pPr>
                        <a:spcAft>
                          <a:spcPts val="0"/>
                        </a:spcAft>
                      </a:pPr>
                      <a:r>
                        <a:rPr lang="en-US" sz="1100">
                          <a:effectLst/>
                        </a:rPr>
                        <a:t>Längd / förflyttning</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ASTM E2309/E2309M</a:t>
                      </a:r>
                      <a:endParaRPr lang="en-US" sz="1200">
                        <a:effectLst/>
                        <a:latin typeface="Times New Roman"/>
                        <a:ea typeface="Times New Roman"/>
                      </a:endParaRPr>
                    </a:p>
                  </a:txBody>
                  <a:tcPr marL="68580" marR="68580" marT="0" marB="0"/>
                </a:tc>
                <a:tc>
                  <a:txBody>
                    <a:bodyPr/>
                    <a:lstStyle/>
                    <a:p>
                      <a:pPr>
                        <a:spcAft>
                          <a:spcPts val="0"/>
                        </a:spcAft>
                      </a:pPr>
                      <a:r>
                        <a:rPr lang="en-US" sz="1100">
                          <a:effectLst/>
                        </a:rPr>
                        <a:t>2 – 500 mm</a:t>
                      </a:r>
                      <a:endParaRPr lang="en-US" sz="1200">
                        <a:effectLst/>
                        <a:latin typeface="Times New Roman"/>
                        <a:ea typeface="Times New Roman"/>
                      </a:endParaRPr>
                    </a:p>
                  </a:txBody>
                  <a:tcPr marL="68580" marR="68580" marT="0" marB="0"/>
                </a:tc>
                <a:tc>
                  <a:txBody>
                    <a:bodyPr/>
                    <a:lstStyle/>
                    <a:p>
                      <a:pPr>
                        <a:spcAft>
                          <a:spcPts val="0"/>
                        </a:spcAft>
                      </a:pPr>
                      <a:r>
                        <a:rPr lang="en-US" sz="1100" dirty="0">
                          <a:effectLst/>
                        </a:rPr>
                        <a:t>A</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156810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en-US" b="1" dirty="0"/>
              <a:t>2.3.3 – </a:t>
            </a:r>
            <a:r>
              <a:rPr lang="en-US" b="1" dirty="0" err="1"/>
              <a:t>Bästa</a:t>
            </a:r>
            <a:r>
              <a:rPr lang="en-US" b="1" dirty="0"/>
              <a:t> </a:t>
            </a:r>
            <a:r>
              <a:rPr lang="en-US" b="1" dirty="0" err="1"/>
              <a:t>mätförmåga</a:t>
            </a:r>
            <a:endParaRPr lang="en-US" b="1" dirty="0"/>
          </a:p>
        </p:txBody>
      </p:sp>
      <p:graphicFrame>
        <p:nvGraphicFramePr>
          <p:cNvPr id="2" name="Platshållare för innehåll 1"/>
          <p:cNvGraphicFramePr>
            <a:graphicFrameLocks noGrp="1"/>
          </p:cNvGraphicFramePr>
          <p:nvPr>
            <p:ph idx="1"/>
            <p:extLst>
              <p:ext uri="{D42A27DB-BD31-4B8C-83A1-F6EECF244321}">
                <p14:modId xmlns:p14="http://schemas.microsoft.com/office/powerpoint/2010/main" val="3599396873"/>
              </p:ext>
            </p:extLst>
          </p:nvPr>
        </p:nvGraphicFramePr>
        <p:xfrm>
          <a:off x="774063" y="1462879"/>
          <a:ext cx="7598412" cy="3471071"/>
        </p:xfrm>
        <a:graphic>
          <a:graphicData uri="http://schemas.openxmlformats.org/drawingml/2006/table">
            <a:tbl>
              <a:tblPr firstRow="1" firstCol="1" bandRow="1">
                <a:tableStyleId>{5C22544A-7EE6-4342-B048-85BDC9FD1C3A}</a:tableStyleId>
              </a:tblPr>
              <a:tblGrid>
                <a:gridCol w="1999445"/>
                <a:gridCol w="2279003"/>
                <a:gridCol w="1966454"/>
                <a:gridCol w="1353510"/>
              </a:tblGrid>
              <a:tr h="315553">
                <a:tc>
                  <a:txBody>
                    <a:bodyPr/>
                    <a:lstStyle/>
                    <a:p>
                      <a:pPr>
                        <a:spcAft>
                          <a:spcPts val="0"/>
                        </a:spcAft>
                      </a:pPr>
                      <a:r>
                        <a:rPr lang="en-US" sz="1000">
                          <a:effectLst/>
                        </a:rPr>
                        <a:t>Storhet</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Standardmetod</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Mätområde</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CMC (±)</a:t>
                      </a:r>
                      <a:endParaRPr lang="en-US" sz="1200">
                        <a:effectLst/>
                        <a:latin typeface="Times New Roman"/>
                        <a:ea typeface="Times New Roman"/>
                      </a:endParaRPr>
                    </a:p>
                  </a:txBody>
                  <a:tcPr marL="68580" marR="68580" marT="0" marB="0"/>
                </a:tc>
              </a:tr>
              <a:tr h="315553">
                <a:tc>
                  <a:txBody>
                    <a:bodyPr/>
                    <a:lstStyle/>
                    <a:p>
                      <a:pPr>
                        <a:spcAft>
                          <a:spcPts val="0"/>
                        </a:spcAft>
                      </a:pPr>
                      <a:r>
                        <a:rPr lang="en-US" sz="10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SS-EN ISO 7500-1</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0,1 N – 100 kN</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0,18 %</a:t>
                      </a:r>
                      <a:endParaRPr lang="en-US" sz="1200">
                        <a:effectLst/>
                        <a:latin typeface="Times New Roman"/>
                        <a:ea typeface="Times New Roman"/>
                      </a:endParaRPr>
                    </a:p>
                  </a:txBody>
                  <a:tcPr marL="68580" marR="68580" marT="0" marB="0"/>
                </a:tc>
              </a:tr>
              <a:tr h="315553">
                <a:tc>
                  <a:txBody>
                    <a:bodyPr/>
                    <a:lstStyle/>
                    <a:p>
                      <a:pPr>
                        <a:spcAft>
                          <a:spcPts val="0"/>
                        </a:spcAft>
                      </a:pPr>
                      <a:r>
                        <a:rPr lang="en-US" sz="10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SS-EN ISO 7500-1</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100 kN – 1000 kN</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0,22 %</a:t>
                      </a:r>
                      <a:endParaRPr lang="en-US" sz="1200">
                        <a:effectLst/>
                        <a:latin typeface="Times New Roman"/>
                        <a:ea typeface="Times New Roman"/>
                      </a:endParaRPr>
                    </a:p>
                  </a:txBody>
                  <a:tcPr marL="68580" marR="68580" marT="0" marB="0"/>
                </a:tc>
              </a:tr>
              <a:tr h="315553">
                <a:tc>
                  <a:txBody>
                    <a:bodyPr/>
                    <a:lstStyle/>
                    <a:p>
                      <a:pPr>
                        <a:spcAft>
                          <a:spcPts val="0"/>
                        </a:spcAft>
                      </a:pPr>
                      <a:r>
                        <a:rPr lang="en-US" sz="10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ASTM E4</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0,1 N – 100 kN</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0,18 %</a:t>
                      </a:r>
                      <a:endParaRPr lang="en-US" sz="1200">
                        <a:effectLst/>
                        <a:latin typeface="Times New Roman"/>
                        <a:ea typeface="Times New Roman"/>
                      </a:endParaRPr>
                    </a:p>
                  </a:txBody>
                  <a:tcPr marL="68580" marR="68580" marT="0" marB="0"/>
                </a:tc>
              </a:tr>
              <a:tr h="315553">
                <a:tc>
                  <a:txBody>
                    <a:bodyPr/>
                    <a:lstStyle/>
                    <a:p>
                      <a:pPr>
                        <a:spcAft>
                          <a:spcPts val="0"/>
                        </a:spcAft>
                      </a:pPr>
                      <a:r>
                        <a:rPr lang="en-US" sz="1000">
                          <a:effectLst/>
                        </a:rPr>
                        <a:t>Kraft</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ASTM E4</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100 kN – 1000 kN</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0,22 %</a:t>
                      </a:r>
                      <a:endParaRPr lang="en-US" sz="1200">
                        <a:effectLst/>
                        <a:latin typeface="Times New Roman"/>
                        <a:ea typeface="Times New Roman"/>
                      </a:endParaRPr>
                    </a:p>
                  </a:txBody>
                  <a:tcPr marL="68580" marR="68580" marT="0" marB="0"/>
                </a:tc>
              </a:tr>
              <a:tr h="631102">
                <a:tc>
                  <a:txBody>
                    <a:bodyPr/>
                    <a:lstStyle/>
                    <a:p>
                      <a:pPr>
                        <a:spcAft>
                          <a:spcPts val="0"/>
                        </a:spcAft>
                      </a:pPr>
                      <a:r>
                        <a:rPr lang="en-US" sz="1000">
                          <a:effectLst/>
                        </a:rPr>
                        <a:t>Töjning</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SS-EN ISO 9513</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0.02 – 50 mm</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0,1 %,</a:t>
                      </a:r>
                      <a:r>
                        <a:rPr lang="en-US" sz="1100">
                          <a:effectLst/>
                        </a:rPr>
                        <a:t> </a:t>
                      </a:r>
                      <a:r>
                        <a:rPr lang="en-US" sz="900">
                          <a:effectLst/>
                        </a:rPr>
                        <a:t>dock lägst 0,4 µm</a:t>
                      </a:r>
                      <a:endParaRPr lang="en-US" sz="1200">
                        <a:effectLst/>
                        <a:latin typeface="Times New Roman"/>
                        <a:ea typeface="Times New Roman"/>
                      </a:endParaRPr>
                    </a:p>
                  </a:txBody>
                  <a:tcPr marL="68580" marR="68580" marT="0" marB="0"/>
                </a:tc>
              </a:tr>
              <a:tr h="631102">
                <a:tc>
                  <a:txBody>
                    <a:bodyPr/>
                    <a:lstStyle/>
                    <a:p>
                      <a:pPr>
                        <a:spcAft>
                          <a:spcPts val="0"/>
                        </a:spcAft>
                      </a:pPr>
                      <a:r>
                        <a:rPr lang="en-US" sz="1000">
                          <a:effectLst/>
                        </a:rPr>
                        <a:t>Töjning</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ASTM E83</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0,02 – 50 mm</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0,05 %,</a:t>
                      </a:r>
                      <a:r>
                        <a:rPr lang="en-US" sz="1100">
                          <a:effectLst/>
                        </a:rPr>
                        <a:t> </a:t>
                      </a:r>
                      <a:r>
                        <a:rPr lang="en-US" sz="900">
                          <a:effectLst/>
                        </a:rPr>
                        <a:t>dock lägst 0,2 µm</a:t>
                      </a:r>
                      <a:endParaRPr lang="en-US" sz="1200">
                        <a:effectLst/>
                        <a:latin typeface="Times New Roman"/>
                        <a:ea typeface="Times New Roman"/>
                      </a:endParaRPr>
                    </a:p>
                  </a:txBody>
                  <a:tcPr marL="68580" marR="68580" marT="0" marB="0"/>
                </a:tc>
              </a:tr>
              <a:tr h="631102">
                <a:tc>
                  <a:txBody>
                    <a:bodyPr/>
                    <a:lstStyle/>
                    <a:p>
                      <a:pPr>
                        <a:spcAft>
                          <a:spcPts val="0"/>
                        </a:spcAft>
                      </a:pPr>
                      <a:r>
                        <a:rPr lang="en-US" sz="1000">
                          <a:effectLst/>
                        </a:rPr>
                        <a:t>Längd / förflyttning</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ASTM E2309/E2309M</a:t>
                      </a:r>
                      <a:endParaRPr lang="en-US" sz="1200">
                        <a:effectLst/>
                        <a:latin typeface="Times New Roman"/>
                        <a:ea typeface="Times New Roman"/>
                      </a:endParaRPr>
                    </a:p>
                  </a:txBody>
                  <a:tcPr marL="68580" marR="68580" marT="0" marB="0"/>
                </a:tc>
                <a:tc>
                  <a:txBody>
                    <a:bodyPr/>
                    <a:lstStyle/>
                    <a:p>
                      <a:pPr>
                        <a:spcAft>
                          <a:spcPts val="0"/>
                        </a:spcAft>
                      </a:pPr>
                      <a:r>
                        <a:rPr lang="en-US" sz="1000">
                          <a:effectLst/>
                        </a:rPr>
                        <a:t>2 – 500 mm</a:t>
                      </a:r>
                      <a:endParaRPr lang="en-US" sz="1200">
                        <a:effectLst/>
                        <a:latin typeface="Times New Roman"/>
                        <a:ea typeface="Times New Roman"/>
                      </a:endParaRPr>
                    </a:p>
                  </a:txBody>
                  <a:tcPr marL="68580" marR="68580" marT="0" marB="0"/>
                </a:tc>
                <a:tc>
                  <a:txBody>
                    <a:bodyPr/>
                    <a:lstStyle/>
                    <a:p>
                      <a:pPr>
                        <a:spcAft>
                          <a:spcPts val="0"/>
                        </a:spcAft>
                      </a:pPr>
                      <a:r>
                        <a:rPr lang="en-US" sz="1000" dirty="0">
                          <a:effectLst/>
                        </a:rPr>
                        <a:t>0,2 %,</a:t>
                      </a:r>
                      <a:r>
                        <a:rPr lang="en-US" sz="1100" dirty="0">
                          <a:effectLst/>
                        </a:rPr>
                        <a:t> </a:t>
                      </a:r>
                      <a:r>
                        <a:rPr lang="en-US" sz="900" dirty="0">
                          <a:effectLst/>
                        </a:rPr>
                        <a:t>dock </a:t>
                      </a:r>
                      <a:r>
                        <a:rPr lang="en-US" sz="900" dirty="0" err="1">
                          <a:effectLst/>
                        </a:rPr>
                        <a:t>lägst</a:t>
                      </a:r>
                      <a:r>
                        <a:rPr lang="en-US" sz="900" dirty="0">
                          <a:effectLst/>
                        </a:rPr>
                        <a:t> 25 µm</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458914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Innan man påbörjar en kalibrering</a:t>
            </a:r>
            <a:endParaRPr lang="sv-SE" dirty="0"/>
          </a:p>
        </p:txBody>
      </p:sp>
      <p:sp>
        <p:nvSpPr>
          <p:cNvPr id="4" name="Platshållare för innehåll 3"/>
          <p:cNvSpPr>
            <a:spLocks noGrp="1"/>
          </p:cNvSpPr>
          <p:nvPr>
            <p:ph idx="1"/>
          </p:nvPr>
        </p:nvSpPr>
        <p:spPr/>
        <p:txBody>
          <a:bodyPr/>
          <a:lstStyle/>
          <a:p>
            <a:r>
              <a:rPr lang="sv-SE" dirty="0" smtClean="0"/>
              <a:t>Det första som sker innan man ens planerar för en kalibrering är att en beställning har gjorts av kunden. Beställningen är gjord mot en offert som i sin tur är utfärdad av någon av våra säljare.</a:t>
            </a:r>
          </a:p>
          <a:p>
            <a:r>
              <a:rPr lang="sv-SE" dirty="0" smtClean="0"/>
              <a:t>Offerten </a:t>
            </a:r>
            <a:r>
              <a:rPr lang="sv-SE" dirty="0" smtClean="0"/>
              <a:t>skall minst innehålla</a:t>
            </a:r>
            <a:r>
              <a:rPr lang="sv-SE" dirty="0" smtClean="0"/>
              <a:t>:</a:t>
            </a:r>
          </a:p>
          <a:p>
            <a:pPr lvl="1"/>
            <a:r>
              <a:rPr lang="sv-SE" dirty="0"/>
              <a:t>Den exakta metoden som skall användas – exempel -ISO 7500-1: 2015</a:t>
            </a:r>
          </a:p>
          <a:p>
            <a:pPr lvl="1"/>
            <a:r>
              <a:rPr lang="sv-SE" dirty="0"/>
              <a:t>Objektet som ska kalibreras.</a:t>
            </a:r>
          </a:p>
          <a:p>
            <a:pPr lvl="1"/>
            <a:r>
              <a:rPr lang="sv-SE" dirty="0"/>
              <a:t>En tänkt tidpunkt för kalibrering. – (Observera att detta är en preliminär tid). </a:t>
            </a:r>
          </a:p>
          <a:p>
            <a:pPr lvl="1"/>
            <a:r>
              <a:rPr lang="sv-SE" dirty="0"/>
              <a:t>Pris för arbete</a:t>
            </a:r>
          </a:p>
          <a:p>
            <a:pPr lvl="1"/>
            <a:r>
              <a:rPr lang="sv-SE" dirty="0"/>
              <a:t>Specifikation av mätområden, (</a:t>
            </a:r>
            <a:r>
              <a:rPr lang="sv-SE" dirty="0" err="1"/>
              <a:t>inkl</a:t>
            </a:r>
            <a:r>
              <a:rPr lang="sv-SE" dirty="0"/>
              <a:t> drag/tryck </a:t>
            </a:r>
            <a:r>
              <a:rPr lang="sv-SE" dirty="0" err="1"/>
              <a:t>etc</a:t>
            </a:r>
            <a:r>
              <a:rPr lang="sv-SE" dirty="0"/>
              <a:t>) och mätpunkter. </a:t>
            </a:r>
          </a:p>
          <a:p>
            <a:endParaRPr lang="sv-SE" dirty="0" smtClean="0"/>
          </a:p>
          <a:p>
            <a:r>
              <a:rPr lang="sv-SE" dirty="0" smtClean="0"/>
              <a:t>För en fullständig beskrivning av försäljning samt leveransen, se 4.1.1.</a:t>
            </a:r>
          </a:p>
        </p:txBody>
      </p:sp>
    </p:spTree>
    <p:extLst>
      <p:ext uri="{BB962C8B-B14F-4D97-AF65-F5344CB8AC3E}">
        <p14:creationId xmlns:p14="http://schemas.microsoft.com/office/powerpoint/2010/main" val="2774613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Planering av jobb</a:t>
            </a:r>
            <a:endParaRPr lang="sv-SE" dirty="0"/>
          </a:p>
        </p:txBody>
      </p:sp>
      <p:sp>
        <p:nvSpPr>
          <p:cNvPr id="4" name="Platshållare för innehåll 3"/>
          <p:cNvSpPr>
            <a:spLocks noGrp="1"/>
          </p:cNvSpPr>
          <p:nvPr>
            <p:ph idx="1"/>
          </p:nvPr>
        </p:nvSpPr>
        <p:spPr/>
        <p:txBody>
          <a:bodyPr/>
          <a:lstStyle/>
          <a:p>
            <a:r>
              <a:rPr lang="sv-SE" dirty="0" smtClean="0"/>
              <a:t>När en beställning är mottagen av kund, skapas ett jobb i </a:t>
            </a:r>
            <a:r>
              <a:rPr lang="sv-SE" dirty="0" err="1"/>
              <a:t>C</a:t>
            </a:r>
            <a:r>
              <a:rPr lang="sv-SE" dirty="0" err="1" smtClean="0"/>
              <a:t>lick</a:t>
            </a:r>
            <a:r>
              <a:rPr lang="sv-SE" dirty="0" smtClean="0"/>
              <a:t> med beskrivning som motsvarar offertens omfattning.</a:t>
            </a:r>
          </a:p>
          <a:p>
            <a:r>
              <a:rPr lang="sv-SE" dirty="0" smtClean="0"/>
              <a:t>TSC utser därefter bäst lämpad FSE för jobbet, och planerar sedan in ett lämpligt tillfälle för att utföra kalibreringen.</a:t>
            </a:r>
          </a:p>
          <a:p>
            <a:r>
              <a:rPr lang="sv-SE" dirty="0" smtClean="0"/>
              <a:t>Omfattningen i offerten är oerhört viktigt att detta stämmer till 100%, då utrustningen som vals vid planeringen är helt baserad på offerten. Om fel utrustning tas med, kan det i värsta fall innebära att ytterligare en resa måste ske då arbetet inte kan slutföras.</a:t>
            </a:r>
          </a:p>
          <a:p>
            <a:r>
              <a:rPr lang="sv-SE" dirty="0" smtClean="0"/>
              <a:t>Detta tar oss till nästa steg – välja rätt utrustning för jobbet.</a:t>
            </a:r>
          </a:p>
        </p:txBody>
      </p:sp>
    </p:spTree>
    <p:extLst>
      <p:ext uri="{BB962C8B-B14F-4D97-AF65-F5344CB8AC3E}">
        <p14:creationId xmlns:p14="http://schemas.microsoft.com/office/powerpoint/2010/main" val="1910155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Välj utrustning</a:t>
            </a:r>
            <a:endParaRPr lang="sv-SE" dirty="0"/>
          </a:p>
        </p:txBody>
      </p:sp>
      <p:sp>
        <p:nvSpPr>
          <p:cNvPr id="4" name="Platshållare för innehåll 3"/>
          <p:cNvSpPr>
            <a:spLocks noGrp="1"/>
          </p:cNvSpPr>
          <p:nvPr>
            <p:ph idx="1"/>
          </p:nvPr>
        </p:nvSpPr>
        <p:spPr/>
        <p:txBody>
          <a:bodyPr/>
          <a:lstStyle/>
          <a:p>
            <a:r>
              <a:rPr lang="sv-SE" dirty="0" smtClean="0"/>
              <a:t>När man skall packa sin utrusning inför ett jobb är det viktigt att tänka på en del saker:</a:t>
            </a:r>
          </a:p>
          <a:p>
            <a:pPr lvl="1"/>
            <a:r>
              <a:rPr lang="sv-SE" dirty="0" smtClean="0"/>
              <a:t>Att utrustningen klarar det område som är specificerat i offerten</a:t>
            </a:r>
          </a:p>
          <a:p>
            <a:pPr lvl="1"/>
            <a:r>
              <a:rPr lang="sv-SE" dirty="0" smtClean="0"/>
              <a:t>Att utrustningen får plats i maskinen</a:t>
            </a:r>
          </a:p>
          <a:p>
            <a:pPr lvl="1"/>
            <a:r>
              <a:rPr lang="sv-SE" dirty="0" smtClean="0"/>
              <a:t>Att det går att fästa utrustningen i maskinen</a:t>
            </a:r>
          </a:p>
          <a:p>
            <a:pPr lvl="1"/>
            <a:endParaRPr lang="sv-SE" dirty="0" smtClean="0"/>
          </a:p>
          <a:p>
            <a:r>
              <a:rPr lang="sv-SE" dirty="0" smtClean="0"/>
              <a:t>De två sistnämnda punkterna går inte att utläsa med hjälp av offertern, utan kräver en viss kundkännedom. Om du aldrig har varit där själv tidigare, prata med din kollega som har och om ingen tidigare har varit där, ta en dialog med kunden.</a:t>
            </a:r>
          </a:p>
          <a:p>
            <a:r>
              <a:rPr lang="sv-SE" dirty="0" smtClean="0"/>
              <a:t>För att veta om utrustningen klarar området som skall kalibreras behöver man kontrollera kalibrerat område för utrustningen man avser använda. Detta framgår i kalibreringsbeviset, eller för att lättare hitta finns det även i registret över samtlig kalibreringsutrustning [{</a:t>
            </a:r>
            <a:r>
              <a:rPr lang="sv-SE" dirty="0" err="1" smtClean="0"/>
              <a:t>insert</a:t>
            </a:r>
            <a:r>
              <a:rPr lang="sv-SE" dirty="0" smtClean="0"/>
              <a:t> </a:t>
            </a:r>
            <a:r>
              <a:rPr lang="sv-SE" dirty="0" err="1" smtClean="0"/>
              <a:t>filenamne</a:t>
            </a:r>
            <a:r>
              <a:rPr lang="sv-SE" dirty="0" smtClean="0"/>
              <a:t>}].</a:t>
            </a:r>
            <a:endParaRPr lang="sv-SE" dirty="0"/>
          </a:p>
        </p:txBody>
      </p:sp>
    </p:spTree>
    <p:extLst>
      <p:ext uri="{BB962C8B-B14F-4D97-AF65-F5344CB8AC3E}">
        <p14:creationId xmlns:p14="http://schemas.microsoft.com/office/powerpoint/2010/main" val="588378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Hantera utrustning</a:t>
            </a:r>
            <a:endParaRPr lang="sv-SE" dirty="0"/>
          </a:p>
        </p:txBody>
      </p:sp>
      <p:sp>
        <p:nvSpPr>
          <p:cNvPr id="4" name="Platshållare för innehåll 3"/>
          <p:cNvSpPr>
            <a:spLocks noGrp="1"/>
          </p:cNvSpPr>
          <p:nvPr>
            <p:ph idx="1"/>
          </p:nvPr>
        </p:nvSpPr>
        <p:spPr/>
        <p:txBody>
          <a:bodyPr/>
          <a:lstStyle/>
          <a:p>
            <a:r>
              <a:rPr lang="sv-SE" dirty="0" smtClean="0"/>
              <a:t>Se till att använda lämplig väska för din utrustning. Utrustningen skall ligga väl skyddad utan risk för skada.</a:t>
            </a:r>
          </a:p>
          <a:p>
            <a:r>
              <a:rPr lang="sv-SE" dirty="0" smtClean="0"/>
              <a:t>I många fall finns redan utrustningen nerpackad i en dedikerad väska. I dessa fall används denna väskan.</a:t>
            </a:r>
          </a:p>
          <a:p>
            <a:r>
              <a:rPr lang="sv-SE" dirty="0" smtClean="0"/>
              <a:t>Utrustningen skall hanteras varsamt och bör inte utsättas för yttre påverkan. Om man misstänker att utrustningen har skadats på något vis, skall denna inte användas innan man har kontrollerat denna. Rutiner för detta finner du i 3.4.1.</a:t>
            </a:r>
          </a:p>
          <a:p>
            <a:r>
              <a:rPr lang="sv-SE" dirty="0" smtClean="0"/>
              <a:t>För att utföra kalibrering används enbart utrustning som ägs och kalibreras av MTS – och kom ihåg – endast MTS </a:t>
            </a:r>
            <a:r>
              <a:rPr lang="sv-SE" dirty="0"/>
              <a:t>personal som genomgått eller genomgår utbildning i ackrediterad </a:t>
            </a:r>
            <a:r>
              <a:rPr lang="sv-SE" dirty="0" smtClean="0"/>
              <a:t>kalibrering</a:t>
            </a:r>
            <a:r>
              <a:rPr lang="sv-SE" dirty="0"/>
              <a:t> </a:t>
            </a:r>
            <a:r>
              <a:rPr lang="sv-SE" dirty="0" smtClean="0"/>
              <a:t>får lov att </a:t>
            </a:r>
            <a:r>
              <a:rPr lang="sv-SE" dirty="0" smtClean="0"/>
              <a:t>hantera utrustningen</a:t>
            </a:r>
            <a:r>
              <a:rPr lang="sv-SE" dirty="0" smtClean="0"/>
              <a:t>.</a:t>
            </a:r>
            <a:endParaRPr lang="sv-SE" dirty="0"/>
          </a:p>
        </p:txBody>
      </p:sp>
    </p:spTree>
    <p:extLst>
      <p:ext uri="{BB962C8B-B14F-4D97-AF65-F5344CB8AC3E}">
        <p14:creationId xmlns:p14="http://schemas.microsoft.com/office/powerpoint/2010/main" val="2275311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376A3CA52CE44EB64943E3AE6DACF2" ma:contentTypeVersion="5" ma:contentTypeDescription="Create a new document." ma:contentTypeScope="" ma:versionID="ba1f84cc4dcb022c453efb65da9c6b4e">
  <xsd:schema xmlns:xsd="http://www.w3.org/2001/XMLSchema" xmlns:xs="http://www.w3.org/2001/XMLSchema" xmlns:p="http://schemas.microsoft.com/office/2006/metadata/properties" xmlns:ns2="18120cdd-2836-4d69-bffd-96aee6f37f7e" xmlns:ns3="0c0a1cd8-7753-445a-83cf-734213c494b3" xmlns:ns4="http://schemas.microsoft.com/sharepoint/v4" targetNamespace="http://schemas.microsoft.com/office/2006/metadata/properties" ma:root="true" ma:fieldsID="e56e9e2c33d8d3e1aa9a2af308f7f43b" ns2:_="" ns3:_="" ns4:_="">
    <xsd:import namespace="18120cdd-2836-4d69-bffd-96aee6f37f7e"/>
    <xsd:import namespace="0c0a1cd8-7753-445a-83cf-734213c494b3"/>
    <xsd:import namespace="http://schemas.microsoft.com/sharepoint/v4"/>
    <xsd:element name="properties">
      <xsd:complexType>
        <xsd:sequence>
          <xsd:element name="documentManagement">
            <xsd:complexType>
              <xsd:all>
                <xsd:element ref="ns2:Training_x0020_Category"/>
                <xsd:element ref="ns3:Product_x0020_Type" minOccurs="0"/>
                <xsd:element ref="ns3:Rev" minOccurs="0"/>
                <xsd:element ref="ns3:Rev_x0020_Date"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120cdd-2836-4d69-bffd-96aee6f37f7e" elementFormDefault="qualified">
    <xsd:import namespace="http://schemas.microsoft.com/office/2006/documentManagement/types"/>
    <xsd:import namespace="http://schemas.microsoft.com/office/infopath/2007/PartnerControls"/>
    <xsd:element name="Training_x0020_Category" ma:index="8" ma:displayName="Training Category" ma:format="Dropdown" ma:internalName="Training_x0020_Category">
      <xsd:simpleType>
        <xsd:restriction base="dms:Choice">
          <xsd:enumeration value="Legacy Training Material"/>
          <xsd:enumeration value="Modular Training Material"/>
        </xsd:restriction>
      </xsd:simpleType>
    </xsd:element>
  </xsd:schema>
  <xsd:schema xmlns:xsd="http://www.w3.org/2001/XMLSchema" xmlns:xs="http://www.w3.org/2001/XMLSchema" xmlns:dms="http://schemas.microsoft.com/office/2006/documentManagement/types" xmlns:pc="http://schemas.microsoft.com/office/infopath/2007/PartnerControls" targetNamespace="0c0a1cd8-7753-445a-83cf-734213c494b3" elementFormDefault="qualified">
    <xsd:import namespace="http://schemas.microsoft.com/office/2006/documentManagement/types"/>
    <xsd:import namespace="http://schemas.microsoft.com/office/infopath/2007/PartnerControls"/>
    <xsd:element name="Product_x0020_Type" ma:index="9" nillable="true" ma:displayName="Training Group" ma:format="Dropdown" ma:internalName="Product_x0020_Type">
      <xsd:simpleType>
        <xsd:restriction base="dms:Choice">
          <xsd:enumeration value="Introduction"/>
          <xsd:enumeration value="Servo Hydraulic Components"/>
          <xsd:enumeration value="Servo Hydraulic Load Frames"/>
          <xsd:enumeration value="Accessories"/>
          <xsd:enumeration value="Controllers"/>
          <xsd:enumeration value="ElectroMechanical Load Frames"/>
          <xsd:enumeration value="Software"/>
          <xsd:enumeration value="Routine Maintenance"/>
          <xsd:enumeration value="Installation"/>
          <xsd:enumeration value="Calibration"/>
        </xsd:restriction>
      </xsd:simpleType>
    </xsd:element>
    <xsd:element name="Rev" ma:index="10" nillable="true" ma:displayName="Rev" ma:internalName="Rev">
      <xsd:simpleType>
        <xsd:restriction base="dms:Text">
          <xsd:maxLength value="255"/>
        </xsd:restriction>
      </xsd:simpleType>
    </xsd:element>
    <xsd:element name="Rev_x0020_Date" ma:index="11" nillable="true" ma:displayName="Rev Date" ma:default="[today]" ma:format="DateOnly" ma:internalName="Rev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ev xmlns="0c0a1cd8-7753-445a-83cf-734213c494b3">Interim</Rev>
    <Rev_x0020_Date xmlns="0c0a1cd8-7753-445a-83cf-734213c494b3">2015-04-30T05:00:00+00:00</Rev_x0020_Date>
    <Training_x0020_Category xmlns="18120cdd-2836-4d69-bffd-96aee6f37f7e">Modular Training Material</Training_x0020_Category>
    <Product_x0020_Type xmlns="0c0a1cd8-7753-445a-83cf-734213c494b3">Software</Product_x0020_Type>
    <IconOverlay xmlns="http://schemas.microsoft.com/sharepoint/v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65401A-72C7-4F78-94EF-7E7808EEA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120cdd-2836-4d69-bffd-96aee6f37f7e"/>
    <ds:schemaRef ds:uri="0c0a1cd8-7753-445a-83cf-734213c494b3"/>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F73406-759D-4FB4-98B1-58D137EEF2C9}">
  <ds:schemaRefs>
    <ds:schemaRef ds:uri="http://purl.org/dc/dcmitype/"/>
    <ds:schemaRef ds:uri="http://www.w3.org/XML/1998/namespace"/>
    <ds:schemaRef ds:uri="http://schemas.microsoft.com/office/2006/documentManagement/types"/>
    <ds:schemaRef ds:uri="http://purl.org/dc/terms/"/>
    <ds:schemaRef ds:uri="http://purl.org/dc/elements/1.1/"/>
    <ds:schemaRef ds:uri="0c0a1cd8-7753-445a-83cf-734213c494b3"/>
    <ds:schemaRef ds:uri="http://schemas.microsoft.com/office/2006/metadata/properties"/>
    <ds:schemaRef ds:uri="http://schemas.openxmlformats.org/package/2006/metadata/core-properties"/>
    <ds:schemaRef ds:uri="18120cdd-2836-4d69-bffd-96aee6f37f7e"/>
    <ds:schemaRef ds:uri="http://schemas.microsoft.com/office/infopath/2007/PartnerControls"/>
    <ds:schemaRef ds:uri="http://schemas.microsoft.com/sharepoint/v4"/>
  </ds:schemaRefs>
</ds:datastoreItem>
</file>

<file path=customXml/itemProps3.xml><?xml version="1.0" encoding="utf-8"?>
<ds:datastoreItem xmlns:ds="http://schemas.openxmlformats.org/officeDocument/2006/customXml" ds:itemID="{2EF93160-32DD-4BDC-B385-223806BAA3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FSEmodularTraining</Template>
  <TotalTime>7410</TotalTime>
  <Words>2900</Words>
  <Application>Microsoft Office PowerPoint</Application>
  <PresentationFormat>Bildspel på skärmen (4:3)</PresentationFormat>
  <Paragraphs>267</Paragraphs>
  <Slides>29</Slides>
  <Notes>1</Notes>
  <HiddenSlides>0</HiddenSlides>
  <MMClips>0</MMClips>
  <ScaleCrop>false</ScaleCrop>
  <HeadingPairs>
    <vt:vector size="4" baseType="variant">
      <vt:variant>
        <vt:lpstr>Tema</vt:lpstr>
      </vt:variant>
      <vt:variant>
        <vt:i4>2</vt:i4>
      </vt:variant>
      <vt:variant>
        <vt:lpstr>Bildrubriker</vt:lpstr>
      </vt:variant>
      <vt:variant>
        <vt:i4>29</vt:i4>
      </vt:variant>
    </vt:vector>
  </HeadingPairs>
  <TitlesOfParts>
    <vt:vector size="31" baseType="lpstr">
      <vt:lpstr>Custom Design</vt:lpstr>
      <vt:lpstr>1_Custom Design</vt:lpstr>
      <vt:lpstr>  17025</vt:lpstr>
      <vt:lpstr>Omfattning</vt:lpstr>
      <vt:lpstr>Introduktion</vt:lpstr>
      <vt:lpstr>2.3.2 – Ackrediteringens omfattning</vt:lpstr>
      <vt:lpstr>2.3.3 – Bästa mätförmåga</vt:lpstr>
      <vt:lpstr>Innan man påbörjar en kalibrering</vt:lpstr>
      <vt:lpstr>Planering av jobb</vt:lpstr>
      <vt:lpstr>Välj utrustning</vt:lpstr>
      <vt:lpstr>Hantera utrustning</vt:lpstr>
      <vt:lpstr>3.4.1 Utrustning för kalibrering</vt:lpstr>
      <vt:lpstr>På plats hos kund</vt:lpstr>
      <vt:lpstr>3.3.1 Lokaler och miljö</vt:lpstr>
      <vt:lpstr>Avbryt kalibreringen om oklart</vt:lpstr>
      <vt:lpstr>2.9.1 Oberoende och intressekonflikt</vt:lpstr>
      <vt:lpstr>2.6.1 Funktion och roller – Ansvar och befogenheter</vt:lpstr>
      <vt:lpstr>2.6.1 Funktion och roller – Ansvar och befogenheter</vt:lpstr>
      <vt:lpstr>2.6.1 Funktion och roller – Ansvar och befogenheter</vt:lpstr>
      <vt:lpstr>2.6.1 Funktion och roller – Ansvar och befogenheter</vt:lpstr>
      <vt:lpstr>2.6.1 Funktion och roller – Ansvar och befogenheter</vt:lpstr>
      <vt:lpstr>2.6.1 Funktion och roller – Ansvar och befogenheter</vt:lpstr>
      <vt:lpstr>Sekretess</vt:lpstr>
      <vt:lpstr>2.10.1 Sekretess</vt:lpstr>
      <vt:lpstr>Utförande av kalibrering</vt:lpstr>
      <vt:lpstr>Efter att kalibreringen är utförd</vt:lpstr>
      <vt:lpstr>Åter på kontoret</vt:lpstr>
      <vt:lpstr>2.4.1 Kvalitetspolicy och verksamhetsmål</vt:lpstr>
      <vt:lpstr>2.4.1 Kvalitetspolicy och verksamhetsmål</vt:lpstr>
      <vt:lpstr>2.4.1 Kvalitetspolicy och verksamhetsmål</vt:lpstr>
      <vt:lpstr>2.4.1 Kvalitetspolicy och verksamhetsmål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793 FlexTest</dc:title>
  <dc:creator>Breece, Jeff</dc:creator>
  <cp:lastModifiedBy>Augustsson, Christoffer</cp:lastModifiedBy>
  <cp:revision>118</cp:revision>
  <cp:lastPrinted>2017-02-16T15:41:02Z</cp:lastPrinted>
  <dcterms:created xsi:type="dcterms:W3CDTF">2015-04-30T18:21:27Z</dcterms:created>
  <dcterms:modified xsi:type="dcterms:W3CDTF">2018-08-07T08:24:13Z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0x010100BD376A3CA52CE44EB64943E3AE6DACF2</vt:lpwstr>
  </property>
</Properties>
</file>